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5" r:id="rId6"/>
    <p:sldId id="261" r:id="rId7"/>
    <p:sldId id="262" r:id="rId8"/>
    <p:sldId id="263" r:id="rId9"/>
    <p:sldId id="264" r:id="rId10"/>
    <p:sldId id="266" r:id="rId11"/>
    <p:sldId id="267" r:id="rId12"/>
    <p:sldId id="268" r:id="rId13"/>
    <p:sldId id="269" r:id="rId14"/>
    <p:sldId id="271" r:id="rId15"/>
    <p:sldId id="270"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D74B229-FF85-4EC8-A6CA-843DD25241AB}" type="datetimeFigureOut">
              <a:rPr lang="ru-RU" smtClean="0"/>
              <a:t>09.06.2020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745505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D74B229-FF85-4EC8-A6CA-843DD25241AB}" type="datetimeFigureOut">
              <a:rPr lang="ru-RU" smtClean="0"/>
              <a:t>09.06.2020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2082081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D74B229-FF85-4EC8-A6CA-843DD25241AB}" type="datetimeFigureOut">
              <a:rPr lang="ru-RU" smtClean="0"/>
              <a:t>09.06.2020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236954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D74B229-FF85-4EC8-A6CA-843DD25241AB}" type="datetimeFigureOut">
              <a:rPr lang="ru-RU" smtClean="0"/>
              <a:t>09.06.2020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9723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D74B229-FF85-4EC8-A6CA-843DD25241AB}" type="datetimeFigureOut">
              <a:rPr lang="ru-RU" smtClean="0"/>
              <a:t>09.06.2020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321025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D74B229-FF85-4EC8-A6CA-843DD25241AB}" type="datetimeFigureOut">
              <a:rPr lang="ru-RU" smtClean="0"/>
              <a:t>09.06.2020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936826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D74B229-FF85-4EC8-A6CA-843DD25241AB}" type="datetimeFigureOut">
              <a:rPr lang="ru-RU" smtClean="0"/>
              <a:t>09.06.2020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34324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D74B229-FF85-4EC8-A6CA-843DD25241AB}" type="datetimeFigureOut">
              <a:rPr lang="ru-RU" smtClean="0"/>
              <a:t>09.06.2020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397111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D74B229-FF85-4EC8-A6CA-843DD25241AB}" type="datetimeFigureOut">
              <a:rPr lang="ru-RU" smtClean="0"/>
              <a:t>09.06.2020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624647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D74B229-FF85-4EC8-A6CA-843DD25241AB}" type="datetimeFigureOut">
              <a:rPr lang="ru-RU" smtClean="0"/>
              <a:t>09.06.2020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2444141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D74B229-FF85-4EC8-A6CA-843DD25241AB}" type="datetimeFigureOut">
              <a:rPr lang="ru-RU" smtClean="0"/>
              <a:t>09.06.2020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43433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74B229-FF85-4EC8-A6CA-843DD25241AB}" type="datetimeFigureOut">
              <a:rPr lang="ru-RU" smtClean="0"/>
              <a:t>09.06.2020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201F12-4EE1-4B66-93F2-3E7438125777}" type="slidenum">
              <a:rPr lang="ru-RU" smtClean="0"/>
              <a:t>‹#›</a:t>
            </a:fld>
            <a:endParaRPr lang="ru-RU"/>
          </a:p>
        </p:txBody>
      </p:sp>
    </p:spTree>
    <p:extLst>
      <p:ext uri="{BB962C8B-B14F-4D97-AF65-F5344CB8AC3E}">
        <p14:creationId xmlns:p14="http://schemas.microsoft.com/office/powerpoint/2010/main" val="3850684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6" y="0"/>
            <a:ext cx="9144000" cy="6858000"/>
          </a:xfrm>
          <a:prstGeom prst="rect">
            <a:avLst/>
          </a:prstGeom>
        </p:spPr>
      </p:pic>
      <p:sp>
        <p:nvSpPr>
          <p:cNvPr id="2" name="Заголовок 1"/>
          <p:cNvSpPr>
            <a:spLocks noGrp="1"/>
          </p:cNvSpPr>
          <p:nvPr>
            <p:ph type="ctrTitle"/>
          </p:nvPr>
        </p:nvSpPr>
        <p:spPr>
          <a:xfrm>
            <a:off x="107504" y="2276872"/>
            <a:ext cx="9577064" cy="4248472"/>
          </a:xfrm>
        </p:spPr>
        <p:txBody>
          <a:bodyPr>
            <a:noAutofit/>
          </a:bodyPr>
          <a:lstStyle/>
          <a:p>
            <a:pPr algn="l"/>
            <a:r>
              <a:rPr lang="en-US" sz="3600" dirty="0" smtClean="0"/>
              <a:t>2.   </a:t>
            </a:r>
            <a:r>
              <a:rPr lang="ru-RU" sz="3600" dirty="0" smtClean="0"/>
              <a:t>Существует </a:t>
            </a:r>
            <a:r>
              <a:rPr lang="ru-RU" sz="3600" dirty="0"/>
              <a:t>ли абсолютная истина</a:t>
            </a:r>
            <a:r>
              <a:rPr lang="ru-RU" sz="3600" dirty="0" smtClean="0"/>
              <a:t>?</a:t>
            </a:r>
            <a:r>
              <a:rPr lang="ru-RU" sz="3600" dirty="0"/>
              <a:t/>
            </a:r>
            <a:br>
              <a:rPr lang="ru-RU" sz="3600" dirty="0"/>
            </a:b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a:t/>
            </a:r>
            <a:br>
              <a:rPr lang="en-US" sz="3600" dirty="0"/>
            </a:br>
            <a:r>
              <a:rPr lang="en-US" sz="3600" dirty="0" smtClean="0"/>
              <a:t/>
            </a:r>
            <a:br>
              <a:rPr lang="en-US" sz="3600" dirty="0" smtClean="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Tree>
    <p:extLst>
      <p:ext uri="{BB962C8B-B14F-4D97-AF65-F5344CB8AC3E}">
        <p14:creationId xmlns:p14="http://schemas.microsoft.com/office/powerpoint/2010/main" val="13767648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789040"/>
            <a:ext cx="8784976" cy="22322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600" b="1" i="1" u="sng" dirty="0"/>
              <a:t>Агностицизм</a:t>
            </a:r>
            <a:r>
              <a:rPr lang="ru-RU" sz="1600" b="1" i="1" u="sng" dirty="0" smtClean="0"/>
              <a:t>.</a:t>
            </a:r>
          </a:p>
          <a:p>
            <a:pPr algn="l">
              <a:lnSpc>
                <a:spcPct val="150000"/>
              </a:lnSpc>
            </a:pPr>
            <a:r>
              <a:rPr lang="ru-RU" sz="1400" dirty="0" smtClean="0"/>
              <a:t>Истина </a:t>
            </a:r>
            <a:r>
              <a:rPr lang="ru-RU" sz="1400" dirty="0"/>
              <a:t>непознаваема. </a:t>
            </a:r>
            <a:br>
              <a:rPr lang="ru-RU" sz="1400" dirty="0"/>
            </a:br>
            <a:endParaRPr lang="en-US" sz="1400" dirty="0" smtClean="0"/>
          </a:p>
          <a:p>
            <a:pPr algn="l">
              <a:lnSpc>
                <a:spcPct val="150000"/>
              </a:lnSpc>
            </a:pPr>
            <a:endParaRPr lang="en-US" sz="1400" dirty="0"/>
          </a:p>
          <a:p>
            <a:pPr algn="l">
              <a:lnSpc>
                <a:spcPct val="150000"/>
              </a:lnSpc>
            </a:pPr>
            <a:endParaRPr lang="en-US" sz="1400" dirty="0" smtClean="0"/>
          </a:p>
          <a:p>
            <a:pPr algn="l">
              <a:lnSpc>
                <a:spcPct val="150000"/>
              </a:lnSpc>
            </a:pPr>
            <a:endParaRPr lang="en-US" sz="1400" dirty="0"/>
          </a:p>
          <a:p>
            <a:pPr algn="l">
              <a:lnSpc>
                <a:spcPct val="150000"/>
              </a:lnSpc>
            </a:pPr>
            <a:endParaRPr lang="en-US" sz="1400" dirty="0" smtClean="0"/>
          </a:p>
          <a:p>
            <a:pPr algn="l">
              <a:lnSpc>
                <a:spcPct val="150000"/>
              </a:lnSpc>
            </a:pPr>
            <a:endParaRPr lang="en-US" sz="1400" dirty="0"/>
          </a:p>
          <a:p>
            <a:pPr algn="l">
              <a:lnSpc>
                <a:spcPct val="150000"/>
              </a:lnSpc>
            </a:pPr>
            <a:endParaRPr lang="en-US" sz="1400" dirty="0" smtClean="0"/>
          </a:p>
          <a:p>
            <a:pPr algn="l">
              <a:lnSpc>
                <a:spcPct val="150000"/>
              </a:lnSpc>
            </a:pPr>
            <a:endParaRPr lang="en-US" sz="1400" dirty="0"/>
          </a:p>
          <a:p>
            <a:pPr algn="l">
              <a:lnSpc>
                <a:spcPct val="150000"/>
              </a:lnSpc>
            </a:pPr>
            <a:r>
              <a:rPr lang="ru-RU" sz="1600" dirty="0" smtClean="0"/>
              <a:t/>
            </a:r>
            <a:br>
              <a:rPr lang="ru-RU" sz="1600" dirty="0" smtClean="0"/>
            </a:br>
            <a:endParaRPr lang="ru-RU" sz="1600" dirty="0"/>
          </a:p>
        </p:txBody>
      </p:sp>
      <p:sp>
        <p:nvSpPr>
          <p:cNvPr id="3" name="TextBox 2"/>
          <p:cNvSpPr txBox="1"/>
          <p:nvPr/>
        </p:nvSpPr>
        <p:spPr>
          <a:xfrm>
            <a:off x="0" y="2954727"/>
            <a:ext cx="611560" cy="369332"/>
          </a:xfrm>
          <a:prstGeom prst="rect">
            <a:avLst/>
          </a:prstGeom>
          <a:noFill/>
        </p:spPr>
        <p:txBody>
          <a:bodyPr wrap="square" rtlCol="0">
            <a:spAutoFit/>
          </a:bodyPr>
          <a:lstStyle/>
          <a:p>
            <a:pPr algn="ctr"/>
            <a:r>
              <a:rPr lang="en-US" b="1" dirty="0" smtClean="0"/>
              <a:t>b</a:t>
            </a:r>
            <a:r>
              <a:rPr lang="en-US" dirty="0" smtClean="0"/>
              <a:t>.</a:t>
            </a:r>
            <a:endParaRPr lang="ru-RU" dirty="0"/>
          </a:p>
        </p:txBody>
      </p:sp>
    </p:spTree>
    <p:extLst>
      <p:ext uri="{BB962C8B-B14F-4D97-AF65-F5344CB8AC3E}">
        <p14:creationId xmlns:p14="http://schemas.microsoft.com/office/powerpoint/2010/main" val="1499404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789040"/>
            <a:ext cx="8784976" cy="22322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600" b="1" i="1" u="sng" dirty="0"/>
              <a:t>Агностицизм</a:t>
            </a:r>
            <a:r>
              <a:rPr lang="ru-RU" sz="1600" b="1" i="1" u="sng" dirty="0" smtClean="0"/>
              <a:t>.</a:t>
            </a:r>
          </a:p>
          <a:p>
            <a:pPr algn="l">
              <a:lnSpc>
                <a:spcPct val="150000"/>
              </a:lnSpc>
            </a:pPr>
            <a:r>
              <a:rPr lang="ru-RU" sz="1400" dirty="0" smtClean="0"/>
              <a:t>Истина </a:t>
            </a:r>
            <a:r>
              <a:rPr lang="ru-RU" sz="1400" dirty="0"/>
              <a:t>непознаваема. </a:t>
            </a:r>
            <a:br>
              <a:rPr lang="ru-RU" sz="1400" dirty="0"/>
            </a:br>
            <a:r>
              <a:rPr lang="ru-RU" sz="1400" dirty="0" smtClean="0"/>
              <a:t>Истина в том, что истины нет! </a:t>
            </a:r>
            <a:br>
              <a:rPr lang="ru-RU" sz="1400" dirty="0" smtClean="0"/>
            </a:br>
            <a:r>
              <a:rPr lang="ru-RU" sz="1400" dirty="0" smtClean="0"/>
              <a:t>(Бога как стандарта истины нет, и, следовательно, нет и абсолютных моральных норм).</a:t>
            </a:r>
            <a:br>
              <a:rPr lang="ru-RU" sz="1400" dirty="0" smtClean="0"/>
            </a:br>
            <a:endParaRPr lang="en-US" sz="1400" dirty="0" smtClean="0"/>
          </a:p>
          <a:p>
            <a:pPr algn="l">
              <a:lnSpc>
                <a:spcPct val="150000"/>
              </a:lnSpc>
            </a:pPr>
            <a:endParaRPr lang="en-US" sz="1400" dirty="0"/>
          </a:p>
          <a:p>
            <a:pPr algn="l">
              <a:lnSpc>
                <a:spcPct val="150000"/>
              </a:lnSpc>
            </a:pPr>
            <a:endParaRPr lang="en-US" sz="1400" dirty="0" smtClean="0"/>
          </a:p>
          <a:p>
            <a:pPr algn="l">
              <a:lnSpc>
                <a:spcPct val="150000"/>
              </a:lnSpc>
            </a:pPr>
            <a:endParaRPr lang="en-US" sz="1400" dirty="0"/>
          </a:p>
          <a:p>
            <a:pPr algn="l">
              <a:lnSpc>
                <a:spcPct val="150000"/>
              </a:lnSpc>
            </a:pPr>
            <a:endParaRPr lang="en-US" sz="1400" dirty="0" smtClean="0"/>
          </a:p>
          <a:p>
            <a:pPr algn="l">
              <a:lnSpc>
                <a:spcPct val="150000"/>
              </a:lnSpc>
            </a:pPr>
            <a:endParaRPr lang="en-US" sz="1400" dirty="0"/>
          </a:p>
          <a:p>
            <a:pPr algn="l">
              <a:lnSpc>
                <a:spcPct val="150000"/>
              </a:lnSpc>
            </a:pPr>
            <a:r>
              <a:rPr lang="ru-RU" sz="1600" dirty="0" smtClean="0"/>
              <a:t/>
            </a:r>
            <a:br>
              <a:rPr lang="ru-RU" sz="1600" dirty="0" smtClean="0"/>
            </a:br>
            <a:endParaRPr lang="ru-RU" sz="1600" dirty="0"/>
          </a:p>
        </p:txBody>
      </p:sp>
      <p:sp>
        <p:nvSpPr>
          <p:cNvPr id="3" name="TextBox 2"/>
          <p:cNvSpPr txBox="1"/>
          <p:nvPr/>
        </p:nvSpPr>
        <p:spPr>
          <a:xfrm>
            <a:off x="0" y="2954727"/>
            <a:ext cx="611560" cy="369332"/>
          </a:xfrm>
          <a:prstGeom prst="rect">
            <a:avLst/>
          </a:prstGeom>
          <a:noFill/>
        </p:spPr>
        <p:txBody>
          <a:bodyPr wrap="square" rtlCol="0">
            <a:spAutoFit/>
          </a:bodyPr>
          <a:lstStyle/>
          <a:p>
            <a:pPr algn="ctr"/>
            <a:r>
              <a:rPr lang="en-US" b="1" dirty="0" smtClean="0"/>
              <a:t>b</a:t>
            </a:r>
            <a:r>
              <a:rPr lang="en-US" dirty="0" smtClean="0"/>
              <a:t>.</a:t>
            </a:r>
            <a:endParaRPr lang="ru-RU" dirty="0"/>
          </a:p>
        </p:txBody>
      </p:sp>
    </p:spTree>
    <p:extLst>
      <p:ext uri="{BB962C8B-B14F-4D97-AF65-F5344CB8AC3E}">
        <p14:creationId xmlns:p14="http://schemas.microsoft.com/office/powerpoint/2010/main" val="42071200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789040"/>
            <a:ext cx="8784976" cy="22322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600" b="1" i="1" u="sng" dirty="0"/>
              <a:t>Агностицизм</a:t>
            </a:r>
            <a:r>
              <a:rPr lang="ru-RU" sz="1600" b="1" i="1" u="sng" dirty="0" smtClean="0"/>
              <a:t>.</a:t>
            </a:r>
          </a:p>
          <a:p>
            <a:pPr algn="l">
              <a:lnSpc>
                <a:spcPct val="150000"/>
              </a:lnSpc>
            </a:pPr>
            <a:r>
              <a:rPr lang="ru-RU" sz="1400" dirty="0" smtClean="0"/>
              <a:t>Истина </a:t>
            </a:r>
            <a:r>
              <a:rPr lang="ru-RU" sz="1400" dirty="0"/>
              <a:t>непознаваема. </a:t>
            </a:r>
            <a:br>
              <a:rPr lang="ru-RU" sz="1400" dirty="0"/>
            </a:br>
            <a:r>
              <a:rPr lang="ru-RU" sz="1400" dirty="0" smtClean="0"/>
              <a:t>Истина в том, что истины нет! </a:t>
            </a:r>
            <a:br>
              <a:rPr lang="ru-RU" sz="1400" dirty="0" smtClean="0"/>
            </a:br>
            <a:r>
              <a:rPr lang="ru-RU" sz="1400" dirty="0" smtClean="0"/>
              <a:t>(Бога как стандарта истины нет, и, следовательно, нет и абсолютных моральных норм).</a:t>
            </a:r>
            <a:br>
              <a:rPr lang="ru-RU" sz="1400" dirty="0" smtClean="0"/>
            </a:br>
            <a:r>
              <a:rPr lang="ru-RU" sz="1400" dirty="0" smtClean="0"/>
              <a:t>Опровержение: если истина непознаваема, то и утверждения агностицизма мы не обязаны принимать за истинный.</a:t>
            </a:r>
            <a:br>
              <a:rPr lang="ru-RU" sz="1400" dirty="0" smtClean="0"/>
            </a:br>
            <a:endParaRPr lang="en-US" sz="1400" dirty="0" smtClean="0"/>
          </a:p>
          <a:p>
            <a:pPr algn="l">
              <a:lnSpc>
                <a:spcPct val="150000"/>
              </a:lnSpc>
            </a:pPr>
            <a:endParaRPr lang="en-US" sz="1400" dirty="0"/>
          </a:p>
          <a:p>
            <a:pPr algn="l">
              <a:lnSpc>
                <a:spcPct val="150000"/>
              </a:lnSpc>
            </a:pPr>
            <a:endParaRPr lang="en-US" sz="1400" dirty="0" smtClean="0"/>
          </a:p>
          <a:p>
            <a:pPr algn="l">
              <a:lnSpc>
                <a:spcPct val="150000"/>
              </a:lnSpc>
            </a:pPr>
            <a:endParaRPr lang="en-US" sz="1400" dirty="0"/>
          </a:p>
          <a:p>
            <a:pPr algn="l">
              <a:lnSpc>
                <a:spcPct val="150000"/>
              </a:lnSpc>
            </a:pPr>
            <a:r>
              <a:rPr lang="ru-RU" sz="1600" dirty="0" smtClean="0"/>
              <a:t/>
            </a:r>
            <a:br>
              <a:rPr lang="ru-RU" sz="1600" dirty="0" smtClean="0"/>
            </a:br>
            <a:endParaRPr lang="ru-RU" sz="1600" dirty="0"/>
          </a:p>
        </p:txBody>
      </p:sp>
      <p:sp>
        <p:nvSpPr>
          <p:cNvPr id="3" name="TextBox 2"/>
          <p:cNvSpPr txBox="1"/>
          <p:nvPr/>
        </p:nvSpPr>
        <p:spPr>
          <a:xfrm>
            <a:off x="0" y="2954727"/>
            <a:ext cx="611560" cy="369332"/>
          </a:xfrm>
          <a:prstGeom prst="rect">
            <a:avLst/>
          </a:prstGeom>
          <a:noFill/>
        </p:spPr>
        <p:txBody>
          <a:bodyPr wrap="square" rtlCol="0">
            <a:spAutoFit/>
          </a:bodyPr>
          <a:lstStyle/>
          <a:p>
            <a:pPr algn="ctr"/>
            <a:r>
              <a:rPr lang="en-US" b="1" dirty="0" smtClean="0"/>
              <a:t>b</a:t>
            </a:r>
            <a:r>
              <a:rPr lang="en-US" dirty="0" smtClean="0"/>
              <a:t>.</a:t>
            </a:r>
            <a:endParaRPr lang="ru-RU" dirty="0"/>
          </a:p>
        </p:txBody>
      </p:sp>
    </p:spTree>
    <p:extLst>
      <p:ext uri="{BB962C8B-B14F-4D97-AF65-F5344CB8AC3E}">
        <p14:creationId xmlns:p14="http://schemas.microsoft.com/office/powerpoint/2010/main" val="17695700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789040"/>
            <a:ext cx="8784976" cy="22322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600" b="1" i="1" u="sng" dirty="0"/>
              <a:t>Агностицизм</a:t>
            </a:r>
            <a:r>
              <a:rPr lang="ru-RU" sz="1600" b="1" i="1" u="sng" dirty="0" smtClean="0"/>
              <a:t>.</a:t>
            </a:r>
          </a:p>
          <a:p>
            <a:pPr algn="l">
              <a:lnSpc>
                <a:spcPct val="150000"/>
              </a:lnSpc>
            </a:pPr>
            <a:r>
              <a:rPr lang="ru-RU" sz="1400" dirty="0" smtClean="0"/>
              <a:t>Истина </a:t>
            </a:r>
            <a:r>
              <a:rPr lang="ru-RU" sz="1400" dirty="0"/>
              <a:t>непознаваема. </a:t>
            </a:r>
            <a:br>
              <a:rPr lang="ru-RU" sz="1400" dirty="0"/>
            </a:br>
            <a:r>
              <a:rPr lang="ru-RU" sz="1400" dirty="0" smtClean="0"/>
              <a:t>Истина в том, что истины нет! </a:t>
            </a:r>
            <a:br>
              <a:rPr lang="ru-RU" sz="1400" dirty="0" smtClean="0"/>
            </a:br>
            <a:r>
              <a:rPr lang="ru-RU" sz="1400" dirty="0" smtClean="0"/>
              <a:t>(Бога как стандарта истины нет, и, следовательно, нет и абсолютных моральных норм).</a:t>
            </a:r>
            <a:br>
              <a:rPr lang="ru-RU" sz="1400" dirty="0" smtClean="0"/>
            </a:br>
            <a:r>
              <a:rPr lang="ru-RU" sz="1400" dirty="0" smtClean="0"/>
              <a:t>Опровержение: если истина непознаваема, то и утверждения агностицизма мы не обязаны принимать за истинный.</a:t>
            </a:r>
            <a:br>
              <a:rPr lang="ru-RU" sz="1400" dirty="0" smtClean="0"/>
            </a:br>
            <a:r>
              <a:rPr lang="ru-RU" sz="1400" dirty="0" smtClean="0"/>
              <a:t>Агностицизм, захватил многие умы наших дней. </a:t>
            </a:r>
          </a:p>
          <a:p>
            <a:pPr algn="l">
              <a:lnSpc>
                <a:spcPct val="150000"/>
              </a:lnSpc>
            </a:pPr>
            <a:r>
              <a:rPr lang="ru-RU" sz="1400" dirty="0" smtClean="0"/>
              <a:t>После религиозных войн в Европе (Крестовых Походов, Инквизиции, современных конфликтов на Балканах), террористических атак по всему миру, многие ратуют, что было бы лучше отказаться от ценимых нами религиозных убеждений, так как мирное сосуществование важнее убеждений, правдивость которых все равно нереально доказать. </a:t>
            </a:r>
            <a:r>
              <a:rPr lang="ru-RU" sz="1600" dirty="0" smtClean="0"/>
              <a:t/>
            </a:r>
            <a:br>
              <a:rPr lang="ru-RU" sz="1600" dirty="0" smtClean="0"/>
            </a:br>
            <a:endParaRPr lang="ru-RU" sz="1600" dirty="0"/>
          </a:p>
        </p:txBody>
      </p:sp>
      <p:sp>
        <p:nvSpPr>
          <p:cNvPr id="3" name="TextBox 2"/>
          <p:cNvSpPr txBox="1"/>
          <p:nvPr/>
        </p:nvSpPr>
        <p:spPr>
          <a:xfrm>
            <a:off x="0" y="2954727"/>
            <a:ext cx="611560" cy="369332"/>
          </a:xfrm>
          <a:prstGeom prst="rect">
            <a:avLst/>
          </a:prstGeom>
          <a:noFill/>
        </p:spPr>
        <p:txBody>
          <a:bodyPr wrap="square" rtlCol="0">
            <a:spAutoFit/>
          </a:bodyPr>
          <a:lstStyle/>
          <a:p>
            <a:pPr algn="ctr"/>
            <a:r>
              <a:rPr lang="en-US" b="1" dirty="0" smtClean="0"/>
              <a:t>b</a:t>
            </a:r>
            <a:r>
              <a:rPr lang="en-US" dirty="0" smtClean="0"/>
              <a:t>.</a:t>
            </a:r>
            <a:endParaRPr lang="ru-RU" dirty="0"/>
          </a:p>
        </p:txBody>
      </p:sp>
    </p:spTree>
    <p:extLst>
      <p:ext uri="{BB962C8B-B14F-4D97-AF65-F5344CB8AC3E}">
        <p14:creationId xmlns:p14="http://schemas.microsoft.com/office/powerpoint/2010/main" val="2097459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501008"/>
            <a:ext cx="8784976" cy="331236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800" b="1" i="1" u="sng" dirty="0" smtClean="0"/>
              <a:t>Релятивизм.</a:t>
            </a:r>
            <a:endParaRPr lang="ru-RU" sz="1800" dirty="0" smtClean="0"/>
          </a:p>
          <a:p>
            <a:pPr algn="l">
              <a:lnSpc>
                <a:spcPct val="150000"/>
              </a:lnSpc>
            </a:pPr>
            <a:endParaRPr lang="ru-RU" sz="1800" dirty="0" smtClean="0"/>
          </a:p>
          <a:p>
            <a:pPr algn="l">
              <a:lnSpc>
                <a:spcPct val="150000"/>
              </a:lnSpc>
            </a:pPr>
            <a:r>
              <a:rPr lang="ru-RU" sz="1800" dirty="0" smtClean="0"/>
              <a:t>Любая </a:t>
            </a:r>
            <a:r>
              <a:rPr lang="ru-RU" sz="1800" dirty="0"/>
              <a:t>истина относительна.  </a:t>
            </a:r>
            <a:br>
              <a:rPr lang="ru-RU" sz="1800" dirty="0"/>
            </a:br>
            <a:endParaRPr lang="ru-RU" sz="1800" dirty="0" smtClean="0"/>
          </a:p>
          <a:p>
            <a:pPr algn="l">
              <a:lnSpc>
                <a:spcPct val="150000"/>
              </a:lnSpc>
            </a:pPr>
            <a:endParaRPr lang="ru-RU" sz="1800" dirty="0"/>
          </a:p>
          <a:p>
            <a:pPr algn="l">
              <a:lnSpc>
                <a:spcPct val="150000"/>
              </a:lnSpc>
            </a:pPr>
            <a:endParaRPr lang="ru-RU" sz="1800" dirty="0" smtClean="0"/>
          </a:p>
          <a:p>
            <a:pPr algn="l">
              <a:lnSpc>
                <a:spcPct val="150000"/>
              </a:lnSpc>
            </a:pPr>
            <a:endParaRPr lang="ru-RU" sz="1800" dirty="0"/>
          </a:p>
          <a:p>
            <a:pPr algn="l">
              <a:lnSpc>
                <a:spcPct val="150000"/>
              </a:lnSpc>
            </a:pPr>
            <a:endParaRPr lang="ru-RU" sz="1800" dirty="0" smtClean="0"/>
          </a:p>
          <a:p>
            <a:pPr algn="l">
              <a:lnSpc>
                <a:spcPct val="150000"/>
              </a:lnSpc>
            </a:pPr>
            <a:endParaRPr lang="ru-RU" sz="1800" dirty="0"/>
          </a:p>
          <a:p>
            <a:pPr algn="l">
              <a:lnSpc>
                <a:spcPct val="150000"/>
              </a:lnSpc>
            </a:pPr>
            <a:endParaRPr lang="ru-RU" sz="1600" dirty="0" smtClean="0"/>
          </a:p>
          <a:p>
            <a:pPr algn="l">
              <a:lnSpc>
                <a:spcPct val="150000"/>
              </a:lnSpc>
            </a:pPr>
            <a:endParaRPr lang="ru-RU" sz="1800" dirty="0" smtClean="0"/>
          </a:p>
        </p:txBody>
      </p:sp>
      <p:sp>
        <p:nvSpPr>
          <p:cNvPr id="3" name="TextBox 2"/>
          <p:cNvSpPr txBox="1"/>
          <p:nvPr/>
        </p:nvSpPr>
        <p:spPr>
          <a:xfrm>
            <a:off x="-24468" y="2924944"/>
            <a:ext cx="611560" cy="400110"/>
          </a:xfrm>
          <a:prstGeom prst="rect">
            <a:avLst/>
          </a:prstGeom>
          <a:noFill/>
        </p:spPr>
        <p:txBody>
          <a:bodyPr wrap="square" rtlCol="0">
            <a:spAutoFit/>
          </a:bodyPr>
          <a:lstStyle/>
          <a:p>
            <a:pPr algn="ctr"/>
            <a:r>
              <a:rPr lang="ru-RU" sz="2000" b="1" dirty="0"/>
              <a:t>с</a:t>
            </a:r>
            <a:r>
              <a:rPr lang="en-US" sz="2000" dirty="0" smtClean="0"/>
              <a:t>.</a:t>
            </a:r>
            <a:endParaRPr lang="ru-RU" sz="2000" dirty="0"/>
          </a:p>
        </p:txBody>
      </p:sp>
    </p:spTree>
    <p:extLst>
      <p:ext uri="{BB962C8B-B14F-4D97-AF65-F5344CB8AC3E}">
        <p14:creationId xmlns:p14="http://schemas.microsoft.com/office/powerpoint/2010/main" val="5755861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800" b="1" i="1" u="sng" dirty="0" smtClean="0"/>
              <a:t>Релятивизм.</a:t>
            </a:r>
            <a:endParaRPr lang="ru-RU" sz="1800" dirty="0" smtClean="0"/>
          </a:p>
          <a:p>
            <a:pPr algn="l">
              <a:lnSpc>
                <a:spcPct val="150000"/>
              </a:lnSpc>
            </a:pPr>
            <a:endParaRPr lang="ru-RU" sz="1800" dirty="0" smtClean="0"/>
          </a:p>
          <a:p>
            <a:pPr algn="l">
              <a:lnSpc>
                <a:spcPct val="150000"/>
              </a:lnSpc>
            </a:pPr>
            <a:r>
              <a:rPr lang="ru-RU" sz="1800" dirty="0" smtClean="0"/>
              <a:t>Любая </a:t>
            </a:r>
            <a:r>
              <a:rPr lang="ru-RU" sz="1800" dirty="0"/>
              <a:t>истина относительна.  </a:t>
            </a:r>
            <a:br>
              <a:rPr lang="ru-RU" sz="1800" dirty="0"/>
            </a:br>
            <a:r>
              <a:rPr lang="ru-RU" sz="1800" dirty="0" smtClean="0"/>
              <a:t>(</a:t>
            </a:r>
            <a:r>
              <a:rPr lang="ru-RU" sz="1800" dirty="0"/>
              <a:t>если для тебя путь к Богу это христианство – это здорово. Для меня – нет</a:t>
            </a:r>
            <a:r>
              <a:rPr lang="ru-RU" sz="1800" dirty="0" smtClean="0"/>
              <a:t>.</a:t>
            </a:r>
          </a:p>
          <a:p>
            <a:pPr algn="l">
              <a:lnSpc>
                <a:spcPct val="150000"/>
              </a:lnSpc>
            </a:pPr>
            <a:r>
              <a:rPr lang="ru-RU" sz="1800" dirty="0" smtClean="0"/>
              <a:t>И </a:t>
            </a:r>
            <a:r>
              <a:rPr lang="ru-RU" sz="1800" dirty="0"/>
              <a:t>мы оба правы. Есть много путей к Богу).</a:t>
            </a:r>
            <a:br>
              <a:rPr lang="ru-RU" sz="1800" dirty="0"/>
            </a:br>
            <a:endParaRPr lang="ru-RU" sz="1800" dirty="0" smtClean="0"/>
          </a:p>
          <a:p>
            <a:pPr algn="l">
              <a:lnSpc>
                <a:spcPct val="150000"/>
              </a:lnSpc>
            </a:pPr>
            <a:endParaRPr lang="ru-RU" sz="1800" dirty="0"/>
          </a:p>
          <a:p>
            <a:pPr algn="l">
              <a:lnSpc>
                <a:spcPct val="150000"/>
              </a:lnSpc>
            </a:pPr>
            <a:endParaRPr lang="ru-RU" sz="1800" dirty="0" smtClean="0"/>
          </a:p>
          <a:p>
            <a:pPr algn="l">
              <a:lnSpc>
                <a:spcPct val="150000"/>
              </a:lnSpc>
            </a:pPr>
            <a:r>
              <a:rPr lang="ru-RU" sz="1600" dirty="0"/>
              <a:t/>
            </a:r>
            <a:br>
              <a:rPr lang="ru-RU" sz="1600" dirty="0"/>
            </a:br>
            <a:r>
              <a:rPr lang="ru-RU" sz="1600" dirty="0" smtClean="0"/>
              <a:t/>
            </a:r>
            <a:br>
              <a:rPr lang="ru-RU" sz="1600" dirty="0" smtClean="0"/>
            </a:br>
            <a:endParaRPr lang="ru-RU" sz="1600" dirty="0"/>
          </a:p>
        </p:txBody>
      </p:sp>
      <p:sp>
        <p:nvSpPr>
          <p:cNvPr id="3" name="TextBox 2"/>
          <p:cNvSpPr txBox="1"/>
          <p:nvPr/>
        </p:nvSpPr>
        <p:spPr>
          <a:xfrm>
            <a:off x="-24468" y="2924944"/>
            <a:ext cx="611560" cy="400110"/>
          </a:xfrm>
          <a:prstGeom prst="rect">
            <a:avLst/>
          </a:prstGeom>
          <a:noFill/>
        </p:spPr>
        <p:txBody>
          <a:bodyPr wrap="square" rtlCol="0">
            <a:spAutoFit/>
          </a:bodyPr>
          <a:lstStyle/>
          <a:p>
            <a:pPr algn="ctr"/>
            <a:r>
              <a:rPr lang="ru-RU" sz="2000" b="1" dirty="0"/>
              <a:t>с</a:t>
            </a:r>
            <a:r>
              <a:rPr lang="en-US" sz="2000" dirty="0" smtClean="0"/>
              <a:t>.</a:t>
            </a:r>
            <a:endParaRPr lang="ru-RU" sz="2000" dirty="0"/>
          </a:p>
        </p:txBody>
      </p:sp>
    </p:spTree>
    <p:extLst>
      <p:ext uri="{BB962C8B-B14F-4D97-AF65-F5344CB8AC3E}">
        <p14:creationId xmlns:p14="http://schemas.microsoft.com/office/powerpoint/2010/main" val="39121248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2636912"/>
            <a:ext cx="8784976" cy="417646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800" b="1" i="1" u="sng" dirty="0" smtClean="0"/>
              <a:t>Релятивизм.</a:t>
            </a:r>
            <a:endParaRPr lang="ru-RU" sz="1800" dirty="0" smtClean="0"/>
          </a:p>
          <a:p>
            <a:pPr algn="l">
              <a:lnSpc>
                <a:spcPct val="150000"/>
              </a:lnSpc>
            </a:pPr>
            <a:endParaRPr lang="ru-RU" sz="1800" dirty="0" smtClean="0"/>
          </a:p>
          <a:p>
            <a:pPr algn="l">
              <a:lnSpc>
                <a:spcPct val="150000"/>
              </a:lnSpc>
            </a:pPr>
            <a:r>
              <a:rPr lang="ru-RU" sz="1800" dirty="0" smtClean="0"/>
              <a:t>Любая </a:t>
            </a:r>
            <a:r>
              <a:rPr lang="ru-RU" sz="1800" dirty="0"/>
              <a:t>истина относительна.  </a:t>
            </a:r>
            <a:br>
              <a:rPr lang="ru-RU" sz="1800" dirty="0"/>
            </a:br>
            <a:r>
              <a:rPr lang="ru-RU" sz="1800" dirty="0" smtClean="0"/>
              <a:t>(</a:t>
            </a:r>
            <a:r>
              <a:rPr lang="ru-RU" sz="1800" dirty="0"/>
              <a:t>если для тебя путь к Богу это христианство – это здорово. Для меня – нет</a:t>
            </a:r>
            <a:r>
              <a:rPr lang="ru-RU" sz="1800" dirty="0" smtClean="0"/>
              <a:t>.</a:t>
            </a:r>
          </a:p>
          <a:p>
            <a:pPr algn="l">
              <a:lnSpc>
                <a:spcPct val="150000"/>
              </a:lnSpc>
            </a:pPr>
            <a:r>
              <a:rPr lang="ru-RU" sz="1800" dirty="0" smtClean="0"/>
              <a:t>И </a:t>
            </a:r>
            <a:r>
              <a:rPr lang="ru-RU" sz="1800" dirty="0"/>
              <a:t>мы оба правы. Есть много путей к Богу).</a:t>
            </a:r>
            <a:br>
              <a:rPr lang="ru-RU" sz="1800" dirty="0"/>
            </a:br>
            <a:r>
              <a:rPr lang="ru-RU" sz="1800" dirty="0" smtClean="0"/>
              <a:t>Опровержение</a:t>
            </a:r>
            <a:r>
              <a:rPr lang="ru-RU" sz="1800" dirty="0"/>
              <a:t>: если любая истина относительна, то истинность утверждения релятивизма тоже относительна. Следовательно, существует и абсолютная истина</a:t>
            </a:r>
            <a:r>
              <a:rPr lang="ru-RU" sz="1800" dirty="0" smtClean="0"/>
              <a:t>.</a:t>
            </a:r>
          </a:p>
          <a:p>
            <a:pPr algn="l">
              <a:lnSpc>
                <a:spcPct val="150000"/>
              </a:lnSpc>
            </a:pPr>
            <a:r>
              <a:rPr lang="ru-RU" sz="1600" dirty="0" smtClean="0"/>
              <a:t/>
            </a:r>
            <a:br>
              <a:rPr lang="ru-RU" sz="1600" dirty="0" smtClean="0"/>
            </a:br>
            <a:endParaRPr lang="ru-RU" sz="1600" dirty="0"/>
          </a:p>
        </p:txBody>
      </p:sp>
      <p:sp>
        <p:nvSpPr>
          <p:cNvPr id="3" name="TextBox 2"/>
          <p:cNvSpPr txBox="1"/>
          <p:nvPr/>
        </p:nvSpPr>
        <p:spPr>
          <a:xfrm>
            <a:off x="-24468" y="2924944"/>
            <a:ext cx="611560" cy="400110"/>
          </a:xfrm>
          <a:prstGeom prst="rect">
            <a:avLst/>
          </a:prstGeom>
          <a:noFill/>
        </p:spPr>
        <p:txBody>
          <a:bodyPr wrap="square" rtlCol="0">
            <a:spAutoFit/>
          </a:bodyPr>
          <a:lstStyle/>
          <a:p>
            <a:pPr algn="ctr"/>
            <a:r>
              <a:rPr lang="ru-RU" sz="2000" b="1" dirty="0"/>
              <a:t>с</a:t>
            </a:r>
            <a:r>
              <a:rPr lang="en-US" sz="2000" dirty="0" smtClean="0"/>
              <a:t>.</a:t>
            </a:r>
            <a:endParaRPr lang="ru-RU" sz="2000" dirty="0"/>
          </a:p>
        </p:txBody>
      </p:sp>
    </p:spTree>
    <p:extLst>
      <p:ext uri="{BB962C8B-B14F-4D97-AF65-F5344CB8AC3E}">
        <p14:creationId xmlns:p14="http://schemas.microsoft.com/office/powerpoint/2010/main" val="17747855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800" b="1" i="1" u="sng" dirty="0" smtClean="0"/>
              <a:t>Релятивизм.</a:t>
            </a:r>
            <a:endParaRPr lang="ru-RU" sz="1800" dirty="0" smtClean="0"/>
          </a:p>
          <a:p>
            <a:pPr algn="l">
              <a:lnSpc>
                <a:spcPct val="150000"/>
              </a:lnSpc>
            </a:pPr>
            <a:endParaRPr lang="ru-RU" sz="1800" dirty="0" smtClean="0"/>
          </a:p>
          <a:p>
            <a:pPr algn="l">
              <a:lnSpc>
                <a:spcPct val="150000"/>
              </a:lnSpc>
            </a:pPr>
            <a:r>
              <a:rPr lang="ru-RU" sz="1800" dirty="0" smtClean="0"/>
              <a:t>Любая </a:t>
            </a:r>
            <a:r>
              <a:rPr lang="ru-RU" sz="1800" dirty="0"/>
              <a:t>истина относительна.  </a:t>
            </a:r>
            <a:br>
              <a:rPr lang="ru-RU" sz="1800" dirty="0"/>
            </a:br>
            <a:r>
              <a:rPr lang="ru-RU" sz="1800" dirty="0" smtClean="0"/>
              <a:t>(</a:t>
            </a:r>
            <a:r>
              <a:rPr lang="ru-RU" sz="1800" dirty="0"/>
              <a:t>если для тебя путь к Богу это христианство – это здорово. Для меня – нет</a:t>
            </a:r>
            <a:r>
              <a:rPr lang="ru-RU" sz="1800" dirty="0" smtClean="0"/>
              <a:t>.</a:t>
            </a:r>
          </a:p>
          <a:p>
            <a:pPr algn="l">
              <a:lnSpc>
                <a:spcPct val="150000"/>
              </a:lnSpc>
            </a:pPr>
            <a:r>
              <a:rPr lang="ru-RU" sz="1800" dirty="0" smtClean="0"/>
              <a:t>И </a:t>
            </a:r>
            <a:r>
              <a:rPr lang="ru-RU" sz="1800" dirty="0"/>
              <a:t>мы оба правы. Есть много путей к Богу).</a:t>
            </a:r>
            <a:br>
              <a:rPr lang="ru-RU" sz="1800" dirty="0"/>
            </a:br>
            <a:r>
              <a:rPr lang="ru-RU" sz="1800" dirty="0" smtClean="0"/>
              <a:t>Опровержение</a:t>
            </a:r>
            <a:r>
              <a:rPr lang="ru-RU" sz="1800" dirty="0"/>
              <a:t>: если любая истина относительна, то истинность утверждения релятивизма тоже относительна. Следовательно, существует и абсолютная истина</a:t>
            </a:r>
            <a:r>
              <a:rPr lang="ru-RU" sz="1800" dirty="0" smtClean="0"/>
              <a:t>.</a:t>
            </a:r>
          </a:p>
          <a:p>
            <a:pPr algn="l">
              <a:lnSpc>
                <a:spcPct val="150000"/>
              </a:lnSpc>
            </a:pPr>
            <a:r>
              <a:rPr lang="ru-RU" sz="1800" dirty="0"/>
              <a:t>Терпимость к различным верованиям и учениям стала новым идеалом нашего времени. Так как нетерпимость ассоциируется теперь с атаками "фундаменталистов". </a:t>
            </a:r>
            <a:r>
              <a:rPr lang="ru-RU" sz="1600" dirty="0"/>
              <a:t/>
            </a:r>
            <a:br>
              <a:rPr lang="ru-RU" sz="1600" dirty="0"/>
            </a:br>
            <a:r>
              <a:rPr lang="ru-RU" sz="1600" dirty="0" smtClean="0"/>
              <a:t/>
            </a:r>
            <a:br>
              <a:rPr lang="ru-RU" sz="1600" dirty="0" smtClean="0"/>
            </a:br>
            <a:endParaRPr lang="ru-RU" sz="1600" dirty="0"/>
          </a:p>
        </p:txBody>
      </p:sp>
      <p:sp>
        <p:nvSpPr>
          <p:cNvPr id="3" name="TextBox 2"/>
          <p:cNvSpPr txBox="1"/>
          <p:nvPr/>
        </p:nvSpPr>
        <p:spPr>
          <a:xfrm>
            <a:off x="-24468" y="2924944"/>
            <a:ext cx="611560" cy="400110"/>
          </a:xfrm>
          <a:prstGeom prst="rect">
            <a:avLst/>
          </a:prstGeom>
          <a:noFill/>
        </p:spPr>
        <p:txBody>
          <a:bodyPr wrap="square" rtlCol="0">
            <a:spAutoFit/>
          </a:bodyPr>
          <a:lstStyle/>
          <a:p>
            <a:pPr algn="ctr"/>
            <a:r>
              <a:rPr lang="ru-RU" sz="2000" b="1" dirty="0"/>
              <a:t>с</a:t>
            </a:r>
            <a:r>
              <a:rPr lang="en-US" sz="2000" dirty="0" smtClean="0"/>
              <a:t>.</a:t>
            </a:r>
            <a:endParaRPr lang="ru-RU" sz="2000" dirty="0"/>
          </a:p>
        </p:txBody>
      </p:sp>
    </p:spTree>
    <p:extLst>
      <p:ext uri="{BB962C8B-B14F-4D97-AF65-F5344CB8AC3E}">
        <p14:creationId xmlns:p14="http://schemas.microsoft.com/office/powerpoint/2010/main" val="29278475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800" b="1" i="1" u="sng" dirty="0"/>
              <a:t>Фундаментализм</a:t>
            </a:r>
            <a:r>
              <a:rPr lang="ru-RU" sz="1600" dirty="0"/>
              <a:t/>
            </a:r>
            <a:br>
              <a:rPr lang="ru-RU" sz="1600" dirty="0"/>
            </a:br>
            <a:r>
              <a:rPr lang="ru-RU" sz="1600" dirty="0" smtClean="0"/>
              <a:t>Истина </a:t>
            </a:r>
            <a:r>
              <a:rPr lang="ru-RU" sz="1600" dirty="0"/>
              <a:t>существует, и она </a:t>
            </a:r>
            <a:r>
              <a:rPr lang="ru-RU" sz="1600" dirty="0" smtClean="0"/>
              <a:t>познаваема</a:t>
            </a:r>
            <a:r>
              <a:rPr lang="ru-RU" sz="1600" dirty="0"/>
              <a:t/>
            </a:r>
            <a:br>
              <a:rPr lang="ru-RU" sz="1600" dirty="0"/>
            </a:br>
            <a:endParaRPr lang="en-US" sz="1600" dirty="0" smtClean="0"/>
          </a:p>
          <a:p>
            <a:pPr algn="l">
              <a:lnSpc>
                <a:spcPct val="150000"/>
              </a:lnSpc>
            </a:pPr>
            <a:endParaRPr lang="en-US" sz="1600" dirty="0"/>
          </a:p>
          <a:p>
            <a:pPr algn="l">
              <a:lnSpc>
                <a:spcPct val="150000"/>
              </a:lnSpc>
            </a:pPr>
            <a:endParaRPr lang="en-US" sz="1600" dirty="0" smtClean="0"/>
          </a:p>
          <a:p>
            <a:pPr algn="l">
              <a:lnSpc>
                <a:spcPct val="150000"/>
              </a:lnSpc>
            </a:pPr>
            <a:endParaRPr lang="en-US" sz="1600" dirty="0"/>
          </a:p>
          <a:p>
            <a:pPr algn="l">
              <a:lnSpc>
                <a:spcPct val="150000"/>
              </a:lnSpc>
            </a:pPr>
            <a:endParaRPr lang="en-US" sz="1600" dirty="0" smtClean="0"/>
          </a:p>
          <a:p>
            <a:pPr algn="l">
              <a:lnSpc>
                <a:spcPct val="150000"/>
              </a:lnSpc>
            </a:pPr>
            <a:endParaRPr lang="en-US" sz="1600" dirty="0"/>
          </a:p>
          <a:p>
            <a:pPr algn="l">
              <a:lnSpc>
                <a:spcPct val="150000"/>
              </a:lnSpc>
            </a:pPr>
            <a:endParaRPr lang="en-US" sz="1600" dirty="0" smtClean="0"/>
          </a:p>
          <a:p>
            <a:pPr algn="l">
              <a:lnSpc>
                <a:spcPct val="150000"/>
              </a:lnSpc>
            </a:pPr>
            <a:r>
              <a:rPr lang="ru-RU" sz="1600" dirty="0"/>
              <a:t/>
            </a:r>
            <a:br>
              <a:rPr lang="ru-RU" sz="1600" dirty="0"/>
            </a:br>
            <a:r>
              <a:rPr lang="ru-RU" sz="1600" dirty="0" smtClean="0"/>
              <a:t/>
            </a:r>
            <a:br>
              <a:rPr lang="ru-RU" sz="1600" dirty="0" smtClean="0"/>
            </a:br>
            <a:endParaRPr lang="ru-RU" sz="1600" dirty="0"/>
          </a:p>
        </p:txBody>
      </p:sp>
      <p:sp>
        <p:nvSpPr>
          <p:cNvPr id="3" name="TextBox 2"/>
          <p:cNvSpPr txBox="1"/>
          <p:nvPr/>
        </p:nvSpPr>
        <p:spPr>
          <a:xfrm>
            <a:off x="-24468" y="2924944"/>
            <a:ext cx="611560" cy="400110"/>
          </a:xfrm>
          <a:prstGeom prst="rect">
            <a:avLst/>
          </a:prstGeom>
          <a:noFill/>
        </p:spPr>
        <p:txBody>
          <a:bodyPr wrap="square" rtlCol="0">
            <a:spAutoFit/>
          </a:bodyPr>
          <a:lstStyle/>
          <a:p>
            <a:pPr algn="ctr"/>
            <a:r>
              <a:rPr lang="en-US" sz="2000" b="1" dirty="0" smtClean="0"/>
              <a:t>d</a:t>
            </a:r>
            <a:r>
              <a:rPr lang="en-US" sz="2000" dirty="0" smtClean="0"/>
              <a:t>.</a:t>
            </a:r>
            <a:endParaRPr lang="ru-RU" sz="2000" dirty="0"/>
          </a:p>
        </p:txBody>
      </p:sp>
    </p:spTree>
    <p:extLst>
      <p:ext uri="{BB962C8B-B14F-4D97-AF65-F5344CB8AC3E}">
        <p14:creationId xmlns:p14="http://schemas.microsoft.com/office/powerpoint/2010/main" val="36703447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800" b="1" i="1" u="sng" dirty="0"/>
              <a:t>Фундаментализм</a:t>
            </a:r>
            <a:r>
              <a:rPr lang="ru-RU" sz="1600" dirty="0"/>
              <a:t/>
            </a:r>
            <a:br>
              <a:rPr lang="ru-RU" sz="1600" dirty="0"/>
            </a:br>
            <a:r>
              <a:rPr lang="ru-RU" sz="1600" dirty="0" smtClean="0"/>
              <a:t>Истина </a:t>
            </a:r>
            <a:r>
              <a:rPr lang="ru-RU" sz="1600" dirty="0"/>
              <a:t>существует, и она </a:t>
            </a:r>
            <a:r>
              <a:rPr lang="ru-RU" sz="1600" dirty="0" smtClean="0"/>
              <a:t>познаваема</a:t>
            </a:r>
            <a:r>
              <a:rPr lang="ru-RU" sz="1600" dirty="0"/>
              <a:t/>
            </a:r>
            <a:br>
              <a:rPr lang="ru-RU" sz="1600" dirty="0"/>
            </a:br>
            <a:r>
              <a:rPr lang="ru-RU" sz="1600" dirty="0" smtClean="0"/>
              <a:t>Мы </a:t>
            </a:r>
            <a:r>
              <a:rPr lang="ru-RU" sz="1600" dirty="0"/>
              <a:t>относим себя к фундаменталистам в том смысле, что мы утверждаем, что знаем некоторые вещи, которые являются достоверными истинами. </a:t>
            </a:r>
            <a:br>
              <a:rPr lang="ru-RU" sz="1600" dirty="0"/>
            </a:br>
            <a:endParaRPr lang="en-US" sz="1600" dirty="0" smtClean="0"/>
          </a:p>
          <a:p>
            <a:pPr algn="l">
              <a:lnSpc>
                <a:spcPct val="150000"/>
              </a:lnSpc>
            </a:pPr>
            <a:endParaRPr lang="en-US" sz="1600" dirty="0"/>
          </a:p>
          <a:p>
            <a:pPr algn="l">
              <a:lnSpc>
                <a:spcPct val="150000"/>
              </a:lnSpc>
            </a:pPr>
            <a:endParaRPr lang="en-US" sz="1600" dirty="0" smtClean="0"/>
          </a:p>
          <a:p>
            <a:pPr algn="l">
              <a:lnSpc>
                <a:spcPct val="150000"/>
              </a:lnSpc>
            </a:pPr>
            <a:endParaRPr lang="en-US" sz="1600" dirty="0"/>
          </a:p>
          <a:p>
            <a:pPr algn="l">
              <a:lnSpc>
                <a:spcPct val="150000"/>
              </a:lnSpc>
            </a:pPr>
            <a:endParaRPr lang="en-US" sz="1600" dirty="0" smtClean="0"/>
          </a:p>
          <a:p>
            <a:pPr algn="l">
              <a:lnSpc>
                <a:spcPct val="150000"/>
              </a:lnSpc>
            </a:pPr>
            <a:endParaRPr lang="en-US" sz="1600" dirty="0"/>
          </a:p>
          <a:p>
            <a:pPr algn="l">
              <a:lnSpc>
                <a:spcPct val="150000"/>
              </a:lnSpc>
            </a:pPr>
            <a:r>
              <a:rPr lang="ru-RU" sz="1600" dirty="0" smtClean="0"/>
              <a:t/>
            </a:r>
            <a:br>
              <a:rPr lang="ru-RU" sz="1600" dirty="0" smtClean="0"/>
            </a:br>
            <a:endParaRPr lang="ru-RU" sz="1600" dirty="0"/>
          </a:p>
        </p:txBody>
      </p:sp>
      <p:sp>
        <p:nvSpPr>
          <p:cNvPr id="3" name="TextBox 2"/>
          <p:cNvSpPr txBox="1"/>
          <p:nvPr/>
        </p:nvSpPr>
        <p:spPr>
          <a:xfrm>
            <a:off x="-24468" y="2924944"/>
            <a:ext cx="611560" cy="400110"/>
          </a:xfrm>
          <a:prstGeom prst="rect">
            <a:avLst/>
          </a:prstGeom>
          <a:noFill/>
        </p:spPr>
        <p:txBody>
          <a:bodyPr wrap="square" rtlCol="0">
            <a:spAutoFit/>
          </a:bodyPr>
          <a:lstStyle/>
          <a:p>
            <a:pPr algn="ctr"/>
            <a:r>
              <a:rPr lang="en-US" sz="2000" b="1" dirty="0" smtClean="0"/>
              <a:t>d</a:t>
            </a:r>
            <a:r>
              <a:rPr lang="en-US" sz="2000" dirty="0" smtClean="0"/>
              <a:t>.</a:t>
            </a:r>
            <a:endParaRPr lang="ru-RU" sz="2000" dirty="0"/>
          </a:p>
        </p:txBody>
      </p:sp>
    </p:spTree>
    <p:extLst>
      <p:ext uri="{BB962C8B-B14F-4D97-AF65-F5344CB8AC3E}">
        <p14:creationId xmlns:p14="http://schemas.microsoft.com/office/powerpoint/2010/main" val="4196967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5636"/>
            <a:ext cx="9144000" cy="6858000"/>
          </a:xfrm>
          <a:prstGeom prst="rect">
            <a:avLst/>
          </a:prstGeom>
        </p:spPr>
      </p:pic>
      <p:sp>
        <p:nvSpPr>
          <p:cNvPr id="2" name="Заголовок 1"/>
          <p:cNvSpPr>
            <a:spLocks noGrp="1"/>
          </p:cNvSpPr>
          <p:nvPr>
            <p:ph type="ctrTitle"/>
          </p:nvPr>
        </p:nvSpPr>
        <p:spPr>
          <a:xfrm>
            <a:off x="107504" y="2276872"/>
            <a:ext cx="9577064" cy="4248472"/>
          </a:xfrm>
        </p:spPr>
        <p:txBody>
          <a:bodyPr>
            <a:noAutofit/>
          </a:bodyPr>
          <a:lstStyle/>
          <a:p>
            <a:pPr algn="l"/>
            <a:r>
              <a:rPr lang="en-US" sz="3600" dirty="0" smtClean="0"/>
              <a:t>2.   </a:t>
            </a:r>
            <a:r>
              <a:rPr lang="ru-RU" sz="3600" dirty="0" smtClean="0"/>
              <a:t>Существует </a:t>
            </a:r>
            <a:r>
              <a:rPr lang="ru-RU" sz="3600" dirty="0"/>
              <a:t>ли абсолютная истина</a:t>
            </a:r>
            <a:r>
              <a:rPr lang="ru-RU" sz="3600" dirty="0" smtClean="0"/>
              <a:t>?</a:t>
            </a:r>
            <a:r>
              <a:rPr lang="ru-RU" sz="3600" dirty="0"/>
              <a:t/>
            </a:r>
            <a:br>
              <a:rPr lang="ru-RU" sz="3600" dirty="0"/>
            </a:br>
            <a:r>
              <a:rPr lang="ru-RU" sz="3600" dirty="0"/>
              <a:t/>
            </a:r>
            <a:br>
              <a:rPr lang="ru-RU" sz="3600" dirty="0"/>
            </a:br>
            <a:r>
              <a:rPr lang="en-US" sz="3600" dirty="0" smtClean="0"/>
              <a:t>      </a:t>
            </a:r>
            <a:r>
              <a:rPr lang="ru-RU" sz="3600" dirty="0" smtClean="0"/>
              <a:t>Существует </a:t>
            </a:r>
            <a:r>
              <a:rPr lang="ru-RU" sz="3600" dirty="0"/>
              <a:t>ли такая вещь как истина </a:t>
            </a:r>
            <a:r>
              <a:rPr lang="en-US" sz="3600" dirty="0" smtClean="0"/>
              <a:t>   </a:t>
            </a:r>
            <a:br>
              <a:rPr lang="en-US" sz="3600" dirty="0" smtClean="0"/>
            </a:br>
            <a:r>
              <a:rPr lang="en-US" sz="3600" dirty="0"/>
              <a:t> </a:t>
            </a:r>
            <a:r>
              <a:rPr lang="en-US" sz="3600" dirty="0" smtClean="0"/>
              <a:t>     </a:t>
            </a:r>
            <a:r>
              <a:rPr lang="ru-RU" sz="3600" dirty="0" smtClean="0"/>
              <a:t>вообще</a:t>
            </a:r>
            <a:r>
              <a:rPr lang="ru-RU" sz="3600" dirty="0"/>
              <a:t>? </a:t>
            </a:r>
            <a:br>
              <a:rPr lang="ru-RU" sz="3600" dirty="0"/>
            </a:br>
            <a:r>
              <a:rPr lang="en-US" sz="3600" dirty="0" smtClean="0"/>
              <a:t>             </a:t>
            </a:r>
            <a:br>
              <a:rPr lang="en-US" sz="3600" dirty="0" smtClean="0"/>
            </a:br>
            <a:r>
              <a:rPr lang="en-US" sz="3600" dirty="0" smtClean="0"/>
              <a:t>      </a:t>
            </a:r>
            <a:br>
              <a:rPr lang="en-US" sz="3600" dirty="0" smtClean="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Tree>
    <p:extLst>
      <p:ext uri="{BB962C8B-B14F-4D97-AF65-F5344CB8AC3E}">
        <p14:creationId xmlns:p14="http://schemas.microsoft.com/office/powerpoint/2010/main" val="15162441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800" b="1" i="1" u="sng" dirty="0"/>
              <a:t>Фундаментализм</a:t>
            </a:r>
            <a:r>
              <a:rPr lang="ru-RU" sz="1600" dirty="0"/>
              <a:t/>
            </a:r>
            <a:br>
              <a:rPr lang="ru-RU" sz="1600" dirty="0"/>
            </a:br>
            <a:r>
              <a:rPr lang="ru-RU" sz="1600" dirty="0" smtClean="0"/>
              <a:t>Истина </a:t>
            </a:r>
            <a:r>
              <a:rPr lang="ru-RU" sz="1600" dirty="0"/>
              <a:t>существует, и она </a:t>
            </a:r>
            <a:r>
              <a:rPr lang="ru-RU" sz="1600" dirty="0" smtClean="0"/>
              <a:t>познаваема</a:t>
            </a:r>
            <a:r>
              <a:rPr lang="ru-RU" sz="1600" dirty="0"/>
              <a:t/>
            </a:r>
            <a:br>
              <a:rPr lang="ru-RU" sz="1600" dirty="0"/>
            </a:br>
            <a:r>
              <a:rPr lang="ru-RU" sz="1600" dirty="0" smtClean="0"/>
              <a:t>Мы </a:t>
            </a:r>
            <a:r>
              <a:rPr lang="ru-RU" sz="1600" dirty="0"/>
              <a:t>относим себя к фундаменталистам в том смысле, что мы утверждаем, что знаем некоторые вещи, которые являются достоверными истинами. </a:t>
            </a:r>
            <a:br>
              <a:rPr lang="ru-RU" sz="1600" dirty="0"/>
            </a:br>
            <a:r>
              <a:rPr lang="ru-RU" sz="1600" dirty="0" smtClean="0"/>
              <a:t>Имеем </a:t>
            </a:r>
            <a:r>
              <a:rPr lang="ru-RU" sz="1600" dirty="0"/>
              <a:t>ли мы смелость заявить, что мы имеем единую истину, и что нет другой кроме нее? </a:t>
            </a:r>
            <a:r>
              <a:rPr lang="en-US" sz="1600" dirty="0" smtClean="0"/>
              <a:t>                 </a:t>
            </a:r>
            <a:r>
              <a:rPr lang="ru-RU" sz="1600" dirty="0" smtClean="0"/>
              <a:t>Как </a:t>
            </a:r>
            <a:r>
              <a:rPr lang="ru-RU" sz="1600" dirty="0"/>
              <a:t>мы сможем защитить заявление Иисуса Христа: </a:t>
            </a:r>
            <a:br>
              <a:rPr lang="ru-RU" sz="1600" dirty="0"/>
            </a:br>
            <a:endParaRPr lang="en-US" sz="1600" dirty="0" smtClean="0"/>
          </a:p>
          <a:p>
            <a:pPr algn="l">
              <a:lnSpc>
                <a:spcPct val="150000"/>
              </a:lnSpc>
            </a:pPr>
            <a:r>
              <a:rPr lang="ru-RU" sz="1600" dirty="0" smtClean="0"/>
              <a:t>Иоанна </a:t>
            </a:r>
            <a:r>
              <a:rPr lang="ru-RU" sz="1600" dirty="0"/>
              <a:t>14:6 "Иисус сказал ему: Я есмь путь и истина и жизнь; никто не приходит к Отцу, как только через Меня. 7 Если бы вы знали Меня, то знали бы и Отца Моего. И отныне знаете Его и видели Его."</a:t>
            </a:r>
            <a:br>
              <a:rPr lang="ru-RU" sz="1600" dirty="0"/>
            </a:br>
            <a:r>
              <a:rPr lang="ru-RU" sz="1600" dirty="0" smtClean="0"/>
              <a:t/>
            </a:r>
            <a:br>
              <a:rPr lang="ru-RU" sz="1600" dirty="0" smtClean="0"/>
            </a:br>
            <a:endParaRPr lang="ru-RU" sz="1600" dirty="0"/>
          </a:p>
        </p:txBody>
      </p:sp>
      <p:sp>
        <p:nvSpPr>
          <p:cNvPr id="3" name="TextBox 2"/>
          <p:cNvSpPr txBox="1"/>
          <p:nvPr/>
        </p:nvSpPr>
        <p:spPr>
          <a:xfrm>
            <a:off x="-24468" y="2924944"/>
            <a:ext cx="611560" cy="400110"/>
          </a:xfrm>
          <a:prstGeom prst="rect">
            <a:avLst/>
          </a:prstGeom>
          <a:noFill/>
        </p:spPr>
        <p:txBody>
          <a:bodyPr wrap="square" rtlCol="0">
            <a:spAutoFit/>
          </a:bodyPr>
          <a:lstStyle/>
          <a:p>
            <a:pPr algn="ctr"/>
            <a:r>
              <a:rPr lang="en-US" sz="2000" b="1" dirty="0" smtClean="0"/>
              <a:t>d</a:t>
            </a:r>
            <a:r>
              <a:rPr lang="en-US" sz="2000" dirty="0" smtClean="0"/>
              <a:t>.</a:t>
            </a:r>
            <a:endParaRPr lang="ru-RU" sz="2000" dirty="0"/>
          </a:p>
        </p:txBody>
      </p:sp>
    </p:spTree>
    <p:extLst>
      <p:ext uri="{BB962C8B-B14F-4D97-AF65-F5344CB8AC3E}">
        <p14:creationId xmlns:p14="http://schemas.microsoft.com/office/powerpoint/2010/main" val="6358155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68" y="0"/>
            <a:ext cx="9211342" cy="6871255"/>
          </a:xfrm>
          <a:prstGeom prst="rect">
            <a:avLst/>
          </a:prstGeom>
        </p:spPr>
      </p:pic>
      <p:sp>
        <p:nvSpPr>
          <p:cNvPr id="2" name="Заголовок 1"/>
          <p:cNvSpPr>
            <a:spLocks noGrp="1"/>
          </p:cNvSpPr>
          <p:nvPr>
            <p:ph type="ctrTitle"/>
          </p:nvPr>
        </p:nvSpPr>
        <p:spPr>
          <a:xfrm>
            <a:off x="179512" y="1916442"/>
            <a:ext cx="8568952" cy="4248862"/>
          </a:xfrm>
        </p:spPr>
        <p:txBody>
          <a:bodyPr>
            <a:noAutofit/>
          </a:bodyPr>
          <a:lstStyle/>
          <a:p>
            <a:pPr marL="457200" indent="-457200" algn="l">
              <a:buFont typeface="+mj-lt"/>
              <a:buAutoNum type="arabicPeriod"/>
            </a:pPr>
            <a:r>
              <a:rPr lang="ru-RU" sz="2400" dirty="0" smtClean="0"/>
              <a:t>Логическое </a:t>
            </a:r>
            <a:r>
              <a:rPr lang="ru-RU" sz="2400" dirty="0"/>
              <a:t>познание – рассуждения, умение выводить другие новые утверждения на основании одних. </a:t>
            </a:r>
            <a:br>
              <a:rPr lang="ru-RU" sz="2400" dirty="0"/>
            </a:br>
            <a:r>
              <a:rPr lang="ru-RU" sz="2400" dirty="0"/>
              <a:t/>
            </a:r>
            <a:br>
              <a:rPr lang="ru-RU" sz="2400" dirty="0"/>
            </a:br>
            <a:r>
              <a:rPr lang="ru-RU" sz="2400" dirty="0"/>
              <a:t>Иоанн 9 гл. </a:t>
            </a:r>
            <a:br>
              <a:rPr lang="ru-RU" sz="2400" dirty="0"/>
            </a:br>
            <a:r>
              <a:rPr lang="ru-RU" sz="2400" dirty="0"/>
              <a:t>30 Человек [прозревший] сказал им в ответ: это и удивительно, что вы не знаете, откуда Он, а Он отверз мне очи. 31 Но мы знаем, что грешников Бог не слушает; но кто чтит Бога и творит волю Его, того слушает. 32 От века не слыхано, чтобы кто отверз очи слепорожденному. 33 Если бы Он не был от Бога, не мог бы творить ничего.</a:t>
            </a:r>
          </a:p>
        </p:txBody>
      </p:sp>
      <p:sp>
        <p:nvSpPr>
          <p:cNvPr id="6" name="TextBox 5"/>
          <p:cNvSpPr txBox="1"/>
          <p:nvPr/>
        </p:nvSpPr>
        <p:spPr>
          <a:xfrm>
            <a:off x="-29467" y="404664"/>
            <a:ext cx="9143999" cy="830997"/>
          </a:xfrm>
          <a:prstGeom prst="rect">
            <a:avLst/>
          </a:prstGeom>
          <a:noFill/>
        </p:spPr>
        <p:txBody>
          <a:bodyPr wrap="square" rtlCol="0">
            <a:spAutoFit/>
          </a:bodyPr>
          <a:lstStyle/>
          <a:p>
            <a:pPr algn="ctr"/>
            <a:r>
              <a:rPr lang="ru-RU" sz="4800" dirty="0"/>
              <a:t>Три метода познания:</a:t>
            </a:r>
            <a:endParaRPr lang="ru-RU" sz="4800" dirty="0">
              <a:latin typeface="+mj-lt"/>
            </a:endParaRP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600" dirty="0" smtClean="0"/>
              <a:t/>
            </a:r>
            <a:br>
              <a:rPr lang="ru-RU" sz="1600" dirty="0" smtClean="0"/>
            </a:br>
            <a:endParaRPr lang="ru-RU" sz="1600" dirty="0"/>
          </a:p>
        </p:txBody>
      </p:sp>
    </p:spTree>
    <p:extLst>
      <p:ext uri="{BB962C8B-B14F-4D97-AF65-F5344CB8AC3E}">
        <p14:creationId xmlns:p14="http://schemas.microsoft.com/office/powerpoint/2010/main" val="34639981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68" y="0"/>
            <a:ext cx="9211342" cy="6871255"/>
          </a:xfrm>
          <a:prstGeom prst="rect">
            <a:avLst/>
          </a:prstGeom>
        </p:spPr>
      </p:pic>
      <p:sp>
        <p:nvSpPr>
          <p:cNvPr id="2" name="Заголовок 1"/>
          <p:cNvSpPr>
            <a:spLocks noGrp="1"/>
          </p:cNvSpPr>
          <p:nvPr>
            <p:ph type="ctrTitle"/>
          </p:nvPr>
        </p:nvSpPr>
        <p:spPr>
          <a:xfrm>
            <a:off x="179512" y="1772817"/>
            <a:ext cx="8568952" cy="4752528"/>
          </a:xfrm>
        </p:spPr>
        <p:txBody>
          <a:bodyPr>
            <a:noAutofit/>
          </a:bodyPr>
          <a:lstStyle/>
          <a:p>
            <a:pPr algn="l"/>
            <a:r>
              <a:rPr lang="ru-RU" sz="2400" dirty="0" smtClean="0"/>
              <a:t>2.  Эмпирическое </a:t>
            </a:r>
            <a:r>
              <a:rPr lang="ru-RU" sz="2400" dirty="0"/>
              <a:t>познание – знания, полученные через органы </a:t>
            </a:r>
            <a:r>
              <a:rPr lang="ru-RU" sz="2400" dirty="0" smtClean="0"/>
              <a:t> </a:t>
            </a:r>
            <a:br>
              <a:rPr lang="ru-RU" sz="2400" dirty="0" smtClean="0"/>
            </a:br>
            <a:r>
              <a:rPr lang="ru-RU" sz="2400" dirty="0"/>
              <a:t> </a:t>
            </a:r>
            <a:r>
              <a:rPr lang="ru-RU" sz="2400" dirty="0" smtClean="0"/>
              <a:t>     чувств</a:t>
            </a:r>
            <a:r>
              <a:rPr lang="ru-RU" sz="2400" dirty="0"/>
              <a:t>: зрение, слух, осязание, обоняние, вкус, равновесие, </a:t>
            </a:r>
            <a:r>
              <a:rPr lang="ru-RU" sz="2400" dirty="0" smtClean="0"/>
              <a:t>  </a:t>
            </a:r>
            <a:br>
              <a:rPr lang="ru-RU" sz="2400" dirty="0" smtClean="0"/>
            </a:br>
            <a:r>
              <a:rPr lang="ru-RU" sz="2400" dirty="0"/>
              <a:t> </a:t>
            </a:r>
            <a:r>
              <a:rPr lang="ru-RU" sz="2400" dirty="0" smtClean="0"/>
              <a:t>     температуры </a:t>
            </a:r>
            <a:r>
              <a:rPr lang="ru-RU" sz="2400" dirty="0"/>
              <a:t>и т.д. </a:t>
            </a:r>
            <a:br>
              <a:rPr lang="ru-RU" sz="2400" dirty="0"/>
            </a:br>
            <a:r>
              <a:rPr lang="ru-RU" sz="2400" dirty="0"/>
              <a:t/>
            </a:r>
            <a:br>
              <a:rPr lang="ru-RU" sz="2400" dirty="0"/>
            </a:br>
            <a:r>
              <a:rPr lang="ru-RU" sz="2400" dirty="0" smtClean="0"/>
              <a:t>      1 </a:t>
            </a:r>
            <a:r>
              <a:rPr lang="ru-RU" sz="2400" dirty="0"/>
              <a:t>Кор. 15:5-6 и что явился Кифе, потом двенадцати; </a:t>
            </a:r>
            <a:r>
              <a:rPr lang="ru-RU" sz="2400" dirty="0" smtClean="0"/>
              <a:t>потом  </a:t>
            </a:r>
            <a:br>
              <a:rPr lang="ru-RU" sz="2400" dirty="0" smtClean="0"/>
            </a:br>
            <a:r>
              <a:rPr lang="ru-RU" sz="2400" dirty="0"/>
              <a:t> </a:t>
            </a:r>
            <a:r>
              <a:rPr lang="ru-RU" sz="2400" dirty="0" smtClean="0"/>
              <a:t>     явился </a:t>
            </a:r>
            <a:r>
              <a:rPr lang="ru-RU" sz="2400" dirty="0"/>
              <a:t>более нежели пятистам братий в одно время, из </a:t>
            </a:r>
            <a:r>
              <a:rPr lang="ru-RU" sz="2400" dirty="0" smtClean="0"/>
              <a:t> </a:t>
            </a:r>
            <a:br>
              <a:rPr lang="ru-RU" sz="2400" dirty="0" smtClean="0"/>
            </a:br>
            <a:r>
              <a:rPr lang="ru-RU" sz="2400" dirty="0"/>
              <a:t> </a:t>
            </a:r>
            <a:r>
              <a:rPr lang="ru-RU" sz="2400" dirty="0" smtClean="0"/>
              <a:t>     которых </a:t>
            </a:r>
            <a:r>
              <a:rPr lang="ru-RU" sz="2400" dirty="0"/>
              <a:t>большая часть доныне в живых, а некоторые и </a:t>
            </a:r>
            <a:r>
              <a:rPr lang="ru-RU" sz="2400" dirty="0" smtClean="0"/>
              <a:t> </a:t>
            </a:r>
            <a:br>
              <a:rPr lang="ru-RU" sz="2400" dirty="0" smtClean="0"/>
            </a:br>
            <a:r>
              <a:rPr lang="ru-RU" sz="2400" dirty="0"/>
              <a:t> </a:t>
            </a:r>
            <a:r>
              <a:rPr lang="ru-RU" sz="2400" dirty="0" smtClean="0"/>
              <a:t>     почили</a:t>
            </a:r>
            <a:r>
              <a:rPr lang="ru-RU" sz="2400" dirty="0"/>
              <a:t>;</a:t>
            </a:r>
            <a:br>
              <a:rPr lang="ru-RU" sz="2400" dirty="0"/>
            </a:br>
            <a:endParaRPr lang="ru-RU" sz="2400" dirty="0"/>
          </a:p>
        </p:txBody>
      </p:sp>
      <p:sp>
        <p:nvSpPr>
          <p:cNvPr id="6" name="TextBox 5"/>
          <p:cNvSpPr txBox="1"/>
          <p:nvPr/>
        </p:nvSpPr>
        <p:spPr>
          <a:xfrm>
            <a:off x="-29467" y="404664"/>
            <a:ext cx="9143999" cy="830997"/>
          </a:xfrm>
          <a:prstGeom prst="rect">
            <a:avLst/>
          </a:prstGeom>
          <a:noFill/>
        </p:spPr>
        <p:txBody>
          <a:bodyPr wrap="square" rtlCol="0">
            <a:spAutoFit/>
          </a:bodyPr>
          <a:lstStyle/>
          <a:p>
            <a:pPr algn="ctr"/>
            <a:r>
              <a:rPr lang="ru-RU" sz="4800" dirty="0"/>
              <a:t>Три метода познания:</a:t>
            </a:r>
            <a:endParaRPr lang="ru-RU" sz="4800" dirty="0">
              <a:latin typeface="+mj-lt"/>
            </a:endParaRP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600" dirty="0" smtClean="0"/>
              <a:t/>
            </a:r>
            <a:br>
              <a:rPr lang="ru-RU" sz="1600" dirty="0" smtClean="0"/>
            </a:br>
            <a:endParaRPr lang="ru-RU" sz="1600" dirty="0"/>
          </a:p>
        </p:txBody>
      </p:sp>
    </p:spTree>
    <p:extLst>
      <p:ext uri="{BB962C8B-B14F-4D97-AF65-F5344CB8AC3E}">
        <p14:creationId xmlns:p14="http://schemas.microsoft.com/office/powerpoint/2010/main" val="22722802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68" y="0"/>
            <a:ext cx="9211342" cy="6871255"/>
          </a:xfrm>
          <a:prstGeom prst="rect">
            <a:avLst/>
          </a:prstGeom>
        </p:spPr>
      </p:pic>
      <p:sp>
        <p:nvSpPr>
          <p:cNvPr id="2" name="Заголовок 1"/>
          <p:cNvSpPr>
            <a:spLocks noGrp="1"/>
          </p:cNvSpPr>
          <p:nvPr>
            <p:ph type="ctrTitle"/>
          </p:nvPr>
        </p:nvSpPr>
        <p:spPr>
          <a:xfrm>
            <a:off x="179512" y="1772817"/>
            <a:ext cx="8568952" cy="4752528"/>
          </a:xfrm>
        </p:spPr>
        <p:txBody>
          <a:bodyPr>
            <a:noAutofit/>
          </a:bodyPr>
          <a:lstStyle/>
          <a:p>
            <a:pPr lvl="0" algn="l"/>
            <a:r>
              <a:rPr lang="ru-RU" sz="2400" dirty="0" smtClean="0"/>
              <a:t>3.   Откровение </a:t>
            </a:r>
            <a:r>
              <a:rPr lang="ru-RU" sz="2400" dirty="0"/>
              <a:t>(интуитивное познание) – прямое знание, при </a:t>
            </a:r>
            <a:r>
              <a:rPr lang="ru-RU" sz="2400" dirty="0" smtClean="0"/>
              <a:t>  </a:t>
            </a:r>
            <a:br>
              <a:rPr lang="ru-RU" sz="2400" dirty="0" smtClean="0"/>
            </a:br>
            <a:r>
              <a:rPr lang="ru-RU" sz="2400" dirty="0"/>
              <a:t> </a:t>
            </a:r>
            <a:r>
              <a:rPr lang="ru-RU" sz="2400" dirty="0" smtClean="0"/>
              <a:t>      котором </a:t>
            </a:r>
            <a:r>
              <a:rPr lang="ru-RU" sz="2400" dirty="0"/>
              <a:t>получатель чаще пассивен. </a:t>
            </a:r>
            <a:br>
              <a:rPr lang="ru-RU" sz="2400" dirty="0"/>
            </a:br>
            <a:r>
              <a:rPr lang="ru-RU" sz="2400" dirty="0"/>
              <a:t/>
            </a:r>
            <a:br>
              <a:rPr lang="ru-RU" sz="2400" dirty="0"/>
            </a:br>
            <a:r>
              <a:rPr lang="ru-RU" sz="2400" dirty="0" smtClean="0"/>
              <a:t>       Рим </a:t>
            </a:r>
            <a:r>
              <a:rPr lang="ru-RU" sz="2400" dirty="0"/>
              <a:t>2:15</a:t>
            </a:r>
            <a:br>
              <a:rPr lang="ru-RU" sz="2400" dirty="0"/>
            </a:br>
            <a:r>
              <a:rPr lang="ru-RU" sz="2400" dirty="0"/>
              <a:t> </a:t>
            </a:r>
            <a:r>
              <a:rPr lang="ru-RU" sz="2400" dirty="0" smtClean="0"/>
              <a:t>     «они </a:t>
            </a:r>
            <a:r>
              <a:rPr lang="ru-RU" sz="2400" dirty="0"/>
              <a:t>показывают, что дело закона у них написано в </a:t>
            </a:r>
            <a:r>
              <a:rPr lang="ru-RU" sz="2400" dirty="0" smtClean="0"/>
              <a:t> </a:t>
            </a:r>
            <a:br>
              <a:rPr lang="ru-RU" sz="2400" dirty="0" smtClean="0"/>
            </a:br>
            <a:r>
              <a:rPr lang="ru-RU" sz="2400" dirty="0"/>
              <a:t> </a:t>
            </a:r>
            <a:r>
              <a:rPr lang="ru-RU" sz="2400" dirty="0" smtClean="0"/>
              <a:t>       сердцах</a:t>
            </a:r>
            <a:r>
              <a:rPr lang="ru-RU" sz="2400" dirty="0"/>
              <a:t>, о чем свидетельствует совесть их и мысли их, то </a:t>
            </a:r>
            <a:r>
              <a:rPr lang="ru-RU" sz="2400" dirty="0" smtClean="0"/>
              <a:t/>
            </a:r>
            <a:br>
              <a:rPr lang="ru-RU" sz="2400" dirty="0" smtClean="0"/>
            </a:br>
            <a:r>
              <a:rPr lang="ru-RU" sz="2400" dirty="0"/>
              <a:t> </a:t>
            </a:r>
            <a:r>
              <a:rPr lang="ru-RU" sz="2400" dirty="0" smtClean="0"/>
              <a:t>       обвиняющие</a:t>
            </a:r>
            <a:r>
              <a:rPr lang="ru-RU" sz="2400" dirty="0"/>
              <a:t>, то оправдывающие одна </a:t>
            </a:r>
            <a:r>
              <a:rPr lang="ru-RU" sz="2400" dirty="0" smtClean="0"/>
              <a:t>другую.» </a:t>
            </a:r>
            <a:r>
              <a:rPr lang="ru-RU" sz="2400" dirty="0"/>
              <a:t/>
            </a:r>
            <a:br>
              <a:rPr lang="ru-RU" sz="2400" dirty="0"/>
            </a:br>
            <a:r>
              <a:rPr lang="ru-RU" sz="2400" dirty="0"/>
              <a:t/>
            </a:r>
            <a:br>
              <a:rPr lang="ru-RU" sz="2400" dirty="0"/>
            </a:br>
            <a:endParaRPr lang="ru-RU" sz="2400" dirty="0"/>
          </a:p>
        </p:txBody>
      </p:sp>
      <p:sp>
        <p:nvSpPr>
          <p:cNvPr id="6" name="TextBox 5"/>
          <p:cNvSpPr txBox="1"/>
          <p:nvPr/>
        </p:nvSpPr>
        <p:spPr>
          <a:xfrm>
            <a:off x="-29467" y="404664"/>
            <a:ext cx="9143999" cy="830997"/>
          </a:xfrm>
          <a:prstGeom prst="rect">
            <a:avLst/>
          </a:prstGeom>
          <a:noFill/>
        </p:spPr>
        <p:txBody>
          <a:bodyPr wrap="square" rtlCol="0">
            <a:spAutoFit/>
          </a:bodyPr>
          <a:lstStyle/>
          <a:p>
            <a:pPr algn="ctr"/>
            <a:r>
              <a:rPr lang="ru-RU" sz="4800" dirty="0"/>
              <a:t>Три метода познания:</a:t>
            </a:r>
            <a:endParaRPr lang="ru-RU" sz="4800" dirty="0">
              <a:latin typeface="+mj-lt"/>
            </a:endParaRP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ru-RU" sz="1600" dirty="0" smtClean="0"/>
              <a:t/>
            </a:r>
            <a:br>
              <a:rPr lang="ru-RU" sz="1600" dirty="0" smtClean="0"/>
            </a:br>
            <a:endParaRPr lang="ru-RU" sz="1600" dirty="0"/>
          </a:p>
        </p:txBody>
      </p:sp>
    </p:spTree>
    <p:extLst>
      <p:ext uri="{BB962C8B-B14F-4D97-AF65-F5344CB8AC3E}">
        <p14:creationId xmlns:p14="http://schemas.microsoft.com/office/powerpoint/2010/main" val="21309698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5636"/>
            <a:ext cx="9144000" cy="6858000"/>
          </a:xfrm>
          <a:prstGeom prst="rect">
            <a:avLst/>
          </a:prstGeom>
        </p:spPr>
      </p:pic>
      <p:sp>
        <p:nvSpPr>
          <p:cNvPr id="2" name="Заголовок 1"/>
          <p:cNvSpPr>
            <a:spLocks noGrp="1"/>
          </p:cNvSpPr>
          <p:nvPr>
            <p:ph type="ctrTitle"/>
          </p:nvPr>
        </p:nvSpPr>
        <p:spPr>
          <a:xfrm>
            <a:off x="107504" y="2276872"/>
            <a:ext cx="9577064" cy="4248472"/>
          </a:xfrm>
        </p:spPr>
        <p:txBody>
          <a:bodyPr>
            <a:noAutofit/>
          </a:bodyPr>
          <a:lstStyle/>
          <a:p>
            <a:pPr algn="l"/>
            <a:r>
              <a:rPr lang="en-US" sz="3600" dirty="0" smtClean="0"/>
              <a:t>2.   </a:t>
            </a:r>
            <a:r>
              <a:rPr lang="ru-RU" sz="3600" dirty="0" smtClean="0"/>
              <a:t>Существует </a:t>
            </a:r>
            <a:r>
              <a:rPr lang="ru-RU" sz="3600" dirty="0"/>
              <a:t>ли абсолютная истина</a:t>
            </a:r>
            <a:r>
              <a:rPr lang="ru-RU" sz="3600" dirty="0" smtClean="0"/>
              <a:t>?</a:t>
            </a:r>
            <a:r>
              <a:rPr lang="ru-RU" sz="3600" dirty="0"/>
              <a:t/>
            </a:r>
            <a:br>
              <a:rPr lang="ru-RU" sz="3600" dirty="0"/>
            </a:br>
            <a:r>
              <a:rPr lang="ru-RU" sz="3600" dirty="0"/>
              <a:t/>
            </a:r>
            <a:br>
              <a:rPr lang="ru-RU" sz="3600" dirty="0"/>
            </a:br>
            <a:r>
              <a:rPr lang="en-US" sz="3600" dirty="0" smtClean="0"/>
              <a:t>      </a:t>
            </a:r>
            <a:r>
              <a:rPr lang="ru-RU" sz="3600" dirty="0" smtClean="0"/>
              <a:t>Существует </a:t>
            </a:r>
            <a:r>
              <a:rPr lang="ru-RU" sz="3600" dirty="0"/>
              <a:t>ли такая вещь как истина </a:t>
            </a:r>
            <a:r>
              <a:rPr lang="en-US" sz="3600" dirty="0" smtClean="0"/>
              <a:t>   </a:t>
            </a:r>
            <a:br>
              <a:rPr lang="en-US" sz="3600" dirty="0" smtClean="0"/>
            </a:br>
            <a:r>
              <a:rPr lang="en-US" sz="3600" dirty="0"/>
              <a:t> </a:t>
            </a:r>
            <a:r>
              <a:rPr lang="en-US" sz="3600" dirty="0" smtClean="0"/>
              <a:t>     </a:t>
            </a:r>
            <a:r>
              <a:rPr lang="ru-RU" sz="3600" dirty="0" smtClean="0"/>
              <a:t>вообще</a:t>
            </a:r>
            <a:r>
              <a:rPr lang="ru-RU" sz="3600" dirty="0"/>
              <a:t>? </a:t>
            </a:r>
            <a:br>
              <a:rPr lang="ru-RU" sz="3600" dirty="0"/>
            </a:br>
            <a:r>
              <a:rPr lang="en-US" sz="3600" dirty="0" smtClean="0"/>
              <a:t>             </a:t>
            </a:r>
            <a:br>
              <a:rPr lang="en-US" sz="3600" dirty="0" smtClean="0"/>
            </a:br>
            <a:r>
              <a:rPr lang="en-US" sz="3600" dirty="0" smtClean="0"/>
              <a:t>      </a:t>
            </a:r>
            <a:r>
              <a:rPr lang="ru-RU" sz="3600" dirty="0" smtClean="0"/>
              <a:t>Здесь </a:t>
            </a:r>
            <a:r>
              <a:rPr lang="ru-RU" sz="3600" dirty="0"/>
              <a:t>сразу же следует другой, </a:t>
            </a:r>
            <a:r>
              <a:rPr lang="ru-RU" sz="3600" dirty="0" smtClean="0"/>
              <a:t>не</a:t>
            </a:r>
            <a:r>
              <a:rPr lang="en-US" sz="3600" dirty="0"/>
              <a:t> </a:t>
            </a:r>
            <a:r>
              <a:rPr lang="ru-RU" sz="3600" dirty="0" smtClean="0"/>
              <a:t>менее </a:t>
            </a:r>
            <a:r>
              <a:rPr lang="en-US" sz="3600" dirty="0" smtClean="0"/>
              <a:t>  </a:t>
            </a:r>
            <a:br>
              <a:rPr lang="en-US" sz="3600" dirty="0" smtClean="0"/>
            </a:br>
            <a:r>
              <a:rPr lang="en-US" sz="3600" dirty="0"/>
              <a:t> </a:t>
            </a:r>
            <a:r>
              <a:rPr lang="en-US" sz="3600" dirty="0" smtClean="0"/>
              <a:t>     </a:t>
            </a:r>
            <a:r>
              <a:rPr lang="ru-RU" sz="3600" dirty="0" smtClean="0"/>
              <a:t>важный </a:t>
            </a:r>
            <a:r>
              <a:rPr lang="ru-RU" sz="3600" dirty="0"/>
              <a:t>– можно ли знать ее?</a:t>
            </a:r>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Tree>
    <p:extLst>
      <p:ext uri="{BB962C8B-B14F-4D97-AF65-F5344CB8AC3E}">
        <p14:creationId xmlns:p14="http://schemas.microsoft.com/office/powerpoint/2010/main" val="2694511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3256"/>
            <a:ext cx="9144000" cy="6871255"/>
          </a:xfrm>
          <a:prstGeom prst="rect">
            <a:avLst/>
          </a:prstGeom>
        </p:spPr>
      </p:pic>
      <p:sp>
        <p:nvSpPr>
          <p:cNvPr id="2" name="Заголовок 1"/>
          <p:cNvSpPr>
            <a:spLocks noGrp="1"/>
          </p:cNvSpPr>
          <p:nvPr>
            <p:ph type="ctrTitle"/>
          </p:nvPr>
        </p:nvSpPr>
        <p:spPr>
          <a:xfrm>
            <a:off x="539552" y="2204864"/>
            <a:ext cx="8784976" cy="4248472"/>
          </a:xfrm>
        </p:spPr>
        <p:txBody>
          <a:bodyPr>
            <a:noAutofit/>
          </a:bodyPr>
          <a:lstStyle/>
          <a:p>
            <a:pPr algn="l"/>
            <a:r>
              <a:rPr lang="ru-RU" sz="3600" dirty="0"/>
              <a:t>Большинство традиционных нападок </a:t>
            </a:r>
            <a:r>
              <a:rPr lang="ru-RU" sz="3600" dirty="0" smtClean="0"/>
              <a:t/>
            </a:r>
            <a:br>
              <a:rPr lang="ru-RU" sz="3600" dirty="0" smtClean="0"/>
            </a:br>
            <a:r>
              <a:rPr lang="ru-RU" sz="3600" dirty="0" smtClean="0"/>
              <a:t>на </a:t>
            </a:r>
            <a:r>
              <a:rPr lang="ru-RU" sz="3600" dirty="0"/>
              <a:t>истины Христианства подвергают сомнению саму идею о том, что мы, человеческие существа, способны </a:t>
            </a:r>
            <a:r>
              <a:rPr lang="ru-RU" sz="3600" dirty="0" smtClean="0"/>
              <a:t/>
            </a:r>
            <a:br>
              <a:rPr lang="ru-RU" sz="3600" dirty="0" smtClean="0"/>
            </a:br>
            <a:r>
              <a:rPr lang="ru-RU" sz="3600" dirty="0" smtClean="0"/>
              <a:t>знать </a:t>
            </a:r>
            <a:r>
              <a:rPr lang="ru-RU" sz="3600" dirty="0"/>
              <a:t>истину, если, в свою очередь, </a:t>
            </a:r>
            <a:r>
              <a:rPr lang="ru-RU" sz="3600" dirty="0" smtClean="0"/>
              <a:t/>
            </a:r>
            <a:br>
              <a:rPr lang="ru-RU" sz="3600" dirty="0" smtClean="0"/>
            </a:br>
            <a:r>
              <a:rPr lang="ru-RU" sz="3600" dirty="0" smtClean="0"/>
              <a:t>такая </a:t>
            </a:r>
            <a:r>
              <a:rPr lang="ru-RU" sz="3600" dirty="0"/>
              <a:t>существует.</a:t>
            </a:r>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Tree>
    <p:extLst>
      <p:ext uri="{BB962C8B-B14F-4D97-AF65-F5344CB8AC3E}">
        <p14:creationId xmlns:p14="http://schemas.microsoft.com/office/powerpoint/2010/main" val="33018242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3256"/>
            <a:ext cx="9144000" cy="6871255"/>
          </a:xfrm>
          <a:prstGeom prst="rect">
            <a:avLst/>
          </a:prstGeom>
        </p:spPr>
      </p:pic>
      <p:sp>
        <p:nvSpPr>
          <p:cNvPr id="2" name="Заголовок 1"/>
          <p:cNvSpPr>
            <a:spLocks noGrp="1"/>
          </p:cNvSpPr>
          <p:nvPr>
            <p:ph type="ctrTitle"/>
          </p:nvPr>
        </p:nvSpPr>
        <p:spPr>
          <a:xfrm>
            <a:off x="539552" y="2204864"/>
            <a:ext cx="8784976" cy="4248472"/>
          </a:xfrm>
        </p:spPr>
        <p:txBody>
          <a:bodyPr>
            <a:noAutofit/>
          </a:bodyPr>
          <a:lstStyle/>
          <a:p>
            <a:pPr algn="l"/>
            <a:r>
              <a:rPr lang="ru-RU" sz="3600" dirty="0"/>
              <a:t>Сам этот аргумент не ограничивается только нападками на Христианство</a:t>
            </a:r>
            <a:r>
              <a:rPr lang="ru-RU" sz="3600" dirty="0" smtClean="0"/>
              <a:t>.</a:t>
            </a:r>
            <a:br>
              <a:rPr lang="ru-RU" sz="3600" dirty="0" smtClean="0"/>
            </a:br>
            <a:r>
              <a:rPr lang="ru-RU" sz="3600" dirty="0" smtClean="0"/>
              <a:t>Многие </a:t>
            </a:r>
            <a:r>
              <a:rPr lang="ru-RU" sz="3600" dirty="0"/>
              <a:t>мыслители задолго до эры Христианства сомневались в том, что человек может познать истину. </a:t>
            </a:r>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Tree>
    <p:extLst>
      <p:ext uri="{BB962C8B-B14F-4D97-AF65-F5344CB8AC3E}">
        <p14:creationId xmlns:p14="http://schemas.microsoft.com/office/powerpoint/2010/main" val="15754467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107504" y="3422370"/>
            <a:ext cx="8928992" cy="33910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mj-lt"/>
              <a:buAutoNum type="alphaLcPeriod"/>
            </a:pPr>
            <a:r>
              <a:rPr lang="ru-RU" sz="1600" b="1" i="1" u="sng" dirty="0"/>
              <a:t>Скептицизм.</a:t>
            </a:r>
            <a:r>
              <a:rPr lang="ru-RU" sz="1400" dirty="0"/>
              <a:t/>
            </a:r>
            <a:br>
              <a:rPr lang="ru-RU" sz="1400" dirty="0"/>
            </a:br>
            <a:r>
              <a:rPr lang="ru-RU" sz="1400" dirty="0" smtClean="0"/>
              <a:t>Мы </a:t>
            </a:r>
            <a:r>
              <a:rPr lang="ru-RU" sz="1400" dirty="0"/>
              <a:t>знаем наверняка, что ничего не можем знать наверняка. </a:t>
            </a:r>
            <a:br>
              <a:rPr lang="ru-RU" sz="1400" dirty="0"/>
            </a:br>
            <a:endParaRPr lang="ru-RU" sz="1400" dirty="0" smtClean="0"/>
          </a:p>
          <a:p>
            <a:pPr marL="342900" indent="-342900" algn="l">
              <a:lnSpc>
                <a:spcPct val="150000"/>
              </a:lnSpc>
              <a:buFont typeface="+mj-lt"/>
              <a:buAutoNum type="alphaLcPeriod"/>
            </a:pPr>
            <a:endParaRPr lang="ru-RU" sz="1400" dirty="0"/>
          </a:p>
          <a:p>
            <a:pPr marL="342900" indent="-342900" algn="l">
              <a:lnSpc>
                <a:spcPct val="150000"/>
              </a:lnSpc>
              <a:buFont typeface="+mj-lt"/>
              <a:buAutoNum type="alphaLcPeriod"/>
            </a:pPr>
            <a:endParaRPr lang="ru-RU" sz="1400" dirty="0" smtClean="0"/>
          </a:p>
          <a:p>
            <a:pPr marL="342900" indent="-342900" algn="l">
              <a:lnSpc>
                <a:spcPct val="150000"/>
              </a:lnSpc>
              <a:buFont typeface="+mj-lt"/>
              <a:buAutoNum type="alphaLcPeriod"/>
            </a:pPr>
            <a:endParaRPr lang="ru-RU" sz="1400" dirty="0"/>
          </a:p>
          <a:p>
            <a:pPr marL="342900" indent="-342900" algn="l">
              <a:lnSpc>
                <a:spcPct val="150000"/>
              </a:lnSpc>
              <a:buFont typeface="+mj-lt"/>
              <a:buAutoNum type="alphaLcPeriod"/>
            </a:pPr>
            <a:endParaRPr lang="ru-RU" sz="1400" dirty="0" smtClean="0"/>
          </a:p>
          <a:p>
            <a:pPr algn="l">
              <a:lnSpc>
                <a:spcPct val="150000"/>
              </a:lnSpc>
            </a:pPr>
            <a:endParaRPr lang="ru-RU" sz="1400" dirty="0"/>
          </a:p>
          <a:p>
            <a:pPr algn="l">
              <a:lnSpc>
                <a:spcPct val="150000"/>
              </a:lnSpc>
            </a:pPr>
            <a:r>
              <a:rPr lang="ru-RU" sz="1400" dirty="0"/>
              <a:t/>
            </a:r>
            <a:br>
              <a:rPr lang="ru-RU" sz="1400" dirty="0"/>
            </a:br>
            <a:r>
              <a:rPr lang="ru-RU" sz="1400" dirty="0" smtClean="0"/>
              <a:t/>
            </a:r>
            <a:br>
              <a:rPr lang="ru-RU" sz="1400" dirty="0" smtClean="0"/>
            </a:br>
            <a:endParaRPr lang="ru-RU" sz="1400" dirty="0"/>
          </a:p>
        </p:txBody>
      </p:sp>
    </p:spTree>
    <p:extLst>
      <p:ext uri="{BB962C8B-B14F-4D97-AF65-F5344CB8AC3E}">
        <p14:creationId xmlns:p14="http://schemas.microsoft.com/office/powerpoint/2010/main" val="29831510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107504" y="3422370"/>
            <a:ext cx="8928992" cy="33910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mj-lt"/>
              <a:buAutoNum type="alphaLcPeriod"/>
            </a:pPr>
            <a:r>
              <a:rPr lang="ru-RU" sz="1600" b="1" i="1" u="sng" dirty="0"/>
              <a:t>Скептицизм.</a:t>
            </a:r>
            <a:r>
              <a:rPr lang="ru-RU" sz="1400" dirty="0"/>
              <a:t/>
            </a:r>
            <a:br>
              <a:rPr lang="ru-RU" sz="1400" dirty="0"/>
            </a:br>
            <a:r>
              <a:rPr lang="ru-RU" sz="1400" dirty="0" smtClean="0"/>
              <a:t>Мы </a:t>
            </a:r>
            <a:r>
              <a:rPr lang="ru-RU" sz="1400" dirty="0"/>
              <a:t>знаем наверняка, что ничего не можем знать наверняка. </a:t>
            </a:r>
            <a:br>
              <a:rPr lang="ru-RU" sz="1400" dirty="0"/>
            </a:br>
            <a:r>
              <a:rPr lang="ru-RU" sz="1400" dirty="0" smtClean="0"/>
              <a:t>Мы </a:t>
            </a:r>
            <a:r>
              <a:rPr lang="ru-RU" sz="1400" dirty="0"/>
              <a:t>можем знать в точности, что мы ничего не можем знать в точности! </a:t>
            </a:r>
            <a:br>
              <a:rPr lang="ru-RU" sz="1400" dirty="0"/>
            </a:br>
            <a:r>
              <a:rPr lang="ru-RU" sz="1400" dirty="0" smtClean="0"/>
              <a:t>(</a:t>
            </a:r>
            <a:r>
              <a:rPr lang="ru-RU" sz="1400" dirty="0"/>
              <a:t>вообще это невозможно знать в точности, что Библия это Слово Божие).</a:t>
            </a:r>
            <a:br>
              <a:rPr lang="ru-RU" sz="1400" dirty="0"/>
            </a:br>
            <a:endParaRPr lang="ru-RU" sz="1400" dirty="0" smtClean="0"/>
          </a:p>
          <a:p>
            <a:pPr marL="342900" indent="-342900" algn="l">
              <a:lnSpc>
                <a:spcPct val="150000"/>
              </a:lnSpc>
              <a:buFont typeface="+mj-lt"/>
              <a:buAutoNum type="alphaLcPeriod"/>
            </a:pPr>
            <a:endParaRPr lang="ru-RU" sz="1400" dirty="0"/>
          </a:p>
          <a:p>
            <a:pPr marL="342900" indent="-342900" algn="l">
              <a:lnSpc>
                <a:spcPct val="150000"/>
              </a:lnSpc>
              <a:buFont typeface="+mj-lt"/>
              <a:buAutoNum type="alphaLcPeriod"/>
            </a:pPr>
            <a:endParaRPr lang="ru-RU" sz="1400" dirty="0" smtClean="0"/>
          </a:p>
          <a:p>
            <a:pPr marL="342900" indent="-342900" algn="l">
              <a:lnSpc>
                <a:spcPct val="150000"/>
              </a:lnSpc>
              <a:buFont typeface="+mj-lt"/>
              <a:buAutoNum type="alphaLcPeriod"/>
            </a:pPr>
            <a:endParaRPr lang="ru-RU" sz="1400" dirty="0"/>
          </a:p>
          <a:p>
            <a:pPr algn="l">
              <a:lnSpc>
                <a:spcPct val="150000"/>
              </a:lnSpc>
            </a:pPr>
            <a:r>
              <a:rPr lang="ru-RU" sz="1400" dirty="0" smtClean="0"/>
              <a:t/>
            </a:r>
            <a:br>
              <a:rPr lang="ru-RU" sz="1400" dirty="0" smtClean="0"/>
            </a:br>
            <a:r>
              <a:rPr lang="ru-RU" sz="1400" dirty="0" smtClean="0"/>
              <a:t/>
            </a:r>
            <a:br>
              <a:rPr lang="ru-RU" sz="1400" dirty="0" smtClean="0"/>
            </a:br>
            <a:endParaRPr lang="ru-RU" sz="1400" dirty="0"/>
          </a:p>
        </p:txBody>
      </p:sp>
    </p:spTree>
    <p:extLst>
      <p:ext uri="{BB962C8B-B14F-4D97-AF65-F5344CB8AC3E}">
        <p14:creationId xmlns:p14="http://schemas.microsoft.com/office/powerpoint/2010/main" val="3488925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107504" y="3422370"/>
            <a:ext cx="8928992" cy="33910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mj-lt"/>
              <a:buAutoNum type="alphaLcPeriod"/>
            </a:pPr>
            <a:r>
              <a:rPr lang="ru-RU" sz="1600" b="1" i="1" u="sng" dirty="0"/>
              <a:t>Скептицизм.</a:t>
            </a:r>
            <a:r>
              <a:rPr lang="ru-RU" sz="1400" dirty="0"/>
              <a:t/>
            </a:r>
            <a:br>
              <a:rPr lang="ru-RU" sz="1400" dirty="0"/>
            </a:br>
            <a:r>
              <a:rPr lang="ru-RU" sz="1400" dirty="0" smtClean="0"/>
              <a:t>Мы </a:t>
            </a:r>
            <a:r>
              <a:rPr lang="ru-RU" sz="1400" dirty="0"/>
              <a:t>знаем наверняка, что ничего не можем знать наверняка. </a:t>
            </a:r>
            <a:br>
              <a:rPr lang="ru-RU" sz="1400" dirty="0"/>
            </a:br>
            <a:r>
              <a:rPr lang="ru-RU" sz="1400" dirty="0" smtClean="0"/>
              <a:t>Мы </a:t>
            </a:r>
            <a:r>
              <a:rPr lang="ru-RU" sz="1400" dirty="0"/>
              <a:t>можем знать в точности, что мы ничего не можем знать в точности! </a:t>
            </a:r>
            <a:br>
              <a:rPr lang="ru-RU" sz="1400" dirty="0"/>
            </a:br>
            <a:r>
              <a:rPr lang="ru-RU" sz="1400" dirty="0" smtClean="0"/>
              <a:t>(</a:t>
            </a:r>
            <a:r>
              <a:rPr lang="ru-RU" sz="1400" dirty="0"/>
              <a:t>вообще это невозможно знать в точности, что Библия это Слово Божие).</a:t>
            </a:r>
            <a:br>
              <a:rPr lang="ru-RU" sz="1400" dirty="0"/>
            </a:br>
            <a:r>
              <a:rPr lang="ru-RU" sz="1400" dirty="0" smtClean="0"/>
              <a:t>Опровержение: если мы ничего не можем знать наверняка, то с какой стати мы должны верить утверждению скептицизма, то есть принимать его «наверняка»?</a:t>
            </a:r>
            <a:br>
              <a:rPr lang="ru-RU" sz="1400" dirty="0" smtClean="0"/>
            </a:br>
            <a:endParaRPr lang="ru-RU" sz="1400" dirty="0" smtClean="0"/>
          </a:p>
          <a:p>
            <a:pPr marL="342900" indent="-342900" algn="l">
              <a:lnSpc>
                <a:spcPct val="150000"/>
              </a:lnSpc>
              <a:buFont typeface="+mj-lt"/>
              <a:buAutoNum type="alphaLcPeriod"/>
            </a:pPr>
            <a:endParaRPr lang="ru-RU" sz="1400" dirty="0"/>
          </a:p>
          <a:p>
            <a:pPr algn="l">
              <a:lnSpc>
                <a:spcPct val="150000"/>
              </a:lnSpc>
            </a:pPr>
            <a:r>
              <a:rPr lang="ru-RU" sz="1400" dirty="0" smtClean="0"/>
              <a:t/>
            </a:r>
            <a:br>
              <a:rPr lang="ru-RU" sz="1400" dirty="0" smtClean="0"/>
            </a:br>
            <a:r>
              <a:rPr lang="ru-RU" sz="1400" dirty="0" smtClean="0"/>
              <a:t/>
            </a:r>
            <a:br>
              <a:rPr lang="ru-RU" sz="1400" dirty="0" smtClean="0"/>
            </a:br>
            <a:endParaRPr lang="ru-RU" sz="1400" dirty="0"/>
          </a:p>
        </p:txBody>
      </p:sp>
    </p:spTree>
    <p:extLst>
      <p:ext uri="{BB962C8B-B14F-4D97-AF65-F5344CB8AC3E}">
        <p14:creationId xmlns:p14="http://schemas.microsoft.com/office/powerpoint/2010/main" val="41732120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ru-RU" sz="2400" dirty="0"/>
              <a:t>Определение основных философских направлений, рассматривающих возможность познания </a:t>
            </a:r>
            <a:r>
              <a:rPr lang="ru-RU" sz="2400" dirty="0" smtClean="0"/>
              <a:t>истины :</a:t>
            </a:r>
            <a:r>
              <a:rPr lang="ru-RU" sz="3600" dirty="0"/>
              <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ru-RU" sz="4800" b="1" dirty="0">
                <a:latin typeface="+mj-lt"/>
              </a:rPr>
              <a:t>ВОПРОСЫ ФИЛОСОФИИ</a:t>
            </a:r>
            <a:r>
              <a:rPr lang="ru-RU" sz="4800" dirty="0">
                <a:latin typeface="+mj-lt"/>
              </a:rPr>
              <a:t> </a:t>
            </a:r>
          </a:p>
        </p:txBody>
      </p:sp>
      <p:sp>
        <p:nvSpPr>
          <p:cNvPr id="7" name="Заголовок 1"/>
          <p:cNvSpPr txBox="1">
            <a:spLocks/>
          </p:cNvSpPr>
          <p:nvPr/>
        </p:nvSpPr>
        <p:spPr>
          <a:xfrm>
            <a:off x="107504" y="3422370"/>
            <a:ext cx="8928992" cy="33910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mj-lt"/>
              <a:buAutoNum type="alphaLcPeriod"/>
            </a:pPr>
            <a:r>
              <a:rPr lang="ru-RU" sz="1600" b="1" i="1" u="sng" dirty="0"/>
              <a:t>Скептицизм.</a:t>
            </a:r>
            <a:r>
              <a:rPr lang="ru-RU" sz="1400" dirty="0"/>
              <a:t/>
            </a:r>
            <a:br>
              <a:rPr lang="ru-RU" sz="1400" dirty="0"/>
            </a:br>
            <a:r>
              <a:rPr lang="ru-RU" sz="1400" dirty="0" smtClean="0"/>
              <a:t>Мы </a:t>
            </a:r>
            <a:r>
              <a:rPr lang="ru-RU" sz="1400" dirty="0"/>
              <a:t>знаем наверняка, что ничего не можем знать наверняка. </a:t>
            </a:r>
            <a:br>
              <a:rPr lang="ru-RU" sz="1400" dirty="0"/>
            </a:br>
            <a:r>
              <a:rPr lang="ru-RU" sz="1400" dirty="0" smtClean="0"/>
              <a:t>Мы </a:t>
            </a:r>
            <a:r>
              <a:rPr lang="ru-RU" sz="1400" dirty="0"/>
              <a:t>можем знать в точности, что мы ничего не можем знать в точности! </a:t>
            </a:r>
            <a:br>
              <a:rPr lang="ru-RU" sz="1400" dirty="0"/>
            </a:br>
            <a:r>
              <a:rPr lang="ru-RU" sz="1400" dirty="0" smtClean="0"/>
              <a:t>(</a:t>
            </a:r>
            <a:r>
              <a:rPr lang="ru-RU" sz="1400" dirty="0"/>
              <a:t>вообще это невозможно знать в точности, что Библия это Слово Божие).</a:t>
            </a:r>
            <a:br>
              <a:rPr lang="ru-RU" sz="1400" dirty="0"/>
            </a:br>
            <a:r>
              <a:rPr lang="ru-RU" sz="1400" dirty="0" smtClean="0"/>
              <a:t>Опровержение: если мы ничего не можем знать наверняка, то с какой стати мы должны верить утверждению скептицизма, то есть принимать его «наверняка»?</a:t>
            </a:r>
            <a:br>
              <a:rPr lang="ru-RU" sz="1400" dirty="0" smtClean="0"/>
            </a:br>
            <a:r>
              <a:rPr lang="ru-RU" sz="1400" dirty="0" smtClean="0"/>
              <a:t>Скептицизм – явление очень древнее, и своими корнями уходит  в глубь истории философии, задолго </a:t>
            </a:r>
          </a:p>
          <a:p>
            <a:pPr algn="l">
              <a:lnSpc>
                <a:spcPct val="150000"/>
              </a:lnSpc>
            </a:pPr>
            <a:r>
              <a:rPr lang="ru-RU" sz="1400" dirty="0" smtClean="0"/>
              <a:t>         до Сократа. </a:t>
            </a:r>
            <a:br>
              <a:rPr lang="ru-RU" sz="1400" dirty="0" smtClean="0"/>
            </a:br>
            <a:r>
              <a:rPr lang="ru-RU" sz="1400" dirty="0" smtClean="0"/>
              <a:t>        Скептики старались доказать, что лучше ничему не верить и жить вместе мирно, просто следуя принятым в   </a:t>
            </a:r>
          </a:p>
          <a:p>
            <a:pPr algn="l">
              <a:lnSpc>
                <a:spcPct val="150000"/>
              </a:lnSpc>
            </a:pPr>
            <a:r>
              <a:rPr lang="ru-RU" sz="1400" dirty="0" smtClean="0"/>
              <a:t>        местности правилам и обычаям, нежели воевать и умирать за идеалы и идеи, которые, в принципе,   </a:t>
            </a:r>
          </a:p>
          <a:p>
            <a:pPr algn="l">
              <a:lnSpc>
                <a:spcPct val="150000"/>
              </a:lnSpc>
            </a:pPr>
            <a:r>
              <a:rPr lang="ru-RU" sz="1400" dirty="0" smtClean="0"/>
              <a:t>        невозможно защитить доказательствами. </a:t>
            </a:r>
            <a:br>
              <a:rPr lang="ru-RU" sz="1400" dirty="0" smtClean="0"/>
            </a:br>
            <a:r>
              <a:rPr lang="ru-RU" sz="1400" dirty="0" smtClean="0"/>
              <a:t/>
            </a:r>
            <a:br>
              <a:rPr lang="ru-RU" sz="1400" dirty="0" smtClean="0"/>
            </a:br>
            <a:endParaRPr lang="ru-RU" sz="1400" dirty="0"/>
          </a:p>
        </p:txBody>
      </p:sp>
    </p:spTree>
    <p:extLst>
      <p:ext uri="{BB962C8B-B14F-4D97-AF65-F5344CB8AC3E}">
        <p14:creationId xmlns:p14="http://schemas.microsoft.com/office/powerpoint/2010/main" val="156919381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349</Words>
  <Application>Microsoft Office PowerPoint</Application>
  <PresentationFormat>Экран (4:3)</PresentationFormat>
  <Paragraphs>148</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2.   Существует ли абсолютная истина?      </vt:lpstr>
      <vt:lpstr>2.   Существует ли абсолютная истина?        Существует ли такая вещь как истина           вообще?                       </vt:lpstr>
      <vt:lpstr>2.   Существует ли абсолютная истина?        Существует ли такая вещь как истина           вообще?                      Здесь сразу же следует другой, не менее          важный – можно ли знать ее?</vt:lpstr>
      <vt:lpstr>Большинство традиционных нападок  на истины Христианства подвергают сомнению саму идею о том, что мы, человеческие существа, способны  знать истину, если, в свою очередь,  такая существует.</vt:lpstr>
      <vt:lpstr>Сам этот аргумент не ограничивается только нападками на Христианство. Многие мыслители задолго до эры Христианства сомневались в том, что человек может познать истину.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Определение основных философских направлений, рассматривающих возможность познания истины : </vt:lpstr>
      <vt:lpstr>Логическое познание – рассуждения, умение выводить другие новые утверждения на основании одних.   Иоанн 9 гл.  30 Человек [прозревший] сказал им в ответ: это и удивительно, что вы не знаете, откуда Он, а Он отверз мне очи. 31 Но мы знаем, что грешников Бог не слушает; но кто чтит Бога и творит волю Его, того слушает. 32 От века не слыхано, чтобы кто отверз очи слепорожденному. 33 Если бы Он не был от Бога, не мог бы творить ничего.</vt:lpstr>
      <vt:lpstr>2.  Эмпирическое познание – знания, полученные через органы         чувств: зрение, слух, осязание, обоняние, вкус, равновесие,          температуры и т.д.         1 Кор. 15:5-6 и что явился Кифе, потом двенадцати; потом         явился более нежели пятистам братий в одно время, из         которых большая часть доныне в живых, а некоторые и         почили; </vt:lpstr>
      <vt:lpstr>3.   Откровение (интуитивное познание) – прямое знание, при           котором получатель чаще пассивен.          Рим 2:15       «они показывают, что дело закона у них написано в           сердцах, о чем свидетельствует совесть их и мысли их, то          обвиняющие, то оправдывающие одна другую.»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Существует ли абсолютная истина?</dc:title>
  <dc:creator>Admin</dc:creator>
  <cp:lastModifiedBy>Admin</cp:lastModifiedBy>
  <cp:revision>10</cp:revision>
  <dcterms:created xsi:type="dcterms:W3CDTF">2020-06-09T09:20:49Z</dcterms:created>
  <dcterms:modified xsi:type="dcterms:W3CDTF">2020-06-09T11:41:41Z</dcterms:modified>
</cp:coreProperties>
</file>