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8" r:id="rId1"/>
  </p:sldMasterIdLst>
  <p:sldIdLst>
    <p:sldId id="256" r:id="rId2"/>
    <p:sldId id="259" r:id="rId3"/>
    <p:sldId id="301" r:id="rId4"/>
    <p:sldId id="271" r:id="rId5"/>
    <p:sldId id="300" r:id="rId6"/>
    <p:sldId id="285" r:id="rId7"/>
    <p:sldId id="286" r:id="rId8"/>
    <p:sldId id="287" r:id="rId9"/>
    <p:sldId id="288" r:id="rId10"/>
    <p:sldId id="289" r:id="rId11"/>
    <p:sldId id="290" r:id="rId12"/>
    <p:sldId id="291" r:id="rId13"/>
    <p:sldId id="292" r:id="rId14"/>
    <p:sldId id="293" r:id="rId15"/>
    <p:sldId id="294" r:id="rId16"/>
    <p:sldId id="295" r:id="rId17"/>
    <p:sldId id="297" r:id="rId18"/>
    <p:sldId id="296" r:id="rId19"/>
    <p:sldId id="29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568" y="-456"/>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dirty="0" smtClean="0"/>
              <a:t>Giving </a:t>
            </a:r>
            <a:r>
              <a:rPr lang="en-US" sz="3200" dirty="0"/>
              <a:t>your kids </a:t>
            </a:r>
            <a:endParaRPr lang="en-US" sz="3200" dirty="0" smtClean="0"/>
          </a:p>
          <a:p>
            <a:r>
              <a:rPr lang="en-US" sz="3200" dirty="0" smtClean="0"/>
              <a:t>the </a:t>
            </a:r>
            <a:r>
              <a:rPr lang="en-US" sz="3200" dirty="0"/>
              <a:t>“I am somebody” attitude</a:t>
            </a:r>
          </a:p>
        </p:txBody>
      </p:sp>
      <p:sp>
        <p:nvSpPr>
          <p:cNvPr id="2" name="Title 1"/>
          <p:cNvSpPr>
            <a:spLocks noGrp="1"/>
          </p:cNvSpPr>
          <p:nvPr>
            <p:ph type="ctrTitle"/>
          </p:nvPr>
        </p:nvSpPr>
        <p:spPr/>
        <p:txBody>
          <a:bodyPr>
            <a:noAutofit/>
          </a:bodyPr>
          <a:lstStyle/>
          <a:p>
            <a:pPr lvl="0">
              <a:spcBef>
                <a:spcPct val="20000"/>
              </a:spcBef>
              <a:spcAft>
                <a:spcPts val="600"/>
              </a:spcAft>
            </a:pPr>
            <a:r>
              <a:rPr lang="en-US" sz="3600" dirty="0">
                <a:solidFill>
                  <a:schemeClr val="tx1">
                    <a:lumMod val="75000"/>
                  </a:schemeClr>
                </a:solidFill>
              </a:rPr>
              <a:t/>
            </a:r>
            <a:br>
              <a:rPr lang="en-US" sz="3600" dirty="0">
                <a:solidFill>
                  <a:schemeClr val="tx1">
                    <a:lumMod val="75000"/>
                  </a:schemeClr>
                </a:solidFill>
              </a:rPr>
            </a:br>
            <a:r>
              <a:rPr lang="en-US" sz="3600" b="1" dirty="0" smtClean="0"/>
              <a:t>Taking  control of your parenting Part 2</a:t>
            </a:r>
            <a:r>
              <a:rPr lang="en-US" sz="3600" b="1" dirty="0" smtClean="0"/>
              <a:t/>
            </a:r>
            <a:br>
              <a:rPr lang="en-US" sz="3600" b="1" dirty="0" smtClean="0"/>
            </a:br>
            <a:r>
              <a:rPr lang="en-US" cap="none" spc="30" dirty="0" smtClean="0">
                <a:solidFill>
                  <a:schemeClr val="tx1">
                    <a:lumMod val="75000"/>
                  </a:schemeClr>
                </a:solidFill>
                <a:ea typeface="+mn-ea"/>
                <a:cs typeface="+mn-cs"/>
              </a:rPr>
              <a:t>Steve </a:t>
            </a:r>
            <a:r>
              <a:rPr lang="en-US" cap="none" spc="30" dirty="0" smtClean="0">
                <a:solidFill>
                  <a:schemeClr val="tx1">
                    <a:lumMod val="75000"/>
                  </a:schemeClr>
                </a:solidFill>
                <a:ea typeface="+mn-ea"/>
                <a:cs typeface="+mn-cs"/>
              </a:rPr>
              <a:t>Elzinga</a:t>
            </a:r>
            <a:endParaRPr lang="en-US" sz="3600" b="1" dirty="0">
              <a:solidFill>
                <a:schemeClr val="tx1">
                  <a:lumMod val="75000"/>
                </a:schemeClr>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37710" y="300808"/>
            <a:ext cx="8283626" cy="1203232"/>
          </a:xfrm>
        </p:spPr>
        <p:txBody>
          <a:bodyPr>
            <a:noAutofit/>
          </a:bodyPr>
          <a:lstStyle/>
          <a:p>
            <a:pPr marL="514350" indent="-514350">
              <a:lnSpc>
                <a:spcPct val="80000"/>
              </a:lnSpc>
              <a:buFont typeface="+mj-lt"/>
              <a:buAutoNum type="arabicPeriod" startAt="3"/>
            </a:pPr>
            <a:r>
              <a:rPr lang="en-US" sz="3200" b="1" dirty="0" smtClean="0"/>
              <a:t>Recognize </a:t>
            </a:r>
            <a:r>
              <a:rPr lang="en-US" sz="3200" b="1" dirty="0"/>
              <a:t>your </a:t>
            </a:r>
            <a:endParaRPr lang="en-US" sz="3200" b="1" dirty="0" smtClean="0"/>
          </a:p>
          <a:p>
            <a:pPr marL="0" indent="0">
              <a:lnSpc>
                <a:spcPct val="80000"/>
              </a:lnSpc>
              <a:buNone/>
            </a:pPr>
            <a:r>
              <a:rPr lang="en-US" sz="3200" b="1" dirty="0"/>
              <a:t> </a:t>
            </a:r>
            <a:r>
              <a:rPr lang="en-US" sz="3200" b="1" dirty="0" smtClean="0"/>
              <a:t>    child’s uniqueness.</a:t>
            </a:r>
            <a:endParaRPr lang="en-US" sz="3200" b="1" dirty="0"/>
          </a:p>
        </p:txBody>
      </p:sp>
      <p:sp>
        <p:nvSpPr>
          <p:cNvPr id="4" name="Content Placeholder 2"/>
          <p:cNvSpPr txBox="1">
            <a:spLocks/>
          </p:cNvSpPr>
          <p:nvPr/>
        </p:nvSpPr>
        <p:spPr>
          <a:xfrm>
            <a:off x="524036" y="2423174"/>
            <a:ext cx="8283626" cy="3540665"/>
          </a:xfrm>
          <a:prstGeom prst="rect">
            <a:avLst/>
          </a:prstGeom>
        </p:spPr>
        <p:txBody>
          <a:bodyPr vert="horz" lIns="91440" tIns="45720" rIns="91440" bIns="45720" rtlCol="0">
            <a:no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800100" lvl="2" indent="0">
              <a:buFont typeface="Arial" pitchFamily="34" charset="0"/>
              <a:buNone/>
            </a:pPr>
            <a:r>
              <a:rPr lang="en-US" sz="2800" dirty="0" smtClean="0">
                <a:solidFill>
                  <a:srgbClr val="B2C1CE"/>
                </a:solidFill>
              </a:rPr>
              <a:t>Psalm 139:13-16 </a:t>
            </a:r>
            <a:r>
              <a:rPr lang="en-US" sz="2800" i="1" dirty="0" smtClean="0">
                <a:solidFill>
                  <a:srgbClr val="B2C1CE"/>
                </a:solidFill>
              </a:rPr>
              <a:t>You made all the delicate, inner parts of my body and knit them together in my mother’s womb. Thank you for making me so wonderfully complex! It is it. You were there while I was being formed in utter seclusion! You saw me before I was born and scheduled each day of my life before I began to breathe. Every day was recorded in your Book!</a:t>
            </a:r>
            <a:endParaRPr lang="en-US" sz="2800" i="1" dirty="0">
              <a:solidFill>
                <a:srgbClr val="B2C1CE"/>
              </a:solidFill>
            </a:endParaRPr>
          </a:p>
        </p:txBody>
      </p:sp>
    </p:spTree>
    <p:extLst>
      <p:ext uri="{BB962C8B-B14F-4D97-AF65-F5344CB8AC3E}">
        <p14:creationId xmlns:p14="http://schemas.microsoft.com/office/powerpoint/2010/main" val="2145684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26" y="241215"/>
            <a:ext cx="8452874" cy="1143000"/>
          </a:xfrm>
        </p:spPr>
        <p:txBody>
          <a:bodyPr>
            <a:noAutofit/>
          </a:bodyPr>
          <a:lstStyle/>
          <a:p>
            <a:pPr algn="l"/>
            <a:r>
              <a:rPr lang="en-US" sz="3200" b="1" dirty="0" smtClean="0"/>
              <a:t>II</a:t>
            </a:r>
            <a:r>
              <a:rPr lang="en-US" sz="3200" b="1" dirty="0"/>
              <a:t>. Believe your </a:t>
            </a:r>
            <a:r>
              <a:rPr lang="en-US" sz="3200" b="1" dirty="0" smtClean="0"/>
              <a:t/>
            </a:r>
            <a:br>
              <a:rPr lang="en-US" sz="3200" b="1" dirty="0" smtClean="0"/>
            </a:br>
            <a:r>
              <a:rPr lang="en-US" sz="3200" b="1" dirty="0" smtClean="0"/>
              <a:t>child </a:t>
            </a:r>
            <a:r>
              <a:rPr lang="en-US" sz="3200" b="1" dirty="0"/>
              <a:t>is somebody.</a:t>
            </a:r>
          </a:p>
        </p:txBody>
      </p:sp>
      <p:sp>
        <p:nvSpPr>
          <p:cNvPr id="3" name="Content Placeholder 2"/>
          <p:cNvSpPr>
            <a:spLocks noGrp="1"/>
          </p:cNvSpPr>
          <p:nvPr>
            <p:ph sz="quarter" idx="13"/>
          </p:nvPr>
        </p:nvSpPr>
        <p:spPr>
          <a:xfrm>
            <a:off x="640999" y="2361352"/>
            <a:ext cx="8229600" cy="4525963"/>
          </a:xfrm>
        </p:spPr>
        <p:txBody>
          <a:bodyPr>
            <a:normAutofit/>
          </a:bodyPr>
          <a:lstStyle/>
          <a:p>
            <a:pPr marL="0" indent="0">
              <a:buNone/>
            </a:pPr>
            <a:r>
              <a:rPr lang="en-US" sz="3200" b="1" dirty="0" smtClean="0"/>
              <a:t>Recognize </a:t>
            </a:r>
            <a:r>
              <a:rPr lang="en-US" sz="3200" b="1" dirty="0"/>
              <a:t>your child’s </a:t>
            </a:r>
            <a:r>
              <a:rPr lang="en-US" sz="3200" b="1" dirty="0" smtClean="0"/>
              <a:t>giftedness.</a:t>
            </a:r>
            <a:endParaRPr lang="en-US" sz="3200" b="1" dirty="0"/>
          </a:p>
          <a:p>
            <a:pPr marL="400050" lvl="1" indent="0">
              <a:buNone/>
            </a:pPr>
            <a:r>
              <a:rPr lang="en-US" sz="2800" dirty="0">
                <a:solidFill>
                  <a:srgbClr val="B2C1CE"/>
                </a:solidFill>
              </a:rPr>
              <a:t>1 Corinthians 12:12 </a:t>
            </a:r>
            <a:r>
              <a:rPr lang="en-US" sz="2800" i="1" dirty="0">
                <a:solidFill>
                  <a:srgbClr val="B2C1CE"/>
                </a:solidFill>
              </a:rPr>
              <a:t>The spirit’s presence is shown in </a:t>
            </a:r>
            <a:r>
              <a:rPr lang="en-US" sz="2800" i="1" dirty="0" smtClean="0">
                <a:solidFill>
                  <a:srgbClr val="B2C1CE"/>
                </a:solidFill>
              </a:rPr>
              <a:t>some way </a:t>
            </a:r>
            <a:r>
              <a:rPr lang="en-US" sz="2800" i="1" dirty="0">
                <a:solidFill>
                  <a:srgbClr val="B2C1CE"/>
                </a:solidFill>
              </a:rPr>
              <a:t>in each person for the good of all .... He gives a </a:t>
            </a:r>
            <a:r>
              <a:rPr lang="en-US" sz="2800" i="1" dirty="0" smtClean="0">
                <a:solidFill>
                  <a:srgbClr val="B2C1CE"/>
                </a:solidFill>
              </a:rPr>
              <a:t>different gift </a:t>
            </a:r>
            <a:r>
              <a:rPr lang="en-US" sz="2800" i="1" dirty="0">
                <a:solidFill>
                  <a:srgbClr val="B2C1CE"/>
                </a:solidFill>
              </a:rPr>
              <a:t>to each person.</a:t>
            </a:r>
          </a:p>
        </p:txBody>
      </p:sp>
    </p:spTree>
    <p:extLst>
      <p:ext uri="{BB962C8B-B14F-4D97-AF65-F5344CB8AC3E}">
        <p14:creationId xmlns:p14="http://schemas.microsoft.com/office/powerpoint/2010/main" val="231187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17" y="996225"/>
            <a:ext cx="8469583" cy="1505617"/>
          </a:xfrm>
        </p:spPr>
        <p:txBody>
          <a:bodyPr>
            <a:noAutofit/>
          </a:bodyPr>
          <a:lstStyle/>
          <a:p>
            <a:pPr algn="l"/>
            <a:r>
              <a:rPr lang="en-US" sz="3200" b="1" dirty="0" smtClean="0"/>
              <a:t>III</a:t>
            </a:r>
            <a:r>
              <a:rPr lang="en-US" sz="3200" b="1" dirty="0"/>
              <a:t>. Help your child </a:t>
            </a:r>
            <a:r>
              <a:rPr lang="en-US" sz="3200" b="1" dirty="0" smtClean="0"/>
              <a:t/>
            </a:r>
            <a:br>
              <a:rPr lang="en-US" sz="3200" b="1" dirty="0" smtClean="0"/>
            </a:br>
            <a:r>
              <a:rPr lang="en-US" sz="3200" b="1" dirty="0" smtClean="0"/>
              <a:t>believe </a:t>
            </a:r>
            <a:r>
              <a:rPr lang="en-US" sz="3200" b="1" dirty="0"/>
              <a:t>he/she </a:t>
            </a:r>
            <a:r>
              <a:rPr lang="en-US" sz="3200" b="1" dirty="0" smtClean="0"/>
              <a:t/>
            </a:r>
            <a:br>
              <a:rPr lang="en-US" sz="3200" b="1" dirty="0" smtClean="0"/>
            </a:br>
            <a:r>
              <a:rPr lang="en-US" sz="3200" b="1" dirty="0" smtClean="0"/>
              <a:t>is </a:t>
            </a:r>
            <a:r>
              <a:rPr lang="en-US" sz="3200" b="1" dirty="0"/>
              <a:t>somebody</a:t>
            </a:r>
            <a:r>
              <a:rPr lang="en-US" sz="3200" b="1" dirty="0" smtClean="0"/>
              <a:t>.</a:t>
            </a:r>
            <a:br>
              <a:rPr lang="en-US" sz="3200" b="1" dirty="0" smtClean="0"/>
            </a:br>
            <a:endParaRPr lang="en-US" sz="3200" b="1" dirty="0"/>
          </a:p>
        </p:txBody>
      </p:sp>
      <p:sp>
        <p:nvSpPr>
          <p:cNvPr id="3" name="Content Placeholder 2"/>
          <p:cNvSpPr>
            <a:spLocks noGrp="1"/>
          </p:cNvSpPr>
          <p:nvPr>
            <p:ph sz="quarter" idx="13"/>
          </p:nvPr>
        </p:nvSpPr>
        <p:spPr>
          <a:xfrm>
            <a:off x="657708" y="2501842"/>
            <a:ext cx="8229600" cy="4525963"/>
          </a:xfrm>
        </p:spPr>
        <p:txBody>
          <a:bodyPr>
            <a:normAutofit/>
          </a:bodyPr>
          <a:lstStyle/>
          <a:p>
            <a:pPr marL="514350" indent="-514350">
              <a:buFont typeface="+mj-lt"/>
              <a:buAutoNum type="arabicPeriod"/>
            </a:pPr>
            <a:r>
              <a:rPr lang="en-US" sz="2800" b="1" dirty="0" smtClean="0"/>
              <a:t>Listen</a:t>
            </a:r>
            <a:r>
              <a:rPr lang="en-US" sz="2800" b="1" dirty="0"/>
              <a:t>; do not assume.</a:t>
            </a:r>
          </a:p>
          <a:p>
            <a:pPr marL="400050" lvl="1" indent="0">
              <a:buNone/>
            </a:pPr>
            <a:r>
              <a:rPr lang="en-US" sz="2800" dirty="0">
                <a:solidFill>
                  <a:srgbClr val="B2C1CE"/>
                </a:solidFill>
              </a:rPr>
              <a:t>Proverbs 18:13 </a:t>
            </a:r>
            <a:r>
              <a:rPr lang="en-US" sz="2800" i="1" dirty="0">
                <a:solidFill>
                  <a:srgbClr val="B2C1CE"/>
                </a:solidFill>
              </a:rPr>
              <a:t>He who answers before listening that is his </a:t>
            </a:r>
            <a:r>
              <a:rPr lang="en-US" sz="2800" i="1" dirty="0" smtClean="0">
                <a:solidFill>
                  <a:srgbClr val="B2C1CE"/>
                </a:solidFill>
              </a:rPr>
              <a:t>folly and </a:t>
            </a:r>
            <a:r>
              <a:rPr lang="en-US" sz="2800" i="1" dirty="0">
                <a:solidFill>
                  <a:srgbClr val="B2C1CE"/>
                </a:solidFill>
              </a:rPr>
              <a:t>his shame.</a:t>
            </a:r>
          </a:p>
        </p:txBody>
      </p:sp>
    </p:spTree>
    <p:extLst>
      <p:ext uri="{BB962C8B-B14F-4D97-AF65-F5344CB8AC3E}">
        <p14:creationId xmlns:p14="http://schemas.microsoft.com/office/powerpoint/2010/main" val="3649926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56438" y="303953"/>
            <a:ext cx="5390950" cy="4525963"/>
          </a:xfrm>
        </p:spPr>
        <p:txBody>
          <a:bodyPr>
            <a:normAutofit/>
          </a:bodyPr>
          <a:lstStyle/>
          <a:p>
            <a:pPr marL="514350" indent="-514350">
              <a:buFont typeface="+mj-lt"/>
              <a:buAutoNum type="arabicPeriod" startAt="2"/>
            </a:pPr>
            <a:r>
              <a:rPr lang="en-US" sz="3200" b="1" dirty="0" smtClean="0"/>
              <a:t>Talk </a:t>
            </a:r>
            <a:r>
              <a:rPr lang="en-US" sz="3200" b="1" dirty="0"/>
              <a:t>him/her </a:t>
            </a:r>
            <a:r>
              <a:rPr lang="en-US" sz="3200" b="1" dirty="0" smtClean="0"/>
              <a:t>up; do </a:t>
            </a:r>
            <a:r>
              <a:rPr lang="en-US" sz="3200" b="1" dirty="0"/>
              <a:t>not put him/her </a:t>
            </a:r>
            <a:r>
              <a:rPr lang="en-US" sz="3200" b="1" dirty="0" smtClean="0"/>
              <a:t>down.</a:t>
            </a:r>
            <a:endParaRPr lang="en-US" sz="3200" b="1" dirty="0"/>
          </a:p>
          <a:p>
            <a:pPr marL="800100" lvl="2" indent="0">
              <a:buNone/>
            </a:pPr>
            <a:r>
              <a:rPr lang="en-US" sz="2800" dirty="0">
                <a:solidFill>
                  <a:srgbClr val="B2C1CE"/>
                </a:solidFill>
              </a:rPr>
              <a:t>Proverbs 12:25 </a:t>
            </a:r>
            <a:r>
              <a:rPr lang="en-US" sz="2800" i="1" dirty="0" smtClean="0">
                <a:solidFill>
                  <a:srgbClr val="B2C1CE"/>
                </a:solidFill>
              </a:rPr>
              <a:t>Anxious </a:t>
            </a:r>
            <a:r>
              <a:rPr lang="en-US" sz="2800" i="1" dirty="0">
                <a:solidFill>
                  <a:srgbClr val="B2C1CE"/>
                </a:solidFill>
              </a:rPr>
              <a:t>hearts are very heavy, but a word </a:t>
            </a:r>
            <a:r>
              <a:rPr lang="en-US" sz="2800" i="1" dirty="0" smtClean="0">
                <a:solidFill>
                  <a:srgbClr val="B2C1CE"/>
                </a:solidFill>
              </a:rPr>
              <a:t>of encouragement </a:t>
            </a:r>
            <a:r>
              <a:rPr lang="en-US" sz="2800" i="1" dirty="0">
                <a:solidFill>
                  <a:srgbClr val="B2C1CE"/>
                </a:solidFill>
              </a:rPr>
              <a:t>does wonders</a:t>
            </a:r>
            <a:r>
              <a:rPr lang="en-US" sz="2800" i="1" dirty="0" smtClean="0">
                <a:solidFill>
                  <a:srgbClr val="B2C1CE"/>
                </a:solidFill>
              </a:rPr>
              <a:t>!</a:t>
            </a:r>
            <a:endParaRPr lang="en-US" sz="2800" i="1" dirty="0">
              <a:solidFill>
                <a:srgbClr val="B2C1CE"/>
              </a:solidFill>
            </a:endParaRPr>
          </a:p>
        </p:txBody>
      </p:sp>
    </p:spTree>
    <p:extLst>
      <p:ext uri="{BB962C8B-B14F-4D97-AF65-F5344CB8AC3E}">
        <p14:creationId xmlns:p14="http://schemas.microsoft.com/office/powerpoint/2010/main" val="561331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39728" y="284096"/>
            <a:ext cx="5374241" cy="4762790"/>
          </a:xfrm>
        </p:spPr>
        <p:txBody>
          <a:bodyPr>
            <a:normAutofit/>
          </a:bodyPr>
          <a:lstStyle/>
          <a:p>
            <a:pPr marL="514350" indent="-514350">
              <a:buFont typeface="+mj-lt"/>
              <a:buAutoNum type="arabicPeriod" startAt="3"/>
            </a:pPr>
            <a:r>
              <a:rPr lang="en-US" sz="3200" b="1" dirty="0" smtClean="0"/>
              <a:t>Tell </a:t>
            </a:r>
            <a:r>
              <a:rPr lang="en-US" sz="3200" b="1" dirty="0"/>
              <a:t>him/her the </a:t>
            </a:r>
            <a:r>
              <a:rPr lang="en-US" sz="3200" b="1" dirty="0" smtClean="0"/>
              <a:t>truth; </a:t>
            </a:r>
            <a:r>
              <a:rPr lang="en-US" sz="3200" b="1" dirty="0"/>
              <a:t>do not do </a:t>
            </a:r>
            <a:r>
              <a:rPr lang="en-US" sz="3200" b="1" dirty="0" smtClean="0"/>
              <a:t>sugar coat it.</a:t>
            </a:r>
            <a:endParaRPr lang="en-US" sz="3200" b="1" dirty="0"/>
          </a:p>
          <a:p>
            <a:pPr marL="800100" lvl="2" indent="0">
              <a:buNone/>
            </a:pPr>
            <a:r>
              <a:rPr lang="en-US" sz="2800" dirty="0">
                <a:solidFill>
                  <a:srgbClr val="B2C1CE"/>
                </a:solidFill>
              </a:rPr>
              <a:t>Ephesians 4:15 </a:t>
            </a:r>
            <a:r>
              <a:rPr lang="en-US" sz="2800" dirty="0" smtClean="0">
                <a:solidFill>
                  <a:srgbClr val="B2C1CE"/>
                </a:solidFill>
              </a:rPr>
              <a:t>… </a:t>
            </a:r>
            <a:r>
              <a:rPr lang="en-US" sz="2800" i="1" dirty="0">
                <a:solidFill>
                  <a:srgbClr val="B2C1CE"/>
                </a:solidFill>
              </a:rPr>
              <a:t>speaking the truth in love …</a:t>
            </a:r>
            <a:r>
              <a:rPr lang="en-US" sz="2800" i="1" dirty="0" smtClean="0">
                <a:solidFill>
                  <a:srgbClr val="B2C1CE"/>
                </a:solidFill>
              </a:rPr>
              <a:t>.</a:t>
            </a:r>
            <a:endParaRPr lang="en-US" sz="2800" i="1" dirty="0">
              <a:solidFill>
                <a:srgbClr val="B2C1CE"/>
              </a:solidFill>
            </a:endParaRPr>
          </a:p>
        </p:txBody>
      </p:sp>
    </p:spTree>
    <p:extLst>
      <p:ext uri="{BB962C8B-B14F-4D97-AF65-F5344CB8AC3E}">
        <p14:creationId xmlns:p14="http://schemas.microsoft.com/office/powerpoint/2010/main" val="2988552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39983" y="309947"/>
            <a:ext cx="5006643" cy="4525963"/>
          </a:xfrm>
        </p:spPr>
        <p:txBody>
          <a:bodyPr>
            <a:normAutofit/>
          </a:bodyPr>
          <a:lstStyle/>
          <a:p>
            <a:pPr marL="514350" indent="-514350">
              <a:buFont typeface="+mj-lt"/>
              <a:buAutoNum type="arabicPeriod" startAt="4"/>
            </a:pPr>
            <a:r>
              <a:rPr lang="en-US" sz="3200" b="1" dirty="0" smtClean="0"/>
              <a:t>Let </a:t>
            </a:r>
            <a:r>
              <a:rPr lang="en-US" sz="3200" b="1" dirty="0"/>
              <a:t>him/her </a:t>
            </a:r>
            <a:r>
              <a:rPr lang="en-US" sz="3200" b="1" dirty="0" smtClean="0"/>
              <a:t>do; </a:t>
            </a:r>
            <a:r>
              <a:rPr lang="en-US" sz="3200" b="1" dirty="0"/>
              <a:t>do not </a:t>
            </a:r>
            <a:r>
              <a:rPr lang="en-US" sz="3200" b="1" dirty="0" smtClean="0"/>
              <a:t>do for </a:t>
            </a:r>
            <a:r>
              <a:rPr lang="en-US" sz="3200" b="1" dirty="0"/>
              <a:t>them.</a:t>
            </a:r>
          </a:p>
          <a:p>
            <a:pPr marL="400050" lvl="1" indent="0">
              <a:buNone/>
            </a:pPr>
            <a:r>
              <a:rPr lang="en-US" sz="2800" dirty="0">
                <a:solidFill>
                  <a:srgbClr val="B2C1CE"/>
                </a:solidFill>
              </a:rPr>
              <a:t>Proverbs 20:30 </a:t>
            </a:r>
            <a:r>
              <a:rPr lang="en-US" sz="2800" i="1" dirty="0" smtClean="0">
                <a:solidFill>
                  <a:srgbClr val="B2C1CE"/>
                </a:solidFill>
              </a:rPr>
              <a:t>Sometimes </a:t>
            </a:r>
            <a:r>
              <a:rPr lang="en-US" sz="2800" i="1" dirty="0">
                <a:solidFill>
                  <a:srgbClr val="B2C1CE"/>
                </a:solidFill>
              </a:rPr>
              <a:t>it takes a painful experience </a:t>
            </a:r>
            <a:r>
              <a:rPr lang="en-US" sz="2800" i="1" dirty="0" smtClean="0">
                <a:solidFill>
                  <a:srgbClr val="B2C1CE"/>
                </a:solidFill>
              </a:rPr>
              <a:t>to make </a:t>
            </a:r>
            <a:r>
              <a:rPr lang="en-US" sz="2800" i="1" dirty="0">
                <a:solidFill>
                  <a:srgbClr val="B2C1CE"/>
                </a:solidFill>
              </a:rPr>
              <a:t>us change our ways</a:t>
            </a:r>
            <a:r>
              <a:rPr lang="en-US" sz="2800" i="1" dirty="0" smtClean="0">
                <a:solidFill>
                  <a:srgbClr val="B2C1CE"/>
                </a:solidFill>
              </a:rPr>
              <a:t>.</a:t>
            </a:r>
            <a:endParaRPr lang="en-US" sz="2800" i="1" dirty="0">
              <a:solidFill>
                <a:srgbClr val="B2C1CE"/>
              </a:solidFill>
            </a:endParaRPr>
          </a:p>
        </p:txBody>
      </p:sp>
    </p:spTree>
    <p:extLst>
      <p:ext uri="{BB962C8B-B14F-4D97-AF65-F5344CB8AC3E}">
        <p14:creationId xmlns:p14="http://schemas.microsoft.com/office/powerpoint/2010/main" val="1719660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386"/>
            <a:ext cx="5507913" cy="2122365"/>
          </a:xfrm>
        </p:spPr>
        <p:txBody>
          <a:bodyPr>
            <a:noAutofit/>
          </a:bodyPr>
          <a:lstStyle/>
          <a:p>
            <a:pPr algn="l"/>
            <a:r>
              <a:rPr lang="en-US" sz="3200" b="1" dirty="0" smtClean="0"/>
              <a:t>IV</a:t>
            </a:r>
            <a:r>
              <a:rPr lang="en-US" sz="3200" b="1" dirty="0"/>
              <a:t>. Introduce your </a:t>
            </a:r>
            <a:r>
              <a:rPr lang="en-US" sz="3200" b="1" dirty="0" smtClean="0"/>
              <a:t>child</a:t>
            </a:r>
            <a:br>
              <a:rPr lang="en-US" sz="3200" b="1" dirty="0" smtClean="0"/>
            </a:br>
            <a:r>
              <a:rPr lang="en-US" sz="3200" b="1" dirty="0" smtClean="0"/>
              <a:t>to </a:t>
            </a:r>
            <a:r>
              <a:rPr lang="en-US" sz="3200" b="1" dirty="0"/>
              <a:t>the </a:t>
            </a:r>
            <a:r>
              <a:rPr lang="en-US" sz="3200" b="1" dirty="0" smtClean="0"/>
              <a:t>God who believes both of your are somebody</a:t>
            </a:r>
            <a:endParaRPr lang="en-US" sz="3200" b="1" dirty="0"/>
          </a:p>
        </p:txBody>
      </p:sp>
      <p:sp>
        <p:nvSpPr>
          <p:cNvPr id="3" name="Content Placeholder 2"/>
          <p:cNvSpPr>
            <a:spLocks noGrp="1"/>
          </p:cNvSpPr>
          <p:nvPr>
            <p:ph sz="quarter" idx="13"/>
          </p:nvPr>
        </p:nvSpPr>
        <p:spPr>
          <a:xfrm>
            <a:off x="914400" y="2891098"/>
            <a:ext cx="8229600" cy="4170912"/>
          </a:xfrm>
        </p:spPr>
        <p:txBody>
          <a:bodyPr>
            <a:normAutofit/>
          </a:bodyPr>
          <a:lstStyle/>
          <a:p>
            <a:pPr marL="0" indent="0">
              <a:buNone/>
            </a:pPr>
            <a:r>
              <a:rPr lang="en-US" sz="2800" dirty="0" smtClean="0">
                <a:solidFill>
                  <a:srgbClr val="B2C1CE"/>
                </a:solidFill>
              </a:rPr>
              <a:t>Psalm </a:t>
            </a:r>
            <a:r>
              <a:rPr lang="en-US" sz="2800" dirty="0">
                <a:solidFill>
                  <a:srgbClr val="B2C1CE"/>
                </a:solidFill>
              </a:rPr>
              <a:t>139:</a:t>
            </a:r>
            <a:r>
              <a:rPr lang="en-US" sz="2800" dirty="0" smtClean="0">
                <a:solidFill>
                  <a:srgbClr val="B2C1CE"/>
                </a:solidFill>
              </a:rPr>
              <a:t>13-14 </a:t>
            </a:r>
            <a:r>
              <a:rPr lang="en-US" sz="2800" i="1" dirty="0">
                <a:solidFill>
                  <a:srgbClr val="B2C1CE"/>
                </a:solidFill>
              </a:rPr>
              <a:t>I created your inmost being; I knit you together in </a:t>
            </a:r>
            <a:r>
              <a:rPr lang="en-US" sz="2800" i="1" dirty="0" smtClean="0">
                <a:solidFill>
                  <a:srgbClr val="B2C1CE"/>
                </a:solidFill>
              </a:rPr>
              <a:t>your mother’s </a:t>
            </a:r>
            <a:r>
              <a:rPr lang="en-US" sz="2800" i="1" dirty="0">
                <a:solidFill>
                  <a:srgbClr val="B2C1CE"/>
                </a:solidFill>
              </a:rPr>
              <a:t>womb ... you are fearfully and wonderfully made</a:t>
            </a:r>
            <a:r>
              <a:rPr lang="en-US" sz="2800" i="1" dirty="0" smtClean="0">
                <a:solidFill>
                  <a:srgbClr val="B2C1CE"/>
                </a:solidFill>
              </a:rPr>
              <a:t>.</a:t>
            </a:r>
            <a:endParaRPr lang="en-US" sz="2800" i="1" dirty="0">
              <a:solidFill>
                <a:srgbClr val="B2C1CE"/>
              </a:solidFill>
            </a:endParaRPr>
          </a:p>
        </p:txBody>
      </p:sp>
    </p:spTree>
    <p:extLst>
      <p:ext uri="{BB962C8B-B14F-4D97-AF65-F5344CB8AC3E}">
        <p14:creationId xmlns:p14="http://schemas.microsoft.com/office/powerpoint/2010/main" val="3461706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57454" y="2687072"/>
            <a:ext cx="7379321" cy="4170912"/>
          </a:xfrm>
        </p:spPr>
        <p:txBody>
          <a:bodyPr>
            <a:normAutofit/>
          </a:bodyPr>
          <a:lstStyle/>
          <a:p>
            <a:pPr marL="0" indent="0">
              <a:buNone/>
            </a:pPr>
            <a:r>
              <a:rPr lang="en-US" sz="2800" dirty="0" smtClean="0">
                <a:solidFill>
                  <a:srgbClr val="B2C1CE"/>
                </a:solidFill>
              </a:rPr>
              <a:t>Ephesians </a:t>
            </a:r>
            <a:r>
              <a:rPr lang="en-US" sz="2800" dirty="0">
                <a:solidFill>
                  <a:srgbClr val="B2C1CE"/>
                </a:solidFill>
              </a:rPr>
              <a:t>3:20 </a:t>
            </a:r>
            <a:r>
              <a:rPr lang="en-US" sz="2800" i="1" dirty="0">
                <a:solidFill>
                  <a:srgbClr val="B2C1CE"/>
                </a:solidFill>
              </a:rPr>
              <a:t>I, God, by my mighty power at work within you am </a:t>
            </a:r>
            <a:r>
              <a:rPr lang="en-US" sz="2800" i="1" dirty="0" smtClean="0">
                <a:solidFill>
                  <a:srgbClr val="B2C1CE"/>
                </a:solidFill>
              </a:rPr>
              <a:t>able to </a:t>
            </a:r>
            <a:r>
              <a:rPr lang="en-US" sz="2800" i="1" dirty="0">
                <a:solidFill>
                  <a:srgbClr val="B2C1CE"/>
                </a:solidFill>
              </a:rPr>
              <a:t>do far more than you would ever dare to ask or even dream of </a:t>
            </a:r>
            <a:r>
              <a:rPr lang="en-US" sz="2800" i="1" dirty="0" smtClean="0">
                <a:solidFill>
                  <a:srgbClr val="B2C1CE"/>
                </a:solidFill>
              </a:rPr>
              <a:t>infinitely beyond </a:t>
            </a:r>
            <a:r>
              <a:rPr lang="en-US" sz="2800" i="1" dirty="0">
                <a:solidFill>
                  <a:srgbClr val="B2C1CE"/>
                </a:solidFill>
              </a:rPr>
              <a:t>your highest prayers, desires, thoughts, or hopes.</a:t>
            </a:r>
          </a:p>
        </p:txBody>
      </p:sp>
    </p:spTree>
    <p:extLst>
      <p:ext uri="{BB962C8B-B14F-4D97-AF65-F5344CB8AC3E}">
        <p14:creationId xmlns:p14="http://schemas.microsoft.com/office/powerpoint/2010/main" val="1645552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440492" y="2490022"/>
            <a:ext cx="8298315" cy="4170912"/>
          </a:xfrm>
        </p:spPr>
        <p:txBody>
          <a:bodyPr>
            <a:normAutofit/>
          </a:bodyPr>
          <a:lstStyle/>
          <a:p>
            <a:pPr marL="0" indent="0">
              <a:buNone/>
            </a:pPr>
            <a:r>
              <a:rPr lang="en-US" sz="2800" dirty="0" smtClean="0">
                <a:solidFill>
                  <a:srgbClr val="B2C1CE"/>
                </a:solidFill>
              </a:rPr>
              <a:t>Ephesians </a:t>
            </a:r>
            <a:r>
              <a:rPr lang="en-US" sz="2800" dirty="0">
                <a:solidFill>
                  <a:srgbClr val="B2C1CE"/>
                </a:solidFill>
              </a:rPr>
              <a:t>2:10 </a:t>
            </a:r>
            <a:r>
              <a:rPr lang="en-US" sz="2800" i="1" dirty="0">
                <a:solidFill>
                  <a:srgbClr val="B2C1CE"/>
                </a:solidFill>
              </a:rPr>
              <a:t>You are my workmanship, created in my son to do </a:t>
            </a:r>
            <a:r>
              <a:rPr lang="en-US" sz="2800" i="1" dirty="0" smtClean="0">
                <a:solidFill>
                  <a:srgbClr val="B2C1CE"/>
                </a:solidFill>
              </a:rPr>
              <a:t>good works</a:t>
            </a:r>
            <a:r>
              <a:rPr lang="en-US" sz="2800" i="1" dirty="0">
                <a:solidFill>
                  <a:srgbClr val="B2C1CE"/>
                </a:solidFill>
              </a:rPr>
              <a:t>, which I prepared in advance for you to do.</a:t>
            </a:r>
          </a:p>
          <a:p>
            <a:pPr marL="0" indent="0">
              <a:buNone/>
            </a:pPr>
            <a:r>
              <a:rPr lang="en-US" sz="2800" dirty="0">
                <a:solidFill>
                  <a:srgbClr val="F2D9A4"/>
                </a:solidFill>
              </a:rPr>
              <a:t>Philippians 4:13 </a:t>
            </a:r>
            <a:r>
              <a:rPr lang="en-US" sz="2800" i="1" dirty="0">
                <a:solidFill>
                  <a:srgbClr val="F2D9A4"/>
                </a:solidFill>
              </a:rPr>
              <a:t>You can do everything through me, whom gives </a:t>
            </a:r>
            <a:r>
              <a:rPr lang="en-US" sz="2800" i="1" dirty="0" smtClean="0">
                <a:solidFill>
                  <a:srgbClr val="F2D9A4"/>
                </a:solidFill>
              </a:rPr>
              <a:t>you strength.</a:t>
            </a:r>
            <a:endParaRPr lang="en-US" sz="2800" i="1" dirty="0">
              <a:solidFill>
                <a:srgbClr val="F2D9A4"/>
              </a:solidFill>
            </a:endParaRPr>
          </a:p>
        </p:txBody>
      </p:sp>
    </p:spTree>
    <p:extLst>
      <p:ext uri="{BB962C8B-B14F-4D97-AF65-F5344CB8AC3E}">
        <p14:creationId xmlns:p14="http://schemas.microsoft.com/office/powerpoint/2010/main" val="2114346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707835" y="2339616"/>
            <a:ext cx="8030972" cy="4170912"/>
          </a:xfrm>
        </p:spPr>
        <p:txBody>
          <a:bodyPr>
            <a:normAutofit/>
          </a:bodyPr>
          <a:lstStyle/>
          <a:p>
            <a:pPr marL="0" indent="0">
              <a:buNone/>
            </a:pPr>
            <a:r>
              <a:rPr lang="en-US" sz="2800" dirty="0" smtClean="0">
                <a:solidFill>
                  <a:srgbClr val="B2C1CE"/>
                </a:solidFill>
              </a:rPr>
              <a:t>Isaiah </a:t>
            </a:r>
            <a:r>
              <a:rPr lang="en-US" sz="2800" dirty="0">
                <a:solidFill>
                  <a:srgbClr val="B2C1CE"/>
                </a:solidFill>
              </a:rPr>
              <a:t>43:1 </a:t>
            </a:r>
            <a:r>
              <a:rPr lang="en-US" sz="2800" i="1" dirty="0">
                <a:solidFill>
                  <a:srgbClr val="B2C1CE"/>
                </a:solidFill>
              </a:rPr>
              <a:t>But now, this is what the LORD says he who created you ...</a:t>
            </a:r>
            <a:r>
              <a:rPr lang="en-US" sz="2800" i="1" dirty="0" smtClean="0">
                <a:solidFill>
                  <a:srgbClr val="B2C1CE"/>
                </a:solidFill>
              </a:rPr>
              <a:t>, he </a:t>
            </a:r>
            <a:r>
              <a:rPr lang="en-US" sz="2800" i="1" dirty="0">
                <a:solidFill>
                  <a:srgbClr val="B2C1CE"/>
                </a:solidFill>
              </a:rPr>
              <a:t>who formed you .... “Fear not, for I have redeemed you; I have </a:t>
            </a:r>
            <a:r>
              <a:rPr lang="en-US" sz="2800" i="1" dirty="0" smtClean="0">
                <a:solidFill>
                  <a:srgbClr val="B2C1CE"/>
                </a:solidFill>
              </a:rPr>
              <a:t>summoned you </a:t>
            </a:r>
            <a:r>
              <a:rPr lang="en-US" sz="2800" i="1" dirty="0">
                <a:solidFill>
                  <a:srgbClr val="B2C1CE"/>
                </a:solidFill>
              </a:rPr>
              <a:t>by name; you are mine.”</a:t>
            </a:r>
          </a:p>
        </p:txBody>
      </p:sp>
    </p:spTree>
    <p:extLst>
      <p:ext uri="{BB962C8B-B14F-4D97-AF65-F5344CB8AC3E}">
        <p14:creationId xmlns:p14="http://schemas.microsoft.com/office/powerpoint/2010/main" val="1101957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692" y="2155888"/>
            <a:ext cx="8229600" cy="1143000"/>
          </a:xfrm>
        </p:spPr>
        <p:txBody>
          <a:bodyPr>
            <a:normAutofit/>
          </a:bodyPr>
          <a:lstStyle/>
          <a:p>
            <a:r>
              <a:rPr lang="en-US" b="1" dirty="0"/>
              <a:t>How do I give my kids </a:t>
            </a:r>
            <a:r>
              <a:rPr lang="en-US" b="1" dirty="0" smtClean="0"/>
              <a:t/>
            </a:r>
            <a:br>
              <a:rPr lang="en-US" b="1" dirty="0" smtClean="0"/>
            </a:br>
            <a:r>
              <a:rPr lang="en-US" b="1" dirty="0" smtClean="0"/>
              <a:t>the </a:t>
            </a:r>
            <a:r>
              <a:rPr lang="en-US" b="1" dirty="0"/>
              <a:t>“I am somebody” attitude?</a:t>
            </a:r>
          </a:p>
        </p:txBody>
      </p:sp>
    </p:spTree>
    <p:extLst>
      <p:ext uri="{BB962C8B-B14F-4D97-AF65-F5344CB8AC3E}">
        <p14:creationId xmlns:p14="http://schemas.microsoft.com/office/powerpoint/2010/main" val="1293169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descr="2aRPLPXn6FTQqKnHAK4WFU-320-80.jpg"/>
          <p:cNvPicPr>
            <a:picLocks noGrp="1" noChangeAspect="1"/>
          </p:cNvPicPr>
          <p:nvPr>
            <p:ph sz="quarter" idx="13"/>
          </p:nvPr>
        </p:nvPicPr>
        <p:blipFill>
          <a:blip r:embed="rId2">
            <a:extLst>
              <a:ext uri="{28A0092B-C50C-407E-A947-70E740481C1C}">
                <a14:useLocalDpi xmlns:a14="http://schemas.microsoft.com/office/drawing/2010/main" val="0"/>
              </a:ext>
            </a:extLst>
          </a:blip>
          <a:srcRect l="-23125" r="-23125"/>
          <a:stretch>
            <a:fillRect/>
          </a:stretch>
        </p:blipFill>
        <p:spPr>
          <a:xfrm>
            <a:off x="-777248" y="1600200"/>
            <a:ext cx="8633545" cy="4482802"/>
          </a:xfrm>
        </p:spPr>
      </p:pic>
    </p:spTree>
    <p:extLst>
      <p:ext uri="{BB962C8B-B14F-4D97-AF65-F5344CB8AC3E}">
        <p14:creationId xmlns:p14="http://schemas.microsoft.com/office/powerpoint/2010/main" val="370394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147" y="167117"/>
            <a:ext cx="8229600" cy="1384215"/>
          </a:xfrm>
        </p:spPr>
        <p:txBody>
          <a:bodyPr>
            <a:normAutofit/>
          </a:bodyPr>
          <a:lstStyle/>
          <a:p>
            <a:pPr algn="l"/>
            <a:r>
              <a:rPr lang="en-US" sz="3600" b="1" dirty="0"/>
              <a:t>I. Believe </a:t>
            </a:r>
            <a:r>
              <a:rPr lang="en-US" sz="3600" b="1" dirty="0" smtClean="0"/>
              <a:t>they </a:t>
            </a:r>
            <a:br>
              <a:rPr lang="en-US" sz="3600" b="1" dirty="0" smtClean="0"/>
            </a:br>
            <a:r>
              <a:rPr lang="en-US" sz="3600" b="1" dirty="0" smtClean="0"/>
              <a:t>are someone.</a:t>
            </a:r>
            <a:endParaRPr lang="en-US" sz="3600" b="1" dirty="0"/>
          </a:p>
        </p:txBody>
      </p:sp>
      <p:sp>
        <p:nvSpPr>
          <p:cNvPr id="3" name="Content Placeholder 2"/>
          <p:cNvSpPr>
            <a:spLocks noGrp="1"/>
          </p:cNvSpPr>
          <p:nvPr>
            <p:ph sz="quarter" idx="13"/>
          </p:nvPr>
        </p:nvSpPr>
        <p:spPr>
          <a:xfrm>
            <a:off x="457200" y="2185104"/>
            <a:ext cx="8229600" cy="4525963"/>
          </a:xfrm>
        </p:spPr>
        <p:txBody>
          <a:bodyPr>
            <a:normAutofit/>
          </a:bodyPr>
          <a:lstStyle/>
          <a:p>
            <a:pPr marL="0" indent="0">
              <a:buNone/>
            </a:pPr>
            <a:r>
              <a:rPr lang="en-US" sz="3600" dirty="0" smtClean="0"/>
              <a:t>Problem</a:t>
            </a:r>
            <a:r>
              <a:rPr lang="en-US" sz="3600" dirty="0"/>
              <a:t>: We tend to see ourselves </a:t>
            </a:r>
            <a:r>
              <a:rPr lang="en-US" sz="3600" dirty="0" smtClean="0"/>
              <a:t>through the </a:t>
            </a:r>
            <a:r>
              <a:rPr lang="en-US" sz="3600" dirty="0"/>
              <a:t>eyes </a:t>
            </a:r>
            <a:r>
              <a:rPr lang="en-US" sz="3600" dirty="0" smtClean="0"/>
              <a:t>others.</a:t>
            </a:r>
            <a:endParaRPr lang="en-US" sz="3600" dirty="0"/>
          </a:p>
          <a:p>
            <a:pPr marL="0" indent="0">
              <a:buNone/>
            </a:pPr>
            <a:r>
              <a:rPr lang="en-US" sz="3600" dirty="0"/>
              <a:t>Solution: See yourself </a:t>
            </a:r>
            <a:r>
              <a:rPr lang="en-US" sz="3600" dirty="0" smtClean="0"/>
              <a:t>through </a:t>
            </a:r>
            <a:r>
              <a:rPr lang="en-US" sz="3600" dirty="0"/>
              <a:t>the eyes </a:t>
            </a:r>
            <a:r>
              <a:rPr lang="en-US" sz="3600" dirty="0" smtClean="0"/>
              <a:t>of God.</a:t>
            </a:r>
            <a:endParaRPr lang="en-US" sz="3600" dirty="0"/>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Perception-3.jpg"/>
          <p:cNvPicPr>
            <a:picLocks noGrp="1" noChangeAspect="1"/>
          </p:cNvPicPr>
          <p:nvPr>
            <p:ph sz="quarter" idx="13"/>
          </p:nvPr>
        </p:nvPicPr>
        <p:blipFill>
          <a:blip r:embed="rId2">
            <a:extLst>
              <a:ext uri="{28A0092B-C50C-407E-A947-70E740481C1C}">
                <a14:useLocalDpi xmlns:a14="http://schemas.microsoft.com/office/drawing/2010/main" val="0"/>
              </a:ext>
            </a:extLst>
          </a:blip>
          <a:srcRect l="-51350" r="-51350"/>
          <a:stretch>
            <a:fillRect/>
          </a:stretch>
        </p:blipFill>
        <p:spPr>
          <a:xfrm>
            <a:off x="-2886162" y="999849"/>
            <a:ext cx="11282365" cy="5858151"/>
          </a:xfrm>
        </p:spPr>
      </p:pic>
    </p:spTree>
    <p:extLst>
      <p:ext uri="{BB962C8B-B14F-4D97-AF65-F5344CB8AC3E}">
        <p14:creationId xmlns:p14="http://schemas.microsoft.com/office/powerpoint/2010/main" val="74387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23528" y="337376"/>
            <a:ext cx="5207151" cy="4817033"/>
          </a:xfrm>
        </p:spPr>
        <p:txBody>
          <a:bodyPr>
            <a:normAutofit/>
          </a:bodyPr>
          <a:lstStyle/>
          <a:p>
            <a:pPr marL="0" indent="0">
              <a:buNone/>
            </a:pPr>
            <a:r>
              <a:rPr lang="en-US" sz="2800" dirty="0" smtClean="0">
                <a:solidFill>
                  <a:schemeClr val="accent1">
                    <a:lumMod val="60000"/>
                    <a:lumOff val="40000"/>
                  </a:schemeClr>
                </a:solidFill>
              </a:rPr>
              <a:t>Hebrews </a:t>
            </a:r>
            <a:r>
              <a:rPr lang="en-US" sz="2800" dirty="0">
                <a:solidFill>
                  <a:schemeClr val="accent1">
                    <a:lumMod val="60000"/>
                    <a:lumOff val="40000"/>
                  </a:schemeClr>
                </a:solidFill>
              </a:rPr>
              <a:t>4:13 </a:t>
            </a:r>
            <a:r>
              <a:rPr lang="en-US" sz="2800" i="1" dirty="0">
                <a:solidFill>
                  <a:schemeClr val="accent1">
                    <a:lumMod val="60000"/>
                    <a:lumOff val="40000"/>
                  </a:schemeClr>
                </a:solidFill>
              </a:rPr>
              <a:t>Nothing in all creation is hidden from </a:t>
            </a:r>
            <a:r>
              <a:rPr lang="en-US" sz="2800" i="1" dirty="0" smtClean="0">
                <a:solidFill>
                  <a:schemeClr val="accent1">
                    <a:lumMod val="60000"/>
                    <a:lumOff val="40000"/>
                  </a:schemeClr>
                </a:solidFill>
              </a:rPr>
              <a:t>God’s sight </a:t>
            </a:r>
            <a:r>
              <a:rPr lang="en-US" sz="2800" i="1" dirty="0">
                <a:solidFill>
                  <a:schemeClr val="accent1">
                    <a:lumMod val="60000"/>
                    <a:lumOff val="40000"/>
                  </a:schemeClr>
                </a:solidFill>
              </a:rPr>
              <a:t>Everything is uncovered and laid bare before the eyes </a:t>
            </a:r>
            <a:r>
              <a:rPr lang="en-US" sz="2800" i="1" dirty="0" smtClean="0">
                <a:solidFill>
                  <a:schemeClr val="accent1">
                    <a:lumMod val="60000"/>
                    <a:lumOff val="40000"/>
                  </a:schemeClr>
                </a:solidFill>
              </a:rPr>
              <a:t>of him </a:t>
            </a:r>
            <a:r>
              <a:rPr lang="en-US" sz="2800" i="1" dirty="0">
                <a:solidFill>
                  <a:schemeClr val="accent1">
                    <a:lumMod val="60000"/>
                    <a:lumOff val="40000"/>
                  </a:schemeClr>
                </a:solidFill>
              </a:rPr>
              <a:t>to whom we must give account.</a:t>
            </a:r>
          </a:p>
          <a:p>
            <a:pPr marL="0" indent="0">
              <a:buNone/>
            </a:pPr>
            <a:r>
              <a:rPr lang="en-US" sz="2800" dirty="0">
                <a:solidFill>
                  <a:srgbClr val="F2D9A4"/>
                </a:solidFill>
              </a:rPr>
              <a:t>Romans 3:23 </a:t>
            </a:r>
            <a:r>
              <a:rPr lang="en-US" sz="2800" i="1" dirty="0">
                <a:solidFill>
                  <a:srgbClr val="F2D9A4"/>
                </a:solidFill>
              </a:rPr>
              <a:t>All have sinned and fall short of the glory </a:t>
            </a:r>
            <a:r>
              <a:rPr lang="en-US" sz="2800" i="1" dirty="0" smtClean="0">
                <a:solidFill>
                  <a:srgbClr val="F2D9A4"/>
                </a:solidFill>
              </a:rPr>
              <a:t>of God.</a:t>
            </a:r>
            <a:endParaRPr lang="en-US" sz="2800" i="1" dirty="0">
              <a:solidFill>
                <a:srgbClr val="F2D9A4"/>
              </a:solidFill>
            </a:endParaRPr>
          </a:p>
        </p:txBody>
      </p:sp>
    </p:spTree>
    <p:extLst>
      <p:ext uri="{BB962C8B-B14F-4D97-AF65-F5344CB8AC3E}">
        <p14:creationId xmlns:p14="http://schemas.microsoft.com/office/powerpoint/2010/main" val="2283651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51651" y="564084"/>
            <a:ext cx="5096246" cy="4817033"/>
          </a:xfrm>
        </p:spPr>
        <p:txBody>
          <a:bodyPr>
            <a:normAutofit/>
          </a:bodyPr>
          <a:lstStyle/>
          <a:p>
            <a:pPr marL="0" indent="0">
              <a:buNone/>
            </a:pPr>
            <a:r>
              <a:rPr lang="en-US" sz="2800" dirty="0" smtClean="0">
                <a:solidFill>
                  <a:srgbClr val="B2C1CE"/>
                </a:solidFill>
              </a:rPr>
              <a:t>Galatians </a:t>
            </a:r>
            <a:r>
              <a:rPr lang="en-US" sz="2800" dirty="0">
                <a:solidFill>
                  <a:srgbClr val="B2C1CE"/>
                </a:solidFill>
              </a:rPr>
              <a:t>3:27 </a:t>
            </a:r>
            <a:r>
              <a:rPr lang="en-US" sz="2800" i="1" dirty="0">
                <a:solidFill>
                  <a:srgbClr val="B2C1CE"/>
                </a:solidFill>
              </a:rPr>
              <a:t>All of you who were baptized into Christ </a:t>
            </a:r>
            <a:r>
              <a:rPr lang="en-US" sz="2800" i="1" dirty="0" smtClean="0">
                <a:solidFill>
                  <a:srgbClr val="B2C1CE"/>
                </a:solidFill>
              </a:rPr>
              <a:t>have clothed </a:t>
            </a:r>
            <a:r>
              <a:rPr lang="en-US" sz="2800" i="1" dirty="0">
                <a:solidFill>
                  <a:srgbClr val="B2C1CE"/>
                </a:solidFill>
              </a:rPr>
              <a:t>yourselves with Christ.</a:t>
            </a:r>
          </a:p>
          <a:p>
            <a:pPr marL="0" indent="0">
              <a:buNone/>
            </a:pPr>
            <a:r>
              <a:rPr lang="en-US" sz="2800" dirty="0">
                <a:solidFill>
                  <a:schemeClr val="tx2">
                    <a:lumMod val="40000"/>
                    <a:lumOff val="60000"/>
                  </a:schemeClr>
                </a:solidFill>
              </a:rPr>
              <a:t>Colossians 3:3 </a:t>
            </a:r>
            <a:r>
              <a:rPr lang="en-US" sz="2800" i="1" dirty="0">
                <a:solidFill>
                  <a:schemeClr val="tx2">
                    <a:lumMod val="40000"/>
                    <a:lumOff val="60000"/>
                  </a:schemeClr>
                </a:solidFill>
              </a:rPr>
              <a:t>For you died, and your life is now hidden </a:t>
            </a:r>
            <a:r>
              <a:rPr lang="en-US" sz="2800" i="1" dirty="0" smtClean="0">
                <a:solidFill>
                  <a:schemeClr val="tx2">
                    <a:lumMod val="40000"/>
                    <a:lumOff val="60000"/>
                  </a:schemeClr>
                </a:solidFill>
              </a:rPr>
              <a:t>with Christ </a:t>
            </a:r>
            <a:r>
              <a:rPr lang="en-US" sz="2800" i="1" dirty="0">
                <a:solidFill>
                  <a:schemeClr val="tx2">
                    <a:lumMod val="40000"/>
                    <a:lumOff val="60000"/>
                  </a:schemeClr>
                </a:solidFill>
              </a:rPr>
              <a:t>in God.</a:t>
            </a:r>
          </a:p>
          <a:p>
            <a:pPr marL="0" indent="0">
              <a:buNone/>
            </a:pPr>
            <a:r>
              <a:rPr lang="en-US" sz="2800" dirty="0"/>
              <a:t>Hebrews 10:14 </a:t>
            </a:r>
            <a:r>
              <a:rPr lang="en-US" sz="2800" i="1" dirty="0"/>
              <a:t>He has made perfect </a:t>
            </a:r>
            <a:r>
              <a:rPr lang="en-US" sz="2800" i="1" dirty="0" smtClean="0"/>
              <a:t>forever those </a:t>
            </a:r>
            <a:r>
              <a:rPr lang="en-US" sz="2800" i="1" dirty="0"/>
              <a:t>who </a:t>
            </a:r>
            <a:r>
              <a:rPr lang="en-US" sz="2800" i="1" dirty="0" smtClean="0"/>
              <a:t>are being </a:t>
            </a:r>
            <a:r>
              <a:rPr lang="en-US" sz="2800" i="1" dirty="0"/>
              <a:t>made holy.</a:t>
            </a:r>
          </a:p>
        </p:txBody>
      </p:sp>
    </p:spTree>
    <p:extLst>
      <p:ext uri="{BB962C8B-B14F-4D97-AF65-F5344CB8AC3E}">
        <p14:creationId xmlns:p14="http://schemas.microsoft.com/office/powerpoint/2010/main" val="65086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7791"/>
            <a:ext cx="8402747" cy="1143000"/>
          </a:xfrm>
        </p:spPr>
        <p:txBody>
          <a:bodyPr>
            <a:noAutofit/>
          </a:bodyPr>
          <a:lstStyle/>
          <a:p>
            <a:pPr algn="l"/>
            <a:r>
              <a:rPr lang="en-US" sz="3600" b="1" dirty="0" smtClean="0"/>
              <a:t>II</a:t>
            </a:r>
            <a:r>
              <a:rPr lang="en-US" sz="3600" b="1" dirty="0"/>
              <a:t>. Believe your </a:t>
            </a:r>
            <a:r>
              <a:rPr lang="en-US" sz="3600" b="1" dirty="0" smtClean="0"/>
              <a:t/>
            </a:r>
            <a:br>
              <a:rPr lang="en-US" sz="3600" b="1" dirty="0" smtClean="0"/>
            </a:br>
            <a:r>
              <a:rPr lang="en-US" sz="3600" b="1" dirty="0" smtClean="0"/>
              <a:t>child </a:t>
            </a:r>
            <a:r>
              <a:rPr lang="en-US" sz="3600" b="1" dirty="0"/>
              <a:t>is somebody.</a:t>
            </a:r>
          </a:p>
        </p:txBody>
      </p:sp>
      <p:sp>
        <p:nvSpPr>
          <p:cNvPr id="3" name="Content Placeholder 2"/>
          <p:cNvSpPr>
            <a:spLocks noGrp="1"/>
          </p:cNvSpPr>
          <p:nvPr>
            <p:ph sz="quarter" idx="13"/>
          </p:nvPr>
        </p:nvSpPr>
        <p:spPr>
          <a:xfrm>
            <a:off x="540746" y="1596094"/>
            <a:ext cx="5390949" cy="4525963"/>
          </a:xfrm>
        </p:spPr>
        <p:txBody>
          <a:bodyPr>
            <a:normAutofit/>
          </a:bodyPr>
          <a:lstStyle/>
          <a:p>
            <a:pPr marL="514350" indent="-514350">
              <a:buFont typeface="+mj-lt"/>
              <a:buAutoNum type="arabicPeriod"/>
            </a:pPr>
            <a:r>
              <a:rPr lang="en-US" sz="3200" b="1" dirty="0" smtClean="0"/>
              <a:t>Understand </a:t>
            </a:r>
            <a:r>
              <a:rPr lang="en-US" sz="3200" b="1" dirty="0"/>
              <a:t>your child’s </a:t>
            </a:r>
            <a:r>
              <a:rPr lang="en-US" sz="3200" b="1" dirty="0" smtClean="0"/>
              <a:t>nature.</a:t>
            </a:r>
            <a:endParaRPr lang="en-US" sz="3200" b="1" dirty="0"/>
          </a:p>
          <a:p>
            <a:pPr marL="400050" lvl="1" indent="0">
              <a:buNone/>
            </a:pPr>
            <a:r>
              <a:rPr lang="en-US" sz="2800" dirty="0">
                <a:solidFill>
                  <a:srgbClr val="B2C1CE"/>
                </a:solidFill>
              </a:rPr>
              <a:t>Psalm 51:5 (NKJ) </a:t>
            </a:r>
            <a:r>
              <a:rPr lang="en-US" sz="2800" i="1" dirty="0">
                <a:solidFill>
                  <a:srgbClr val="B2C1CE"/>
                </a:solidFill>
              </a:rPr>
              <a:t>Behold, I was brought forth in iniquity</a:t>
            </a:r>
            <a:r>
              <a:rPr lang="en-US" sz="2800" i="1" dirty="0" smtClean="0">
                <a:solidFill>
                  <a:srgbClr val="B2C1CE"/>
                </a:solidFill>
              </a:rPr>
              <a:t>, And </a:t>
            </a:r>
            <a:r>
              <a:rPr lang="en-US" sz="2800" i="1" dirty="0">
                <a:solidFill>
                  <a:srgbClr val="B2C1CE"/>
                </a:solidFill>
              </a:rPr>
              <a:t>in sin my mother conceived me.</a:t>
            </a:r>
          </a:p>
        </p:txBody>
      </p:sp>
    </p:spTree>
    <p:extLst>
      <p:ext uri="{BB962C8B-B14F-4D97-AF65-F5344CB8AC3E}">
        <p14:creationId xmlns:p14="http://schemas.microsoft.com/office/powerpoint/2010/main" val="206801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06565" y="537894"/>
            <a:ext cx="5273987" cy="4525963"/>
          </a:xfrm>
        </p:spPr>
        <p:txBody>
          <a:bodyPr>
            <a:normAutofit/>
          </a:bodyPr>
          <a:lstStyle/>
          <a:p>
            <a:pPr marL="514350" indent="-514350">
              <a:buFont typeface="+mj-lt"/>
              <a:buAutoNum type="arabicPeriod" startAt="2"/>
            </a:pPr>
            <a:r>
              <a:rPr lang="en-US" sz="3200" b="1" dirty="0" smtClean="0"/>
              <a:t>Understand </a:t>
            </a:r>
            <a:r>
              <a:rPr lang="en-US" sz="3200" b="1" dirty="0"/>
              <a:t>your child’s </a:t>
            </a:r>
            <a:r>
              <a:rPr lang="en-US" sz="3200" b="1" dirty="0" smtClean="0"/>
              <a:t>new nature.</a:t>
            </a:r>
            <a:endParaRPr lang="en-US" sz="3200" b="1" dirty="0"/>
          </a:p>
          <a:p>
            <a:pPr marL="400050" lvl="1" indent="0">
              <a:buNone/>
            </a:pPr>
            <a:r>
              <a:rPr lang="en-US" sz="2800" dirty="0" smtClean="0">
                <a:solidFill>
                  <a:srgbClr val="B2C1CE"/>
                </a:solidFill>
              </a:rPr>
              <a:t>2 </a:t>
            </a:r>
            <a:r>
              <a:rPr lang="en-US" sz="2800" dirty="0">
                <a:solidFill>
                  <a:srgbClr val="B2C1CE"/>
                </a:solidFill>
              </a:rPr>
              <a:t>Corinthians 5:</a:t>
            </a:r>
            <a:r>
              <a:rPr lang="en-US" sz="2800" dirty="0" smtClean="0">
                <a:solidFill>
                  <a:srgbClr val="B2C1CE"/>
                </a:solidFill>
              </a:rPr>
              <a:t>17 </a:t>
            </a:r>
            <a:r>
              <a:rPr lang="en-US" sz="2800" i="1" dirty="0" smtClean="0">
                <a:solidFill>
                  <a:srgbClr val="B2C1CE"/>
                </a:solidFill>
              </a:rPr>
              <a:t>Therefore</a:t>
            </a:r>
            <a:r>
              <a:rPr lang="en-US" sz="2800" i="1" dirty="0">
                <a:solidFill>
                  <a:srgbClr val="B2C1CE"/>
                </a:solidFill>
              </a:rPr>
              <a:t>, if anyone is in Christ, he is </a:t>
            </a:r>
            <a:r>
              <a:rPr lang="en-US" sz="2800" i="1" dirty="0" smtClean="0">
                <a:solidFill>
                  <a:srgbClr val="B2C1CE"/>
                </a:solidFill>
              </a:rPr>
              <a:t>a new </a:t>
            </a:r>
            <a:r>
              <a:rPr lang="en-US" sz="2800" i="1" dirty="0">
                <a:solidFill>
                  <a:srgbClr val="B2C1CE"/>
                </a:solidFill>
              </a:rPr>
              <a:t>creation ....</a:t>
            </a:r>
          </a:p>
        </p:txBody>
      </p:sp>
    </p:spTree>
    <p:extLst>
      <p:ext uri="{BB962C8B-B14F-4D97-AF65-F5344CB8AC3E}">
        <p14:creationId xmlns:p14="http://schemas.microsoft.com/office/powerpoint/2010/main" val="1430477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74076</TotalTime>
  <Words>622</Words>
  <Application>Microsoft Macintosh PowerPoint</Application>
  <PresentationFormat>On-screen Show (4:3)</PresentationFormat>
  <Paragraphs>38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Horizon</vt:lpstr>
      <vt:lpstr> Taking  control of your parenting Part 2 Steve Elzinga</vt:lpstr>
      <vt:lpstr>How do I give my kids  the “I am somebody” attitude?</vt:lpstr>
      <vt:lpstr>PowerPoint Presentation</vt:lpstr>
      <vt:lpstr>I. Believe they  are someone.</vt:lpstr>
      <vt:lpstr>PowerPoint Presentation</vt:lpstr>
      <vt:lpstr>PowerPoint Presentation</vt:lpstr>
      <vt:lpstr>PowerPoint Presentation</vt:lpstr>
      <vt:lpstr>II. Believe your  child is somebody.</vt:lpstr>
      <vt:lpstr>PowerPoint Presentation</vt:lpstr>
      <vt:lpstr>PowerPoint Presentation</vt:lpstr>
      <vt:lpstr>II. Believe your  child is somebody.</vt:lpstr>
      <vt:lpstr>III. Help your child  believe he/she  is somebody. </vt:lpstr>
      <vt:lpstr>PowerPoint Presentation</vt:lpstr>
      <vt:lpstr>PowerPoint Presentation</vt:lpstr>
      <vt:lpstr>PowerPoint Presentation</vt:lpstr>
      <vt:lpstr>IV. Introduce your child to the God who believes both of your are somebody</vt:lpstr>
      <vt:lpstr>PowerPoint Presentation</vt:lpstr>
      <vt:lpstr>PowerPoint Presentation</vt:lpstr>
      <vt:lpstr>PowerPoint Presentation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44</cp:revision>
  <dcterms:created xsi:type="dcterms:W3CDTF">2017-01-10T02:15:11Z</dcterms:created>
  <dcterms:modified xsi:type="dcterms:W3CDTF">2020-04-30T14:08:31Z</dcterms:modified>
</cp:coreProperties>
</file>