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30"/>
  </p:notesMasterIdLst>
  <p:handoutMasterIdLst>
    <p:handoutMasterId r:id="rId31"/>
  </p:handoutMasterIdLst>
  <p:sldIdLst>
    <p:sldId id="864" r:id="rId3"/>
    <p:sldId id="865" r:id="rId4"/>
    <p:sldId id="866" r:id="rId5"/>
    <p:sldId id="861" r:id="rId6"/>
    <p:sldId id="867" r:id="rId7"/>
    <p:sldId id="868" r:id="rId8"/>
    <p:sldId id="869" r:id="rId9"/>
    <p:sldId id="884" r:id="rId10"/>
    <p:sldId id="885" r:id="rId11"/>
    <p:sldId id="871" r:id="rId12"/>
    <p:sldId id="883" r:id="rId13"/>
    <p:sldId id="873" r:id="rId14"/>
    <p:sldId id="872" r:id="rId15"/>
    <p:sldId id="874" r:id="rId16"/>
    <p:sldId id="875" r:id="rId17"/>
    <p:sldId id="876" r:id="rId18"/>
    <p:sldId id="877" r:id="rId19"/>
    <p:sldId id="893" r:id="rId20"/>
    <p:sldId id="881" r:id="rId21"/>
    <p:sldId id="880" r:id="rId22"/>
    <p:sldId id="886" r:id="rId23"/>
    <p:sldId id="878" r:id="rId24"/>
    <p:sldId id="879" r:id="rId25"/>
    <p:sldId id="887" r:id="rId26"/>
    <p:sldId id="891" r:id="rId27"/>
    <p:sldId id="892" r:id="rId28"/>
    <p:sldId id="88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pkt2ohKvZAhUh7oMKHRYqC38QjRwIBw&amp;url=https://www.impactbnd.com/blog/importance-of-negative-feedback-for-employees&amp;psig=AOvVaw0m87dl4kqgPXJ-uKYmN4yK&amp;ust=1518890901599984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gy9Cng6vZAhVn6IMKHQiIBPsQjRwIBw&amp;url=http://drcormillot.com/amiguese-con-el-espejo/&amp;psig=AOvVaw0AHaM0hiwoYFCsjQVURmp0&amp;ust=151889078407427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33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25213" y="808323"/>
            <a:ext cx="1106739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 con Administración</a:t>
            </a:r>
          </a:p>
          <a:p>
            <a:pPr algn="ctr"/>
            <a:r>
              <a:rPr lang="es-MX" sz="8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Objetiva y Clara</a:t>
            </a:r>
          </a:p>
          <a:p>
            <a:pPr algn="ctr"/>
            <a:r>
              <a:rPr lang="es-MX" sz="8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Crítica Constructiva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909314" name="Picture 2" descr="Resultado de imagen para feedback carto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50779" y="746343"/>
            <a:ext cx="7549510" cy="489771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72509" y="825579"/>
            <a:ext cx="1106739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</a:t>
            </a:r>
          </a:p>
          <a:p>
            <a:pPr algn="ctr"/>
            <a:r>
              <a:rPr lang="es-MX" sz="8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Buena administración </a:t>
            </a:r>
          </a:p>
          <a:p>
            <a:pPr algn="ctr"/>
            <a:r>
              <a:rPr lang="es-MX" sz="8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VS.</a:t>
            </a:r>
          </a:p>
          <a:p>
            <a:pPr algn="ctr"/>
            <a:r>
              <a:rPr lang="es-MX" sz="8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Mala administración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82868" y="677917"/>
            <a:ext cx="1106739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Agradecidos </a:t>
            </a:r>
          </a:p>
          <a:p>
            <a:pPr algn="ctr"/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de la Evaluación </a:t>
            </a:r>
          </a:p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de Dios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A través de otros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De la retroalimentación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82868" y="677917"/>
            <a:ext cx="1106739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Agradecidos </a:t>
            </a:r>
          </a:p>
          <a:p>
            <a:pPr algn="ctr"/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de la Evaluación </a:t>
            </a:r>
          </a:p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de Dios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A través de otros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De los resultados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0" y="819807"/>
            <a:ext cx="118871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Corrección… acción</a:t>
            </a:r>
          </a:p>
          <a:p>
            <a:pPr algn="ctr"/>
            <a:r>
              <a:rPr lang="es-MX" sz="72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Gálatas 2:11ss</a:t>
            </a:r>
          </a:p>
          <a:p>
            <a:pPr algn="ctr"/>
            <a:r>
              <a:rPr lang="es-MX" sz="72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Retroalimentación… resultado</a:t>
            </a:r>
            <a:endParaRPr lang="es-MX" sz="72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  <a:p>
            <a:pPr algn="ctr"/>
            <a:r>
              <a:rPr lang="es-MX" sz="72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2 Pedro 3:15-17</a:t>
            </a:r>
            <a:endParaRPr lang="es-MX" sz="7200" i="1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66649" y="808322"/>
            <a:ext cx="1040524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 = Toma de Decisiones = Acciones = Resultados = Retroalimentación = Toma de Decisiones = Acción = Resultados  = Retroalimentación = Toma de Decisiones = Acciones …</a:t>
            </a:r>
            <a:endParaRPr lang="es-MX" sz="96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66649" y="808322"/>
            <a:ext cx="1040524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 = Toma de Decisiones = Acciones = Resultados = Retroalimentación = Toma de Decisiones = Acción = Resultados  = Retroalimentación = Toma de Decisiones = Acciones …</a:t>
            </a:r>
            <a:endParaRPr lang="es-MX" sz="96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rot="20529546">
            <a:off x="2238702" y="1669023"/>
            <a:ext cx="8529145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s-MX" sz="9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EVALUACIÓN</a:t>
            </a:r>
          </a:p>
          <a:p>
            <a:pPr algn="ctr"/>
            <a:r>
              <a:rPr lang="es-MX" sz="9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 de la fidelidad </a:t>
            </a:r>
            <a:endParaRPr lang="es-MX" sz="96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pic>
        <p:nvPicPr>
          <p:cNvPr id="102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9949" y="356145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11 Evaluación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Retroalimentación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790530" name="Picture 2" descr="Resultado de imagen para feedback cartoo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3145" y="851339"/>
            <a:ext cx="5310188" cy="4787018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72965" y="1964353"/>
            <a:ext cx="55336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Aceptar la Retroalimentación pensando </a:t>
            </a:r>
          </a:p>
          <a:p>
            <a:pPr algn="r"/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la Evaluación</a:t>
            </a:r>
          </a:p>
          <a:p>
            <a:endParaRPr lang="es-MX" sz="96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77008" y="493012"/>
            <a:ext cx="10405241" cy="7386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 Individual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 Personalidad 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 Conocimiento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Experiencia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 Talento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 Dones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 Fruto</a:t>
            </a:r>
          </a:p>
          <a:p>
            <a:pPr algn="ctr"/>
            <a:endParaRPr lang="es-MX" sz="96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71601" y="1628129"/>
            <a:ext cx="1040524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 Ministerial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Iniciar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Progresar, Crecer, Desarrollar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Madurar</a:t>
            </a:r>
            <a:endParaRPr lang="es-MX" sz="96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9352" y="1880378"/>
            <a:ext cx="1040524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 de la Iglesia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 Crecimiento en Número</a:t>
            </a:r>
          </a:p>
          <a:p>
            <a:pPr algn="ctr">
              <a:buFont typeface="Wingdings" pitchFamily="2" charset="2"/>
              <a:buChar char="ü"/>
            </a:pPr>
            <a:r>
              <a:rPr lang="es-MX" sz="54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 Entendimiento de la Iglesia</a:t>
            </a:r>
            <a:endParaRPr lang="es-MX" sz="96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9352" y="1880378"/>
            <a:ext cx="104052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Todos necesitamos retroalimentación.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87366" y="1107868"/>
            <a:ext cx="1040524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</a:t>
            </a:r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nos prepara 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para dar y recibir </a:t>
            </a:r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Retroalimentación.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08539" y="729495"/>
            <a:ext cx="1040524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La </a:t>
            </a:r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Planeación, Organización y Dirección</a:t>
            </a:r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nos prepara 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para dar y recibir </a:t>
            </a:r>
            <a:r>
              <a:rPr lang="es-MX" sz="66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Retroalimentación.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33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cómo la Planeación, la Organización y la Dirección me preparan para dar y recibir retroalimentación.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4138" y="193467"/>
            <a:ext cx="11161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Doctor </a:t>
            </a:r>
            <a:r>
              <a:rPr lang="es-MX" sz="9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Piloto </a:t>
            </a:r>
            <a:r>
              <a:rPr lang="es-MX" sz="9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Cocinero </a:t>
            </a:r>
            <a:r>
              <a:rPr lang="es-MX" sz="9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Ingeniero 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Maestro </a:t>
            </a:r>
            <a:r>
              <a:rPr lang="es-MX" sz="9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Químico 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Contador 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Campesino</a:t>
            </a:r>
            <a:endParaRPr lang="es-MX" sz="96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900855" y="189186"/>
            <a:ext cx="6596571" cy="6247864"/>
          </a:xfrm>
          <a:prstGeom prst="rect">
            <a:avLst/>
          </a:prstGeom>
          <a:solidFill>
            <a:srgbClr val="FF000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0000" dirty="0" smtClean="0">
                <a:solidFill>
                  <a:schemeClr val="bg1"/>
                </a:solidFill>
              </a:rPr>
              <a:t> </a:t>
            </a:r>
            <a:endParaRPr lang="es-MX" sz="40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26370" name="AutoShape 2" descr="Resultado de imagen para espejo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6372" name="Picture 4" descr="Resultado de imagen para espejo cartoo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2792" y="712130"/>
            <a:ext cx="7492478" cy="499498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55834" y="1423178"/>
            <a:ext cx="104052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Resultados medibles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Explosión 2"/>
          <p:cNvSpPr/>
          <p:nvPr/>
        </p:nvSpPr>
        <p:spPr>
          <a:xfrm>
            <a:off x="3314700" y="2933700"/>
            <a:ext cx="2228850" cy="21336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xplosión 1"/>
          <p:cNvSpPr/>
          <p:nvPr/>
        </p:nvSpPr>
        <p:spPr>
          <a:xfrm>
            <a:off x="7639050" y="2495550"/>
            <a:ext cx="2419350" cy="3733800"/>
          </a:xfrm>
          <a:prstGeom prst="irregularSeal1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xplosión 2"/>
          <p:cNvSpPr/>
          <p:nvPr/>
        </p:nvSpPr>
        <p:spPr>
          <a:xfrm>
            <a:off x="4682359" y="752804"/>
            <a:ext cx="2228850" cy="213360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55834" y="1423178"/>
            <a:ext cx="104052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ADMINSISTRACIÓN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35572" y="729495"/>
            <a:ext cx="1106739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Retroalimentación sin Administración</a:t>
            </a:r>
          </a:p>
          <a:p>
            <a:pPr algn="ctr"/>
            <a:r>
              <a:rPr lang="es-MX" sz="8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Subjetiva y Confusa</a:t>
            </a:r>
          </a:p>
          <a:p>
            <a:pPr algn="ctr"/>
            <a:r>
              <a:rPr lang="es-MX" sz="8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Crítica destructiva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907266" name="Picture 2" descr="Resultado de imagen para feedback carto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83193" y="614855"/>
            <a:ext cx="5517931" cy="551793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632</Words>
  <Application>Microsoft Office PowerPoint</Application>
  <PresentationFormat>Personalizado</PresentationFormat>
  <Paragraphs>171</Paragraphs>
  <Slides>27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Whirligig design template</vt:lpstr>
      <vt:lpstr>33</vt:lpstr>
      <vt:lpstr>U. 11 Evaluación L. 3 Retroalimentación</vt:lpstr>
      <vt:lpstr>Diapositiva 3</vt:lpstr>
      <vt:lpstr>Diapositiva 4</vt:lpstr>
      <vt:lpstr>Diapositiva 5</vt:lpstr>
      <vt:lpstr>  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  </vt:lpstr>
      <vt:lpstr>Diapositiva 16</vt:lpstr>
      <vt:lpstr>Diapositiva 17</vt:lpstr>
      <vt:lpstr>Diapositiva 18</vt:lpstr>
      <vt:lpstr>  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   Tarea  No.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2018-02-20T21:00:57Z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