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5"/>
  </p:notesMasterIdLst>
  <p:handoutMasterIdLst>
    <p:handoutMasterId r:id="rId36"/>
  </p:handoutMasterIdLst>
  <p:sldIdLst>
    <p:sldId id="425" r:id="rId2"/>
    <p:sldId id="421" r:id="rId3"/>
    <p:sldId id="424" r:id="rId4"/>
    <p:sldId id="292" r:id="rId5"/>
    <p:sldId id="427" r:id="rId6"/>
    <p:sldId id="298" r:id="rId7"/>
    <p:sldId id="429" r:id="rId8"/>
    <p:sldId id="430" r:id="rId9"/>
    <p:sldId id="474" r:id="rId10"/>
    <p:sldId id="498" r:id="rId11"/>
    <p:sldId id="475" r:id="rId12"/>
    <p:sldId id="476" r:id="rId13"/>
    <p:sldId id="306" r:id="rId14"/>
    <p:sldId id="428" r:id="rId15"/>
    <p:sldId id="296" r:id="rId16"/>
    <p:sldId id="309" r:id="rId17"/>
    <p:sldId id="479" r:id="rId18"/>
    <p:sldId id="438" r:id="rId19"/>
    <p:sldId id="313" r:id="rId20"/>
    <p:sldId id="315" r:id="rId21"/>
    <p:sldId id="480" r:id="rId22"/>
    <p:sldId id="481" r:id="rId23"/>
    <p:sldId id="499" r:id="rId24"/>
    <p:sldId id="482" r:id="rId25"/>
    <p:sldId id="483" r:id="rId26"/>
    <p:sldId id="318" r:id="rId27"/>
    <p:sldId id="319" r:id="rId28"/>
    <p:sldId id="484" r:id="rId29"/>
    <p:sldId id="321" r:id="rId30"/>
    <p:sldId id="485" r:id="rId31"/>
    <p:sldId id="322" r:id="rId32"/>
    <p:sldId id="323" r:id="rId33"/>
    <p:sldId id="500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31"/>
    <p:restoredTop sz="94580"/>
  </p:normalViewPr>
  <p:slideViewPr>
    <p:cSldViewPr snapToGrid="0" snapToObjects="1">
      <p:cViewPr varScale="1">
        <p:scale>
          <a:sx n="121" d="100"/>
          <a:sy n="121" d="100"/>
        </p:scale>
        <p:origin x="151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E3B4E5-4925-9D49-B40A-C0F14B640216}" type="doc">
      <dgm:prSet loTypeId="urn:microsoft.com/office/officeart/2005/8/layout/pyramid1" loCatId="" qsTypeId="urn:microsoft.com/office/officeart/2005/8/quickstyle/simple1" qsCatId="simple" csTypeId="urn:microsoft.com/office/officeart/2005/8/colors/accent1_2" csCatId="accent1" phldr="1"/>
      <dgm:spPr/>
    </dgm:pt>
    <dgm:pt modelId="{986CFFBD-8CF9-1F40-B941-4C2F3D96540B}">
      <dgm:prSet phldrT="[Text]" custT="1"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en-US" sz="320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>
              <a:solidFill>
                <a:schemeClr val="bg1"/>
              </a:solidFill>
            </a:rPr>
            <a:t>Pastors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 err="1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rPr>
            <a:t>牧师</a:t>
          </a:r>
          <a:endParaRPr lang="en-US" sz="2400" dirty="0">
            <a:solidFill>
              <a:schemeClr val="bg1"/>
            </a:solidFill>
            <a:latin typeface="SimHei" panose="02010609060101010101" pitchFamily="49" charset="-122"/>
            <a:ea typeface="SimHei" panose="02010609060101010101" pitchFamily="49" charset="-122"/>
          </a:endParaRPr>
        </a:p>
      </dgm:t>
    </dgm:pt>
    <dgm:pt modelId="{E8D27EA2-4C1D-7A4B-8A22-B2D59A9E548F}" type="parTrans" cxnId="{CEBD75B7-0B21-EB4D-899B-12613C3F6009}">
      <dgm:prSet/>
      <dgm:spPr/>
      <dgm:t>
        <a:bodyPr/>
        <a:lstStyle/>
        <a:p>
          <a:endParaRPr lang="en-US"/>
        </a:p>
      </dgm:t>
    </dgm:pt>
    <dgm:pt modelId="{10E2701D-589F-1745-85E3-1E98C3259FCA}" type="sibTrans" cxnId="{CEBD75B7-0B21-EB4D-899B-12613C3F6009}">
      <dgm:prSet/>
      <dgm:spPr/>
      <dgm:t>
        <a:bodyPr/>
        <a:lstStyle/>
        <a:p>
          <a:endParaRPr lang="en-US"/>
        </a:p>
      </dgm:t>
    </dgm:pt>
    <dgm:pt modelId="{869BB522-9646-EC4D-95E6-B268F8C39C7B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3200" dirty="0"/>
            <a:t>Lay Leaders</a:t>
          </a:r>
        </a:p>
        <a:p>
          <a:pPr>
            <a:spcAft>
              <a:spcPts val="0"/>
            </a:spcAft>
          </a:pPr>
          <a:r>
            <a:rPr lang="en-US" sz="2800" dirty="0" err="1">
              <a:latin typeface="SimHei" panose="02010609060101010101" pitchFamily="49" charset="-122"/>
              <a:ea typeface="SimHei" panose="02010609060101010101" pitchFamily="49" charset="-122"/>
            </a:rPr>
            <a:t>平信徒领袖</a:t>
          </a:r>
          <a:endParaRPr lang="en-US" sz="2800" dirty="0">
            <a:latin typeface="SimHei" panose="02010609060101010101" pitchFamily="49" charset="-122"/>
            <a:ea typeface="SimHei" panose="02010609060101010101" pitchFamily="49" charset="-122"/>
          </a:endParaRPr>
        </a:p>
      </dgm:t>
    </dgm:pt>
    <dgm:pt modelId="{7AC84EBC-A8C7-FD48-BC03-C62FD09BB51C}" type="parTrans" cxnId="{2238EB30-B86D-D44F-90BB-8DA408A797B5}">
      <dgm:prSet/>
      <dgm:spPr/>
      <dgm:t>
        <a:bodyPr/>
        <a:lstStyle/>
        <a:p>
          <a:endParaRPr lang="en-US"/>
        </a:p>
      </dgm:t>
    </dgm:pt>
    <dgm:pt modelId="{42130DD0-C054-BE40-A738-EDC202C225A3}" type="sibTrans" cxnId="{2238EB30-B86D-D44F-90BB-8DA408A797B5}">
      <dgm:prSet/>
      <dgm:spPr/>
      <dgm:t>
        <a:bodyPr/>
        <a:lstStyle/>
        <a:p>
          <a:endParaRPr lang="en-US"/>
        </a:p>
      </dgm:t>
    </dgm:pt>
    <dgm:pt modelId="{12F00EA7-BFE5-394E-827E-A02840C34B06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3200" dirty="0"/>
            <a:t>Congregation</a:t>
          </a:r>
        </a:p>
        <a:p>
          <a:pPr>
            <a:spcAft>
              <a:spcPts val="0"/>
            </a:spcAft>
          </a:pPr>
          <a:r>
            <a:rPr lang="en-US" sz="2800" dirty="0" err="1">
              <a:latin typeface="SimHei" panose="02010609060101010101" pitchFamily="49" charset="-122"/>
              <a:ea typeface="SimHei" panose="02010609060101010101" pitchFamily="49" charset="-122"/>
            </a:rPr>
            <a:t>教会</a:t>
          </a:r>
          <a:endParaRPr lang="en-US" sz="2800" dirty="0">
            <a:latin typeface="SimHei" panose="02010609060101010101" pitchFamily="49" charset="-122"/>
            <a:ea typeface="SimHei" panose="02010609060101010101" pitchFamily="49" charset="-122"/>
          </a:endParaRPr>
        </a:p>
      </dgm:t>
    </dgm:pt>
    <dgm:pt modelId="{C61177BA-EE5B-ED41-992D-AF9BB043A9E3}" type="parTrans" cxnId="{D7171ACD-4410-FD47-B291-4C496C77953E}">
      <dgm:prSet/>
      <dgm:spPr/>
      <dgm:t>
        <a:bodyPr/>
        <a:lstStyle/>
        <a:p>
          <a:endParaRPr lang="en-US"/>
        </a:p>
      </dgm:t>
    </dgm:pt>
    <dgm:pt modelId="{AFF97728-5047-0741-B7CD-0C69EB2C3CAF}" type="sibTrans" cxnId="{D7171ACD-4410-FD47-B291-4C496C77953E}">
      <dgm:prSet/>
      <dgm:spPr/>
      <dgm:t>
        <a:bodyPr/>
        <a:lstStyle/>
        <a:p>
          <a:endParaRPr lang="en-US"/>
        </a:p>
      </dgm:t>
    </dgm:pt>
    <dgm:pt modelId="{35A31FB0-6E02-2740-8377-BF4BBBD68ACB}" type="pres">
      <dgm:prSet presAssocID="{61E3B4E5-4925-9D49-B40A-C0F14B640216}" presName="Name0" presStyleCnt="0">
        <dgm:presLayoutVars>
          <dgm:dir/>
          <dgm:animLvl val="lvl"/>
          <dgm:resizeHandles val="exact"/>
        </dgm:presLayoutVars>
      </dgm:prSet>
      <dgm:spPr/>
    </dgm:pt>
    <dgm:pt modelId="{2E2F9527-04A1-3D48-B292-8B5234FA958E}" type="pres">
      <dgm:prSet presAssocID="{986CFFBD-8CF9-1F40-B941-4C2F3D96540B}" presName="Name8" presStyleCnt="0"/>
      <dgm:spPr/>
    </dgm:pt>
    <dgm:pt modelId="{2CFF2C85-D65D-5840-B039-B1A1C2FA1CB3}" type="pres">
      <dgm:prSet presAssocID="{986CFFBD-8CF9-1F40-B941-4C2F3D96540B}" presName="level" presStyleLbl="node1" presStyleIdx="0" presStyleCnt="3">
        <dgm:presLayoutVars>
          <dgm:chMax val="1"/>
          <dgm:bulletEnabled val="1"/>
        </dgm:presLayoutVars>
      </dgm:prSet>
      <dgm:spPr/>
    </dgm:pt>
    <dgm:pt modelId="{3023D50C-760D-E74F-ADD2-A13CB3DD0352}" type="pres">
      <dgm:prSet presAssocID="{986CFFBD-8CF9-1F40-B941-4C2F3D96540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7D85D48-5F3D-9E4D-9C0E-190143180AD0}" type="pres">
      <dgm:prSet presAssocID="{869BB522-9646-EC4D-95E6-B268F8C39C7B}" presName="Name8" presStyleCnt="0"/>
      <dgm:spPr/>
    </dgm:pt>
    <dgm:pt modelId="{B1A21CB5-1354-7847-9A20-C670A1C9CF77}" type="pres">
      <dgm:prSet presAssocID="{869BB522-9646-EC4D-95E6-B268F8C39C7B}" presName="level" presStyleLbl="node1" presStyleIdx="1" presStyleCnt="3">
        <dgm:presLayoutVars>
          <dgm:chMax val="1"/>
          <dgm:bulletEnabled val="1"/>
        </dgm:presLayoutVars>
      </dgm:prSet>
      <dgm:spPr/>
    </dgm:pt>
    <dgm:pt modelId="{F1B89065-1944-5145-8531-1F39FF49E198}" type="pres">
      <dgm:prSet presAssocID="{869BB522-9646-EC4D-95E6-B268F8C39C7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85468F3-2575-4B41-BBAE-7F2E6792196F}" type="pres">
      <dgm:prSet presAssocID="{12F00EA7-BFE5-394E-827E-A02840C34B06}" presName="Name8" presStyleCnt="0"/>
      <dgm:spPr/>
    </dgm:pt>
    <dgm:pt modelId="{8CAE49A8-3D2B-4E49-9D4E-F8B6A24D5335}" type="pres">
      <dgm:prSet presAssocID="{12F00EA7-BFE5-394E-827E-A02840C34B06}" presName="level" presStyleLbl="node1" presStyleIdx="2" presStyleCnt="3">
        <dgm:presLayoutVars>
          <dgm:chMax val="1"/>
          <dgm:bulletEnabled val="1"/>
        </dgm:presLayoutVars>
      </dgm:prSet>
      <dgm:spPr/>
    </dgm:pt>
    <dgm:pt modelId="{91A30EF2-6173-C548-9CAA-53D6FF7575F5}" type="pres">
      <dgm:prSet presAssocID="{12F00EA7-BFE5-394E-827E-A02840C34B06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8A033023-3312-C14B-92F6-54E459B59AFB}" type="presOf" srcId="{61E3B4E5-4925-9D49-B40A-C0F14B640216}" destId="{35A31FB0-6E02-2740-8377-BF4BBBD68ACB}" srcOrd="0" destOrd="0" presId="urn:microsoft.com/office/officeart/2005/8/layout/pyramid1"/>
    <dgm:cxn modelId="{2238EB30-B86D-D44F-90BB-8DA408A797B5}" srcId="{61E3B4E5-4925-9D49-B40A-C0F14B640216}" destId="{869BB522-9646-EC4D-95E6-B268F8C39C7B}" srcOrd="1" destOrd="0" parTransId="{7AC84EBC-A8C7-FD48-BC03-C62FD09BB51C}" sibTransId="{42130DD0-C054-BE40-A738-EDC202C225A3}"/>
    <dgm:cxn modelId="{EC88F83C-B46F-2A49-B116-F036C259BD80}" type="presOf" srcId="{869BB522-9646-EC4D-95E6-B268F8C39C7B}" destId="{F1B89065-1944-5145-8531-1F39FF49E198}" srcOrd="1" destOrd="0" presId="urn:microsoft.com/office/officeart/2005/8/layout/pyramid1"/>
    <dgm:cxn modelId="{785C854B-6E4D-B24D-826E-C836BD276F36}" type="presOf" srcId="{986CFFBD-8CF9-1F40-B941-4C2F3D96540B}" destId="{3023D50C-760D-E74F-ADD2-A13CB3DD0352}" srcOrd="1" destOrd="0" presId="urn:microsoft.com/office/officeart/2005/8/layout/pyramid1"/>
    <dgm:cxn modelId="{5D710D97-0F66-BD4D-85F0-2434E7C94F9E}" type="presOf" srcId="{12F00EA7-BFE5-394E-827E-A02840C34B06}" destId="{8CAE49A8-3D2B-4E49-9D4E-F8B6A24D5335}" srcOrd="0" destOrd="0" presId="urn:microsoft.com/office/officeart/2005/8/layout/pyramid1"/>
    <dgm:cxn modelId="{F20C4997-2B06-A344-AEF4-079C59A160AD}" type="presOf" srcId="{869BB522-9646-EC4D-95E6-B268F8C39C7B}" destId="{B1A21CB5-1354-7847-9A20-C670A1C9CF77}" srcOrd="0" destOrd="0" presId="urn:microsoft.com/office/officeart/2005/8/layout/pyramid1"/>
    <dgm:cxn modelId="{6799A0B4-1C70-714E-8092-A87951186C49}" type="presOf" srcId="{986CFFBD-8CF9-1F40-B941-4C2F3D96540B}" destId="{2CFF2C85-D65D-5840-B039-B1A1C2FA1CB3}" srcOrd="0" destOrd="0" presId="urn:microsoft.com/office/officeart/2005/8/layout/pyramid1"/>
    <dgm:cxn modelId="{CEBD75B7-0B21-EB4D-899B-12613C3F6009}" srcId="{61E3B4E5-4925-9D49-B40A-C0F14B640216}" destId="{986CFFBD-8CF9-1F40-B941-4C2F3D96540B}" srcOrd="0" destOrd="0" parTransId="{E8D27EA2-4C1D-7A4B-8A22-B2D59A9E548F}" sibTransId="{10E2701D-589F-1745-85E3-1E98C3259FCA}"/>
    <dgm:cxn modelId="{D7171ACD-4410-FD47-B291-4C496C77953E}" srcId="{61E3B4E5-4925-9D49-B40A-C0F14B640216}" destId="{12F00EA7-BFE5-394E-827E-A02840C34B06}" srcOrd="2" destOrd="0" parTransId="{C61177BA-EE5B-ED41-992D-AF9BB043A9E3}" sibTransId="{AFF97728-5047-0741-B7CD-0C69EB2C3CAF}"/>
    <dgm:cxn modelId="{18638DD6-3597-994A-A8B1-2DE0473B8DF2}" type="presOf" srcId="{12F00EA7-BFE5-394E-827E-A02840C34B06}" destId="{91A30EF2-6173-C548-9CAA-53D6FF7575F5}" srcOrd="1" destOrd="0" presId="urn:microsoft.com/office/officeart/2005/8/layout/pyramid1"/>
    <dgm:cxn modelId="{1DAACBBE-EB6A-B148-ACFF-FCAF0F2956F7}" type="presParOf" srcId="{35A31FB0-6E02-2740-8377-BF4BBBD68ACB}" destId="{2E2F9527-04A1-3D48-B292-8B5234FA958E}" srcOrd="0" destOrd="0" presId="urn:microsoft.com/office/officeart/2005/8/layout/pyramid1"/>
    <dgm:cxn modelId="{74A3807A-99AC-7A4E-9958-0D821D627C73}" type="presParOf" srcId="{2E2F9527-04A1-3D48-B292-8B5234FA958E}" destId="{2CFF2C85-D65D-5840-B039-B1A1C2FA1CB3}" srcOrd="0" destOrd="0" presId="urn:microsoft.com/office/officeart/2005/8/layout/pyramid1"/>
    <dgm:cxn modelId="{38EE9593-91D7-6246-A5CD-A99B2BC0C87B}" type="presParOf" srcId="{2E2F9527-04A1-3D48-B292-8B5234FA958E}" destId="{3023D50C-760D-E74F-ADD2-A13CB3DD0352}" srcOrd="1" destOrd="0" presId="urn:microsoft.com/office/officeart/2005/8/layout/pyramid1"/>
    <dgm:cxn modelId="{159C2B1A-1E24-0C4A-B0F4-97CBC3FE8EC4}" type="presParOf" srcId="{35A31FB0-6E02-2740-8377-BF4BBBD68ACB}" destId="{27D85D48-5F3D-9E4D-9C0E-190143180AD0}" srcOrd="1" destOrd="0" presId="urn:microsoft.com/office/officeart/2005/8/layout/pyramid1"/>
    <dgm:cxn modelId="{081631B9-70EC-6F4C-81C8-D8D98F7882B4}" type="presParOf" srcId="{27D85D48-5F3D-9E4D-9C0E-190143180AD0}" destId="{B1A21CB5-1354-7847-9A20-C670A1C9CF77}" srcOrd="0" destOrd="0" presId="urn:microsoft.com/office/officeart/2005/8/layout/pyramid1"/>
    <dgm:cxn modelId="{E25480D3-AF9C-764F-B741-FA2874FF1FAC}" type="presParOf" srcId="{27D85D48-5F3D-9E4D-9C0E-190143180AD0}" destId="{F1B89065-1944-5145-8531-1F39FF49E198}" srcOrd="1" destOrd="0" presId="urn:microsoft.com/office/officeart/2005/8/layout/pyramid1"/>
    <dgm:cxn modelId="{85D8369C-1201-BF4C-9A25-6002A6AD4C38}" type="presParOf" srcId="{35A31FB0-6E02-2740-8377-BF4BBBD68ACB}" destId="{385468F3-2575-4B41-BBAE-7F2E6792196F}" srcOrd="2" destOrd="0" presId="urn:microsoft.com/office/officeart/2005/8/layout/pyramid1"/>
    <dgm:cxn modelId="{26DD1C71-52AD-554C-941D-DA948713F7A6}" type="presParOf" srcId="{385468F3-2575-4B41-BBAE-7F2E6792196F}" destId="{8CAE49A8-3D2B-4E49-9D4E-F8B6A24D5335}" srcOrd="0" destOrd="0" presId="urn:microsoft.com/office/officeart/2005/8/layout/pyramid1"/>
    <dgm:cxn modelId="{15A6731A-6833-8345-B5B9-C0D624852CDB}" type="presParOf" srcId="{385468F3-2575-4B41-BBAE-7F2E6792196F}" destId="{91A30EF2-6173-C548-9CAA-53D6FF7575F5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97393B-2BAA-DF4E-AFCF-2932C00FB0D5}" type="doc">
      <dgm:prSet loTypeId="urn:microsoft.com/office/officeart/2005/8/layout/pyramid3" loCatId="" qsTypeId="urn:microsoft.com/office/officeart/2005/8/quickstyle/simple1" qsCatId="simple" csTypeId="urn:microsoft.com/office/officeart/2005/8/colors/accent1_2" csCatId="accent1" phldr="1"/>
      <dgm:spPr/>
    </dgm:pt>
    <dgm:pt modelId="{DC4EC71D-3342-7844-9898-9F5C747778D8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3200" dirty="0"/>
            <a:t>Congregation</a:t>
          </a:r>
        </a:p>
        <a:p>
          <a:pPr>
            <a:spcAft>
              <a:spcPts val="0"/>
            </a:spcAft>
          </a:pPr>
          <a:r>
            <a:rPr lang="en-US" sz="3200" dirty="0" err="1">
              <a:latin typeface="SimHei" panose="02010609060101010101" pitchFamily="49" charset="-122"/>
              <a:ea typeface="SimHei" panose="02010609060101010101" pitchFamily="49" charset="-122"/>
            </a:rPr>
            <a:t>教会</a:t>
          </a:r>
          <a:endParaRPr lang="en-US" sz="3200" dirty="0">
            <a:latin typeface="SimHei" panose="02010609060101010101" pitchFamily="49" charset="-122"/>
            <a:ea typeface="SimHei" panose="02010609060101010101" pitchFamily="49" charset="-122"/>
          </a:endParaRPr>
        </a:p>
      </dgm:t>
    </dgm:pt>
    <dgm:pt modelId="{45BE31DE-D8BF-F04A-A630-72CAADA0FFDF}" type="parTrans" cxnId="{2ECE45AD-970D-E04A-98A3-25E1FE8DFD12}">
      <dgm:prSet/>
      <dgm:spPr/>
      <dgm:t>
        <a:bodyPr/>
        <a:lstStyle/>
        <a:p>
          <a:endParaRPr lang="en-US"/>
        </a:p>
      </dgm:t>
    </dgm:pt>
    <dgm:pt modelId="{746D55E3-7555-4745-964E-D33953C90D5D}" type="sibTrans" cxnId="{2ECE45AD-970D-E04A-98A3-25E1FE8DFD12}">
      <dgm:prSet/>
      <dgm:spPr/>
      <dgm:t>
        <a:bodyPr/>
        <a:lstStyle/>
        <a:p>
          <a:endParaRPr lang="en-US"/>
        </a:p>
      </dgm:t>
    </dgm:pt>
    <dgm:pt modelId="{5090635A-4972-AD47-BFC0-050C9C05C3AF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3200" dirty="0"/>
            <a:t>Lay Leaders</a:t>
          </a:r>
        </a:p>
        <a:p>
          <a:pPr>
            <a:spcAft>
              <a:spcPts val="0"/>
            </a:spcAft>
          </a:pPr>
          <a:r>
            <a:rPr lang="en-US" sz="2800" dirty="0" err="1">
              <a:latin typeface="SimHei" panose="02010609060101010101" pitchFamily="49" charset="-122"/>
              <a:ea typeface="SimHei" panose="02010609060101010101" pitchFamily="49" charset="-122"/>
            </a:rPr>
            <a:t>平信徒领袖</a:t>
          </a:r>
          <a:endParaRPr lang="en-US" sz="2800" dirty="0">
            <a:latin typeface="SimHei" panose="02010609060101010101" pitchFamily="49" charset="-122"/>
            <a:ea typeface="SimHei" panose="02010609060101010101" pitchFamily="49" charset="-122"/>
          </a:endParaRPr>
        </a:p>
      </dgm:t>
    </dgm:pt>
    <dgm:pt modelId="{43C635EB-A214-7446-A05A-DC0E9787DBCB}" type="parTrans" cxnId="{B014B3BB-AA62-1F4E-BFE9-8DA5C4FC4331}">
      <dgm:prSet/>
      <dgm:spPr/>
      <dgm:t>
        <a:bodyPr/>
        <a:lstStyle/>
        <a:p>
          <a:endParaRPr lang="en-US"/>
        </a:p>
      </dgm:t>
    </dgm:pt>
    <dgm:pt modelId="{CA23DE8C-AAFF-EE4A-B678-2FA6F63D91FE}" type="sibTrans" cxnId="{B014B3BB-AA62-1F4E-BFE9-8DA5C4FC4331}">
      <dgm:prSet/>
      <dgm:spPr/>
      <dgm:t>
        <a:bodyPr/>
        <a:lstStyle/>
        <a:p>
          <a:endParaRPr lang="en-US"/>
        </a:p>
      </dgm:t>
    </dgm:pt>
    <dgm:pt modelId="{FB063052-EFBB-D242-8688-8ADEACF9FE21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3200" dirty="0"/>
            <a:t>Pastors</a:t>
          </a:r>
        </a:p>
        <a:p>
          <a:pPr>
            <a:spcAft>
              <a:spcPts val="0"/>
            </a:spcAft>
          </a:pPr>
          <a:r>
            <a:rPr lang="en-US" sz="2400" dirty="0" err="1">
              <a:latin typeface="SimHei" panose="02010609060101010101" pitchFamily="49" charset="-122"/>
              <a:ea typeface="SimHei" panose="02010609060101010101" pitchFamily="49" charset="-122"/>
            </a:rPr>
            <a:t>牧师</a:t>
          </a:r>
          <a:endParaRPr lang="en-US" sz="2400" dirty="0">
            <a:latin typeface="SimHei" panose="02010609060101010101" pitchFamily="49" charset="-122"/>
            <a:ea typeface="SimHei" panose="02010609060101010101" pitchFamily="49" charset="-122"/>
          </a:endParaRPr>
        </a:p>
      </dgm:t>
    </dgm:pt>
    <dgm:pt modelId="{3EB1F912-2B7B-9140-A970-AF6F485637C0}" type="parTrans" cxnId="{40EBCB8A-597F-E847-8474-6CAFC50A7F9B}">
      <dgm:prSet/>
      <dgm:spPr/>
      <dgm:t>
        <a:bodyPr/>
        <a:lstStyle/>
        <a:p>
          <a:endParaRPr lang="en-US"/>
        </a:p>
      </dgm:t>
    </dgm:pt>
    <dgm:pt modelId="{63DC2B9D-F8A5-524E-B56F-3C2FCE92A29F}" type="sibTrans" cxnId="{40EBCB8A-597F-E847-8474-6CAFC50A7F9B}">
      <dgm:prSet/>
      <dgm:spPr/>
      <dgm:t>
        <a:bodyPr/>
        <a:lstStyle/>
        <a:p>
          <a:endParaRPr lang="en-US"/>
        </a:p>
      </dgm:t>
    </dgm:pt>
    <dgm:pt modelId="{99672DAA-C76A-D54F-B117-F123D871D5F6}" type="pres">
      <dgm:prSet presAssocID="{A297393B-2BAA-DF4E-AFCF-2932C00FB0D5}" presName="Name0" presStyleCnt="0">
        <dgm:presLayoutVars>
          <dgm:dir/>
          <dgm:animLvl val="lvl"/>
          <dgm:resizeHandles val="exact"/>
        </dgm:presLayoutVars>
      </dgm:prSet>
      <dgm:spPr/>
    </dgm:pt>
    <dgm:pt modelId="{8D31A782-84AD-BC4C-92AA-1F655A288F27}" type="pres">
      <dgm:prSet presAssocID="{DC4EC71D-3342-7844-9898-9F5C747778D8}" presName="Name8" presStyleCnt="0"/>
      <dgm:spPr/>
    </dgm:pt>
    <dgm:pt modelId="{B45B2C60-F91B-A346-AB39-C4F5BF04707A}" type="pres">
      <dgm:prSet presAssocID="{DC4EC71D-3342-7844-9898-9F5C747778D8}" presName="level" presStyleLbl="node1" presStyleIdx="0" presStyleCnt="3">
        <dgm:presLayoutVars>
          <dgm:chMax val="1"/>
          <dgm:bulletEnabled val="1"/>
        </dgm:presLayoutVars>
      </dgm:prSet>
      <dgm:spPr/>
    </dgm:pt>
    <dgm:pt modelId="{8A78AA1D-8AAA-1A44-B5C9-5639C105FCF8}" type="pres">
      <dgm:prSet presAssocID="{DC4EC71D-3342-7844-9898-9F5C747778D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37008ED-304D-2E43-B1E2-7129DE8D1294}" type="pres">
      <dgm:prSet presAssocID="{5090635A-4972-AD47-BFC0-050C9C05C3AF}" presName="Name8" presStyleCnt="0"/>
      <dgm:spPr/>
    </dgm:pt>
    <dgm:pt modelId="{3D92176D-3834-F44E-B514-2D6DC542470D}" type="pres">
      <dgm:prSet presAssocID="{5090635A-4972-AD47-BFC0-050C9C05C3AF}" presName="level" presStyleLbl="node1" presStyleIdx="1" presStyleCnt="3">
        <dgm:presLayoutVars>
          <dgm:chMax val="1"/>
          <dgm:bulletEnabled val="1"/>
        </dgm:presLayoutVars>
      </dgm:prSet>
      <dgm:spPr/>
    </dgm:pt>
    <dgm:pt modelId="{41F800B5-8B01-404F-9B2B-473BA23AE7D6}" type="pres">
      <dgm:prSet presAssocID="{5090635A-4972-AD47-BFC0-050C9C05C3A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178B59A-FD8A-0F4B-80F9-B1493A05693A}" type="pres">
      <dgm:prSet presAssocID="{FB063052-EFBB-D242-8688-8ADEACF9FE21}" presName="Name8" presStyleCnt="0"/>
      <dgm:spPr/>
    </dgm:pt>
    <dgm:pt modelId="{6C721F73-8E69-F94B-A344-081207326113}" type="pres">
      <dgm:prSet presAssocID="{FB063052-EFBB-D242-8688-8ADEACF9FE21}" presName="level" presStyleLbl="node1" presStyleIdx="2" presStyleCnt="3" custLinFactNeighborY="-865">
        <dgm:presLayoutVars>
          <dgm:chMax val="1"/>
          <dgm:bulletEnabled val="1"/>
        </dgm:presLayoutVars>
      </dgm:prSet>
      <dgm:spPr/>
    </dgm:pt>
    <dgm:pt modelId="{158BCA6D-8EF9-6144-8AAC-E7F3A54EEA37}" type="pres">
      <dgm:prSet presAssocID="{FB063052-EFBB-D242-8688-8ADEACF9FE21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46C0DB08-F628-0342-AC05-815F9ACB6F1C}" type="presOf" srcId="{A297393B-2BAA-DF4E-AFCF-2932C00FB0D5}" destId="{99672DAA-C76A-D54F-B117-F123D871D5F6}" srcOrd="0" destOrd="0" presId="urn:microsoft.com/office/officeart/2005/8/layout/pyramid3"/>
    <dgm:cxn modelId="{6F89CD14-8147-3949-8698-FD2A08CCD308}" type="presOf" srcId="{DC4EC71D-3342-7844-9898-9F5C747778D8}" destId="{8A78AA1D-8AAA-1A44-B5C9-5639C105FCF8}" srcOrd="1" destOrd="0" presId="urn:microsoft.com/office/officeart/2005/8/layout/pyramid3"/>
    <dgm:cxn modelId="{EC24AB28-23D9-CF4F-B965-8B8A87698281}" type="presOf" srcId="{FB063052-EFBB-D242-8688-8ADEACF9FE21}" destId="{158BCA6D-8EF9-6144-8AAC-E7F3A54EEA37}" srcOrd="1" destOrd="0" presId="urn:microsoft.com/office/officeart/2005/8/layout/pyramid3"/>
    <dgm:cxn modelId="{84A9622A-5242-6D4B-AC2C-D3F6A01090B4}" type="presOf" srcId="{FB063052-EFBB-D242-8688-8ADEACF9FE21}" destId="{6C721F73-8E69-F94B-A344-081207326113}" srcOrd="0" destOrd="0" presId="urn:microsoft.com/office/officeart/2005/8/layout/pyramid3"/>
    <dgm:cxn modelId="{C7AF8965-36BA-914E-9118-33923ADD2DFB}" type="presOf" srcId="{5090635A-4972-AD47-BFC0-050C9C05C3AF}" destId="{3D92176D-3834-F44E-B514-2D6DC542470D}" srcOrd="0" destOrd="0" presId="urn:microsoft.com/office/officeart/2005/8/layout/pyramid3"/>
    <dgm:cxn modelId="{5EFC7079-E76B-A44D-A103-8E8F06CE77BB}" type="presOf" srcId="{DC4EC71D-3342-7844-9898-9F5C747778D8}" destId="{B45B2C60-F91B-A346-AB39-C4F5BF04707A}" srcOrd="0" destOrd="0" presId="urn:microsoft.com/office/officeart/2005/8/layout/pyramid3"/>
    <dgm:cxn modelId="{40EBCB8A-597F-E847-8474-6CAFC50A7F9B}" srcId="{A297393B-2BAA-DF4E-AFCF-2932C00FB0D5}" destId="{FB063052-EFBB-D242-8688-8ADEACF9FE21}" srcOrd="2" destOrd="0" parTransId="{3EB1F912-2B7B-9140-A970-AF6F485637C0}" sibTransId="{63DC2B9D-F8A5-524E-B56F-3C2FCE92A29F}"/>
    <dgm:cxn modelId="{2ECE45AD-970D-E04A-98A3-25E1FE8DFD12}" srcId="{A297393B-2BAA-DF4E-AFCF-2932C00FB0D5}" destId="{DC4EC71D-3342-7844-9898-9F5C747778D8}" srcOrd="0" destOrd="0" parTransId="{45BE31DE-D8BF-F04A-A630-72CAADA0FFDF}" sibTransId="{746D55E3-7555-4745-964E-D33953C90D5D}"/>
    <dgm:cxn modelId="{B014B3BB-AA62-1F4E-BFE9-8DA5C4FC4331}" srcId="{A297393B-2BAA-DF4E-AFCF-2932C00FB0D5}" destId="{5090635A-4972-AD47-BFC0-050C9C05C3AF}" srcOrd="1" destOrd="0" parTransId="{43C635EB-A214-7446-A05A-DC0E9787DBCB}" sibTransId="{CA23DE8C-AAFF-EE4A-B678-2FA6F63D91FE}"/>
    <dgm:cxn modelId="{C2E6D6D4-BCA8-C24A-B544-C72DFDA14CAA}" type="presOf" srcId="{5090635A-4972-AD47-BFC0-050C9C05C3AF}" destId="{41F800B5-8B01-404F-9B2B-473BA23AE7D6}" srcOrd="1" destOrd="0" presId="urn:microsoft.com/office/officeart/2005/8/layout/pyramid3"/>
    <dgm:cxn modelId="{5C04453A-58D5-0F47-AD3D-1784FB01A5D9}" type="presParOf" srcId="{99672DAA-C76A-D54F-B117-F123D871D5F6}" destId="{8D31A782-84AD-BC4C-92AA-1F655A288F27}" srcOrd="0" destOrd="0" presId="urn:microsoft.com/office/officeart/2005/8/layout/pyramid3"/>
    <dgm:cxn modelId="{1271ED22-D643-5148-A03E-72840CE35125}" type="presParOf" srcId="{8D31A782-84AD-BC4C-92AA-1F655A288F27}" destId="{B45B2C60-F91B-A346-AB39-C4F5BF04707A}" srcOrd="0" destOrd="0" presId="urn:microsoft.com/office/officeart/2005/8/layout/pyramid3"/>
    <dgm:cxn modelId="{B0F3541C-DDE5-E14F-B93F-10CA3DA35098}" type="presParOf" srcId="{8D31A782-84AD-BC4C-92AA-1F655A288F27}" destId="{8A78AA1D-8AAA-1A44-B5C9-5639C105FCF8}" srcOrd="1" destOrd="0" presId="urn:microsoft.com/office/officeart/2005/8/layout/pyramid3"/>
    <dgm:cxn modelId="{49B70F73-9BD7-6B4B-9352-2F013F370667}" type="presParOf" srcId="{99672DAA-C76A-D54F-B117-F123D871D5F6}" destId="{D37008ED-304D-2E43-B1E2-7129DE8D1294}" srcOrd="1" destOrd="0" presId="urn:microsoft.com/office/officeart/2005/8/layout/pyramid3"/>
    <dgm:cxn modelId="{321E0CCB-ADBD-9143-AE8E-7A811CE2E7B3}" type="presParOf" srcId="{D37008ED-304D-2E43-B1E2-7129DE8D1294}" destId="{3D92176D-3834-F44E-B514-2D6DC542470D}" srcOrd="0" destOrd="0" presId="urn:microsoft.com/office/officeart/2005/8/layout/pyramid3"/>
    <dgm:cxn modelId="{6AC3AB31-1E90-D646-8140-A9DB6189A2FC}" type="presParOf" srcId="{D37008ED-304D-2E43-B1E2-7129DE8D1294}" destId="{41F800B5-8B01-404F-9B2B-473BA23AE7D6}" srcOrd="1" destOrd="0" presId="urn:microsoft.com/office/officeart/2005/8/layout/pyramid3"/>
    <dgm:cxn modelId="{63A8B718-EE6F-C345-8F00-69823250E354}" type="presParOf" srcId="{99672DAA-C76A-D54F-B117-F123D871D5F6}" destId="{5178B59A-FD8A-0F4B-80F9-B1493A05693A}" srcOrd="2" destOrd="0" presId="urn:microsoft.com/office/officeart/2005/8/layout/pyramid3"/>
    <dgm:cxn modelId="{1D4C7FE0-8495-F84C-B630-98AFD6A8ECF5}" type="presParOf" srcId="{5178B59A-FD8A-0F4B-80F9-B1493A05693A}" destId="{6C721F73-8E69-F94B-A344-081207326113}" srcOrd="0" destOrd="0" presId="urn:microsoft.com/office/officeart/2005/8/layout/pyramid3"/>
    <dgm:cxn modelId="{CCA43112-F14B-D441-B6F6-9EE737171602}" type="presParOf" srcId="{5178B59A-FD8A-0F4B-80F9-B1493A05693A}" destId="{158BCA6D-8EF9-6144-8AAC-E7F3A54EEA37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FF2C85-D65D-5840-B039-B1A1C2FA1CB3}">
      <dsp:nvSpPr>
        <dsp:cNvPr id="0" name=""/>
        <dsp:cNvSpPr/>
      </dsp:nvSpPr>
      <dsp:spPr>
        <a:xfrm>
          <a:off x="2032000" y="0"/>
          <a:ext cx="2032000" cy="1354666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Pastors</a:t>
          </a:r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kern="1200" dirty="0" err="1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rPr>
            <a:t>牧师</a:t>
          </a:r>
          <a:endParaRPr lang="en-US" sz="2400" kern="1200" dirty="0">
            <a:solidFill>
              <a:schemeClr val="bg1"/>
            </a:solidFill>
            <a:latin typeface="SimHei" panose="02010609060101010101" pitchFamily="49" charset="-122"/>
            <a:ea typeface="SimHei" panose="02010609060101010101" pitchFamily="49" charset="-122"/>
          </a:endParaRPr>
        </a:p>
      </dsp:txBody>
      <dsp:txXfrm>
        <a:off x="2032000" y="0"/>
        <a:ext cx="2032000" cy="1354666"/>
      </dsp:txXfrm>
    </dsp:sp>
    <dsp:sp modelId="{B1A21CB5-1354-7847-9A20-C670A1C9CF77}">
      <dsp:nvSpPr>
        <dsp:cNvPr id="0" name=""/>
        <dsp:cNvSpPr/>
      </dsp:nvSpPr>
      <dsp:spPr>
        <a:xfrm>
          <a:off x="1015999" y="1354666"/>
          <a:ext cx="4064000" cy="1354666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200" kern="1200" dirty="0"/>
            <a:t>Lay Leaders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kern="1200" dirty="0" err="1">
              <a:latin typeface="SimHei" panose="02010609060101010101" pitchFamily="49" charset="-122"/>
              <a:ea typeface="SimHei" panose="02010609060101010101" pitchFamily="49" charset="-122"/>
            </a:rPr>
            <a:t>平信徒领袖</a:t>
          </a:r>
          <a:endParaRPr lang="en-US" sz="2800" kern="1200" dirty="0">
            <a:latin typeface="SimHei" panose="02010609060101010101" pitchFamily="49" charset="-122"/>
            <a:ea typeface="SimHei" panose="02010609060101010101" pitchFamily="49" charset="-122"/>
          </a:endParaRPr>
        </a:p>
      </dsp:txBody>
      <dsp:txXfrm>
        <a:off x="1727199" y="1354666"/>
        <a:ext cx="2641600" cy="1354666"/>
      </dsp:txXfrm>
    </dsp:sp>
    <dsp:sp modelId="{8CAE49A8-3D2B-4E49-9D4E-F8B6A24D5335}">
      <dsp:nvSpPr>
        <dsp:cNvPr id="0" name=""/>
        <dsp:cNvSpPr/>
      </dsp:nvSpPr>
      <dsp:spPr>
        <a:xfrm>
          <a:off x="0" y="2709333"/>
          <a:ext cx="6096000" cy="1354666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200" kern="1200" dirty="0"/>
            <a:t>Congregation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kern="1200" dirty="0" err="1">
              <a:latin typeface="SimHei" panose="02010609060101010101" pitchFamily="49" charset="-122"/>
              <a:ea typeface="SimHei" panose="02010609060101010101" pitchFamily="49" charset="-122"/>
            </a:rPr>
            <a:t>教会</a:t>
          </a:r>
          <a:endParaRPr lang="en-US" sz="2800" kern="1200" dirty="0">
            <a:latin typeface="SimHei" panose="02010609060101010101" pitchFamily="49" charset="-122"/>
            <a:ea typeface="SimHei" panose="02010609060101010101" pitchFamily="49" charset="-122"/>
          </a:endParaRPr>
        </a:p>
      </dsp:txBody>
      <dsp:txXfrm>
        <a:off x="1066799" y="2709333"/>
        <a:ext cx="3962400" cy="13546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B2C60-F91B-A346-AB39-C4F5BF04707A}">
      <dsp:nvSpPr>
        <dsp:cNvPr id="0" name=""/>
        <dsp:cNvSpPr/>
      </dsp:nvSpPr>
      <dsp:spPr>
        <a:xfrm rot="10800000">
          <a:off x="0" y="0"/>
          <a:ext cx="6740424" cy="1320799"/>
        </a:xfrm>
        <a:prstGeom prst="trapezoid">
          <a:avLst>
            <a:gd name="adj" fmla="val 850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200" kern="1200" dirty="0"/>
            <a:t>Congregation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200" kern="1200" dirty="0" err="1">
              <a:latin typeface="SimHei" panose="02010609060101010101" pitchFamily="49" charset="-122"/>
              <a:ea typeface="SimHei" panose="02010609060101010101" pitchFamily="49" charset="-122"/>
            </a:rPr>
            <a:t>教会</a:t>
          </a:r>
          <a:endParaRPr lang="en-US" sz="3200" kern="1200" dirty="0">
            <a:latin typeface="SimHei" panose="02010609060101010101" pitchFamily="49" charset="-122"/>
            <a:ea typeface="SimHei" panose="02010609060101010101" pitchFamily="49" charset="-122"/>
          </a:endParaRPr>
        </a:p>
      </dsp:txBody>
      <dsp:txXfrm rot="-10800000">
        <a:off x="1179574" y="0"/>
        <a:ext cx="4381276" cy="1320799"/>
      </dsp:txXfrm>
    </dsp:sp>
    <dsp:sp modelId="{3D92176D-3834-F44E-B514-2D6DC542470D}">
      <dsp:nvSpPr>
        <dsp:cNvPr id="0" name=""/>
        <dsp:cNvSpPr/>
      </dsp:nvSpPr>
      <dsp:spPr>
        <a:xfrm rot="10800000">
          <a:off x="1123404" y="1320799"/>
          <a:ext cx="4493616" cy="1320799"/>
        </a:xfrm>
        <a:prstGeom prst="trapezoid">
          <a:avLst>
            <a:gd name="adj" fmla="val 850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200" kern="1200" dirty="0"/>
            <a:t>Lay Leaders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800" kern="1200" dirty="0" err="1">
              <a:latin typeface="SimHei" panose="02010609060101010101" pitchFamily="49" charset="-122"/>
              <a:ea typeface="SimHei" panose="02010609060101010101" pitchFamily="49" charset="-122"/>
            </a:rPr>
            <a:t>平信徒领袖</a:t>
          </a:r>
          <a:endParaRPr lang="en-US" sz="2800" kern="1200" dirty="0">
            <a:latin typeface="SimHei" panose="02010609060101010101" pitchFamily="49" charset="-122"/>
            <a:ea typeface="SimHei" panose="02010609060101010101" pitchFamily="49" charset="-122"/>
          </a:endParaRPr>
        </a:p>
      </dsp:txBody>
      <dsp:txXfrm rot="-10800000">
        <a:off x="1909787" y="1320799"/>
        <a:ext cx="2920850" cy="1320799"/>
      </dsp:txXfrm>
    </dsp:sp>
    <dsp:sp modelId="{6C721F73-8E69-F94B-A344-081207326113}">
      <dsp:nvSpPr>
        <dsp:cNvPr id="0" name=""/>
        <dsp:cNvSpPr/>
      </dsp:nvSpPr>
      <dsp:spPr>
        <a:xfrm rot="10800000">
          <a:off x="2246808" y="2630174"/>
          <a:ext cx="2246808" cy="1320799"/>
        </a:xfrm>
        <a:prstGeom prst="trapezoid">
          <a:avLst>
            <a:gd name="adj" fmla="val 8505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200" kern="1200" dirty="0"/>
            <a:t>Pastors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kern="1200" dirty="0" err="1">
              <a:latin typeface="SimHei" panose="02010609060101010101" pitchFamily="49" charset="-122"/>
              <a:ea typeface="SimHei" panose="02010609060101010101" pitchFamily="49" charset="-122"/>
            </a:rPr>
            <a:t>牧师</a:t>
          </a:r>
          <a:endParaRPr lang="en-US" sz="2400" kern="1200" dirty="0">
            <a:latin typeface="SimHei" panose="02010609060101010101" pitchFamily="49" charset="-122"/>
            <a:ea typeface="SimHei" panose="02010609060101010101" pitchFamily="49" charset="-122"/>
          </a:endParaRPr>
        </a:p>
      </dsp:txBody>
      <dsp:txXfrm rot="-10800000">
        <a:off x="2246808" y="2630174"/>
        <a:ext cx="2246808" cy="1320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B1B070-158A-DD48-BBD3-AFB96BFF74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8165D5-0CD7-434F-9DAC-B91CCEE41D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06391-D1C3-0946-9F2F-23B8EFD4B7F6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B363C2-F4BE-7E4E-8811-0C84952E5B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C7DB6-559F-1A43-9F14-3CF4C9DD0D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A32DA-9523-284A-A669-7F707CA4BA0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484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BB671-C319-F74F-A858-07106141DA82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8D531-F90A-4649-9289-5120C08263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944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8D531-F90A-4649-9289-5120C08263E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033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ECA1397-EC22-3143-906A-21C4510C2DE6}"/>
              </a:ext>
            </a:extLst>
          </p:cNvPr>
          <p:cNvSpPr txBox="1"/>
          <p:nvPr userDrawn="1"/>
        </p:nvSpPr>
        <p:spPr>
          <a:xfrm>
            <a:off x="0" y="6189035"/>
            <a:ext cx="9144000" cy="65506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FC587FF-E0F7-4E46-9951-31146617B6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65653" y="6189034"/>
            <a:ext cx="940877" cy="65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6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37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000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55BB534-1438-894A-87AC-3F7829EAA8CE}"/>
              </a:ext>
            </a:extLst>
          </p:cNvPr>
          <p:cNvSpPr txBox="1"/>
          <p:nvPr userDrawn="1"/>
        </p:nvSpPr>
        <p:spPr>
          <a:xfrm>
            <a:off x="0" y="6096000"/>
            <a:ext cx="9144000" cy="76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FD1B0CE-387C-584F-994B-744D5A8A3D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94600" y="6095255"/>
            <a:ext cx="1054100" cy="73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570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4F1C0A1-EEBC-C642-A0C5-3B602B8ADE92}"/>
              </a:ext>
            </a:extLst>
          </p:cNvPr>
          <p:cNvSpPr txBox="1"/>
          <p:nvPr userDrawn="1"/>
        </p:nvSpPr>
        <p:spPr>
          <a:xfrm>
            <a:off x="0" y="6134100"/>
            <a:ext cx="9144000" cy="7239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733A26D-E071-CD4A-85D0-3A312A9777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32700" y="6121713"/>
            <a:ext cx="1016000" cy="705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492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972C5B5-30E8-2149-832D-DA55B1BEAC22}"/>
              </a:ext>
            </a:extLst>
          </p:cNvPr>
          <p:cNvSpPr txBox="1"/>
          <p:nvPr userDrawn="1"/>
        </p:nvSpPr>
        <p:spPr>
          <a:xfrm>
            <a:off x="0" y="6095999"/>
            <a:ext cx="9144000" cy="7309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B9AF3E2-CD04-9A4F-AC40-4FB2B15275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94600" y="6095255"/>
            <a:ext cx="1054100" cy="73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65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879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743AF3-F8FD-0C4D-B83D-98B3015B084C}"/>
              </a:ext>
            </a:extLst>
          </p:cNvPr>
          <p:cNvSpPr txBox="1"/>
          <p:nvPr userDrawn="1"/>
        </p:nvSpPr>
        <p:spPr>
          <a:xfrm>
            <a:off x="0" y="6070600"/>
            <a:ext cx="9144000" cy="7874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D8F101-6A1B-C74C-B1AF-84576D21C2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94600" y="6095255"/>
            <a:ext cx="1054100" cy="73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903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67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46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596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1A75-1618-474A-9C74-07E178A11D9B}" type="datetimeFigureOut">
              <a:rPr lang="en-US" smtClean="0"/>
              <a:t>1/11/21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599D461-DB69-3443-A1DE-5E921ABCF6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94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2941" y="972187"/>
            <a:ext cx="6798809" cy="104923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/>
              <a:t>JESUS THE SERVANT LEADER</a:t>
            </a:r>
            <a:br>
              <a:rPr lang="en-US" sz="3600" dirty="0"/>
            </a:b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耶稣基督仆人领导</a:t>
            </a:r>
            <a:br>
              <a:rPr lang="en-US" sz="3600" dirty="0"/>
            </a:br>
            <a:r>
              <a:rPr lang="en-US" sz="3600" dirty="0"/>
              <a:t>Matthew 20:26-28</a:t>
            </a:r>
            <a:br>
              <a:rPr lang="en-US" sz="3600" dirty="0"/>
            </a:br>
            <a:r>
              <a:rPr lang="zh-TW" altLang="en-US" sz="3600" dirty="0"/>
              <a:t>马太福音</a:t>
            </a:r>
            <a:r>
              <a:rPr lang="en-US" sz="3600" dirty="0"/>
              <a:t>20:26-28</a:t>
            </a:r>
            <a:br>
              <a:rPr lang="en-US" sz="3600" dirty="0"/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F5F188-F745-CA41-BE5B-67DEDEBBDA35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426278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Servant Leadership</a:t>
            </a:r>
            <a:br>
              <a:rPr lang="en-US" sz="4000" dirty="0"/>
            </a:br>
            <a:r>
              <a:rPr lang="zh-TW" altLang="en-US" sz="4000" dirty="0">
                <a:latin typeface="SimHei" panose="02010609060101010101" pitchFamily="49" charset="-122"/>
                <a:ea typeface="SimHei" panose="02010609060101010101" pitchFamily="49" charset="-122"/>
              </a:rPr>
              <a:t>仆人式领袖</a:t>
            </a:r>
            <a:endParaRPr lang="en-US" sz="40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4426" y="2069750"/>
            <a:ext cx="7608611" cy="4000754"/>
          </a:xfrm>
        </p:spPr>
        <p:txBody>
          <a:bodyPr>
            <a:normAutofit/>
          </a:bodyPr>
          <a:lstStyle/>
          <a:p>
            <a:r>
              <a:rPr lang="en-US" sz="2800" dirty="0"/>
              <a:t>Celebrity leaders did just the opposite—they looked in the mirror to take credit for success, but out the window to assign blame for disappointing results.</a:t>
            </a:r>
          </a:p>
          <a:p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名人领袖则恰恰相反 </a:t>
            </a:r>
            <a:r>
              <a:rPr lang="en-US" altLang="zh-TW" sz="2400" dirty="0">
                <a:latin typeface="SimHei" panose="02010609060101010101" pitchFamily="49" charset="-122"/>
                <a:ea typeface="SimHei" panose="02010609060101010101" pitchFamily="49" charset="-122"/>
              </a:rPr>
              <a:t>-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他们孤芳自赏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成功时接受称赞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；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但在结果令人失望时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却眼看窗外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指责他人。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135B2-4B1C-FE46-988E-7347F411A0E0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2926769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Servant Leadership</a:t>
            </a:r>
            <a:br>
              <a:rPr lang="en-US" sz="4000" dirty="0"/>
            </a:br>
            <a:r>
              <a:rPr lang="zh-TW" altLang="en-US" sz="4000" b="1" dirty="0"/>
              <a:t>仆人式领袖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03" y="2015733"/>
            <a:ext cx="7670772" cy="400075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spc="-30" dirty="0"/>
              <a:t>Servant leaders set up their successors for even greater success in the next generation, while egocentric leaders often set up their successors for failure.</a:t>
            </a:r>
          </a:p>
          <a:p>
            <a:pPr marL="0" indent="0">
              <a:buNone/>
            </a:pP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仆人式领导会培养继任者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好在下一代取得更大成功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；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而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endParaRPr lang="en-US" altLang="zh-CN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自我中心的领导人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往往设立接班人是为了让其失败。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sz="2800" dirty="0"/>
              <a:t>Servant leaders display a compelling modesty, are self-effacing and understated.</a:t>
            </a:r>
          </a:p>
          <a:p>
            <a:pPr marL="0" indent="0">
              <a:buNone/>
            </a:pP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  仆人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式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领袖表现出令人信服的谦虚，自我谦虚和低调。</a:t>
            </a:r>
            <a:endParaRPr 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135B2-4B1C-FE46-988E-7347F411A0E0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1113103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Servant Leadership</a:t>
            </a:r>
            <a:br>
              <a:rPr lang="en-US" sz="4000" dirty="0"/>
            </a:br>
            <a:r>
              <a:rPr lang="zh-TW" altLang="en-US" sz="4000" b="1" dirty="0">
                <a:latin typeface="SimHei" panose="02010609060101010101" pitchFamily="49" charset="-122"/>
                <a:ea typeface="SimHei" panose="02010609060101010101" pitchFamily="49" charset="-122"/>
              </a:rPr>
              <a:t>仆人式领袖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905" y="1956357"/>
            <a:ext cx="7623270" cy="4000754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Servant pastor-leaders never want to become      larger than life heroes.  They never aspire to be put on a pedestal or become unreachable icons.  They seem to be ordinary people quietly producing extraordinary results.</a:t>
            </a:r>
          </a:p>
          <a:p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仆人式牧师</a:t>
            </a:r>
            <a:r>
              <a:rPr lang="en-US" altLang="zh-CN" sz="2800" dirty="0">
                <a:latin typeface="SimHei" panose="02010609060101010101" pitchFamily="49" charset="-122"/>
                <a:ea typeface="SimHei" panose="02010609060101010101" pitchFamily="49" charset="-122"/>
              </a:rPr>
              <a:t>-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领袖绝无意成为表现型的英雄。他们从不渴望被人们推到宝座上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或成为人们难法触及的偶像。他们似乎更愿意作普通人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悄悄带来非凡的结果。</a:t>
            </a:r>
            <a:endParaRPr lang="en-US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135B2-4B1C-FE46-988E-7347F411A0E0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1991466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Servant Leadership</a:t>
            </a:r>
            <a:br>
              <a:rPr lang="en-US" sz="4000" dirty="0"/>
            </a:br>
            <a:r>
              <a:rPr lang="zh-TW" altLang="en-US" sz="4000" dirty="0">
                <a:latin typeface="SimHei" panose="02010609060101010101" pitchFamily="49" charset="-122"/>
                <a:ea typeface="SimHei" panose="02010609060101010101" pitchFamily="49" charset="-122"/>
              </a:rPr>
              <a:t>仆人式的领袖</a:t>
            </a:r>
            <a:endParaRPr lang="en-US" sz="40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200" dirty="0"/>
              <a:t>“You can accomplish anything in life, provided that you do not mind who gets the credit.”</a:t>
            </a:r>
          </a:p>
          <a:p>
            <a:pPr marL="0" indent="0">
              <a:buNone/>
            </a:pP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“只要你不介意谁获得</a:t>
            </a:r>
            <a:r>
              <a:rPr lang="ja-JP" altLang="en-US" sz="3200">
                <a:latin typeface="SimHei" panose="02010609060101010101" pitchFamily="49" charset="-122"/>
                <a:ea typeface="SimHei" panose="02010609060101010101" pitchFamily="49" charset="-122"/>
              </a:rPr>
              <a:t>声</a:t>
            </a:r>
            <a:r>
              <a:rPr lang="zh-TW" altLang="en-US" sz="3200">
                <a:latin typeface="SimHei" panose="02010609060101010101" pitchFamily="49" charset="-122"/>
                <a:ea typeface="SimHei" panose="02010609060101010101" pitchFamily="49" charset="-122"/>
              </a:rPr>
              <a:t>誉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你可以在生活中完成任何事业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”</a:t>
            </a:r>
          </a:p>
          <a:p>
            <a:pPr marL="0" indent="0" algn="r">
              <a:buNone/>
            </a:pPr>
            <a:r>
              <a:rPr lang="en-US" sz="4000" dirty="0">
                <a:latin typeface="SimHei" panose="02010609060101010101" pitchFamily="49" charset="-122"/>
                <a:ea typeface="SimHei" panose="02010609060101010101" pitchFamily="49" charset="-122"/>
              </a:rPr>
              <a:t>			</a:t>
            </a:r>
            <a:r>
              <a:rPr 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President Harry Truman</a:t>
            </a:r>
          </a:p>
          <a:p>
            <a:pPr marL="0" indent="0" algn="r">
              <a:buNone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哈里杜鲁门总统</a:t>
            </a:r>
            <a:endParaRPr lang="en-US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135B2-4B1C-FE46-988E-7347F411A0E0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1121159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2</a:t>
            </a:r>
            <a:r>
              <a:rPr lang="en-US" sz="3600" baseline="30000" dirty="0"/>
              <a:t>nd</a:t>
            </a:r>
            <a:r>
              <a:rPr lang="en-US" sz="3600" dirty="0"/>
              <a:t> TIMOTHY 2:2</a:t>
            </a:r>
            <a:br>
              <a:rPr lang="en-US" sz="3600" dirty="0"/>
            </a:b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提摩太后书</a:t>
            </a: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en-US" altLang="zh-CN" sz="3600" dirty="0">
                <a:latin typeface="SimHei" panose="02010609060101010101" pitchFamily="49" charset="-122"/>
                <a:ea typeface="SimHei" panose="02010609060101010101" pitchFamily="49" charset="-122"/>
              </a:rPr>
              <a:t>2</a:t>
            </a: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en-US" altLang="zh-CN" sz="3600" dirty="0">
                <a:latin typeface="SimHei" panose="02010609060101010101" pitchFamily="49" charset="-122"/>
                <a:ea typeface="SimHei" panose="02010609060101010101" pitchFamily="49" charset="-122"/>
              </a:rPr>
              <a:t>2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3200" i="1" dirty="0"/>
              <a:t>“The things which you have heard from me in the presence of many witnesses, entrust these to faithful men who will be able to teach others also.” </a:t>
            </a:r>
          </a:p>
          <a:p>
            <a:pPr marL="0" indent="0">
              <a:buNone/>
            </a:pP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你在许多见证人面前听见我所教训的，也要交托那忠心能教导别人的人。</a:t>
            </a:r>
            <a:endParaRPr lang="en-US" sz="4000" i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49A53F-9F74-304A-B86B-D7449C2D2E81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3157161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Servant leadership</a:t>
            </a:r>
            <a:r>
              <a:rPr lang="zh-CN" altLang="en-US" dirty="0"/>
              <a:t> </a:t>
            </a:r>
            <a:r>
              <a:rPr lang="zh-TW" altLang="en-US" dirty="0"/>
              <a:t>仆人式领导</a:t>
            </a:r>
            <a:br>
              <a:rPr lang="en-US" dirty="0"/>
            </a:br>
            <a:r>
              <a:rPr lang="en-US" sz="2800" dirty="0">
                <a:solidFill>
                  <a:srgbClr val="C00000"/>
                </a:solidFill>
              </a:rPr>
              <a:t>Biblical Examples</a:t>
            </a:r>
            <a:r>
              <a:rPr lang="zh-CN" altLang="en-US" sz="2800" dirty="0">
                <a:solidFill>
                  <a:srgbClr val="C00000"/>
                </a:solidFill>
              </a:rPr>
              <a:t> </a:t>
            </a:r>
            <a:r>
              <a:rPr lang="zh-TW" altLang="en-US" sz="2800" dirty="0">
                <a:solidFill>
                  <a:srgbClr val="C00000"/>
                </a:solidFill>
              </a:rPr>
              <a:t>圣经中的榜样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0656" y="2013936"/>
            <a:ext cx="3488706" cy="343756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/>
              <a:t>Moses (Joshua)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摩西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约书亚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endParaRPr 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/>
              <a:t>David (Solomon)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大卫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所罗门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endParaRPr 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/>
              <a:t>Nehemiah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400" dirty="0"/>
              <a:t> 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尼希米</a:t>
            </a:r>
            <a:endParaRPr 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sz="2400" dirty="0"/>
              <a:t>John the Baptist(Jesus)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400" dirty="0"/>
              <a:t> 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施洗约翰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 （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耶稣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endParaRPr 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BA2D6A-EE65-7B47-8737-E19F7454E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2618" y="2013936"/>
            <a:ext cx="4108863" cy="3555591"/>
          </a:xfrm>
        </p:spPr>
        <p:txBody>
          <a:bodyPr>
            <a:normAutofit/>
          </a:bodyPr>
          <a:lstStyle/>
          <a:p>
            <a:r>
              <a:rPr lang="en-US" sz="2400" dirty="0"/>
              <a:t>Jesus (Peter, James and John)</a:t>
            </a:r>
          </a:p>
          <a:p>
            <a:pPr marL="0" indent="0">
              <a:buNone/>
            </a:pPr>
            <a:r>
              <a:rPr lang="zh-CN" altLang="en-US" sz="2400" dirty="0"/>
              <a:t>  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耶稣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彼得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雅各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约翰</a:t>
            </a:r>
            <a:r>
              <a:rPr lang="zh-CN" altLang="en-US" sz="2400" dirty="0"/>
              <a:t>）</a:t>
            </a:r>
            <a:endParaRPr lang="en-US" sz="2400" dirty="0"/>
          </a:p>
          <a:p>
            <a:r>
              <a:rPr lang="en-US" sz="2400" dirty="0"/>
              <a:t>Barnabas (Paul)</a:t>
            </a:r>
          </a:p>
          <a:p>
            <a:pPr marL="0" indent="0">
              <a:buNone/>
            </a:pPr>
            <a:r>
              <a:rPr lang="zh-CN" altLang="en-US" sz="2400" dirty="0"/>
              <a:t> 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巴拿巴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保罗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endParaRPr 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sz="2400" dirty="0"/>
              <a:t>Paul (Timothy, Silas)</a:t>
            </a:r>
          </a:p>
          <a:p>
            <a:pPr marL="0" indent="0">
              <a:buNone/>
            </a:pPr>
            <a:r>
              <a:rPr lang="zh-CN" altLang="en-US" sz="2400" dirty="0"/>
              <a:t> 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保罗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提摩太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西拉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endParaRPr 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850E6B-FDEE-C34F-8F1A-62B8573BBE50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39127689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Servant leadership</a:t>
            </a:r>
            <a:r>
              <a:rPr lang="zh-CN" altLang="en-US" sz="3600" dirty="0"/>
              <a:t> 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仆人式领袖</a:t>
            </a:r>
            <a:br>
              <a:rPr lang="en-US" dirty="0"/>
            </a:br>
            <a:r>
              <a:rPr lang="en-US" dirty="0">
                <a:solidFill>
                  <a:srgbClr val="C00000"/>
                </a:solidFill>
              </a:rPr>
              <a:t>Modeling Ideas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以身作则的观念</a:t>
            </a:r>
            <a:endParaRPr lang="en-US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/>
              <a:t>Speak about shared values often and with enthusiasm!</a:t>
            </a:r>
          </a:p>
          <a:p>
            <a:pPr marL="0" indent="0">
              <a:buNone/>
            </a:pPr>
            <a:r>
              <a:rPr lang="zh-CN" altLang="en-US" sz="3200" dirty="0"/>
              <a:t>  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经常地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热情地谈论共同的价值观！</a:t>
            </a:r>
          </a:p>
          <a:p>
            <a:r>
              <a:rPr lang="en-US" sz="3200" dirty="0"/>
              <a:t>Lead by storytelling</a:t>
            </a:r>
          </a:p>
          <a:p>
            <a:pPr marL="0" indent="0">
              <a:buNone/>
            </a:pPr>
            <a:r>
              <a:rPr lang="zh-CN" altLang="en-US" sz="3200" dirty="0"/>
              <a:t>  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通过讲故事来引导人</a:t>
            </a:r>
          </a:p>
          <a:p>
            <a:r>
              <a:rPr lang="en-US" sz="3200" dirty="0"/>
              <a:t>Ask questions about core values</a:t>
            </a:r>
          </a:p>
          <a:p>
            <a:pPr marL="0" indent="0">
              <a:buNone/>
            </a:pPr>
            <a:r>
              <a:rPr lang="zh-CN" altLang="en-US" sz="3200" dirty="0"/>
              <a:t>  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询问有关核心价值的问题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46116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7275" y="1853755"/>
            <a:ext cx="7728942" cy="4432745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They took a complex world and simplified it.</a:t>
            </a:r>
          </a:p>
          <a:p>
            <a:pPr marL="0" indent="0">
              <a:buNone/>
            </a:pP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他们接受一个复杂世界将它简单化</a:t>
            </a:r>
            <a:endParaRPr lang="en-US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sz="3400" spc="-30" dirty="0"/>
              <a:t>In a world overrun by management faddists, brilliant vision</a:t>
            </a:r>
            <a:r>
              <a:rPr lang="en-US" altLang="zh-CN" sz="3400" spc="-30" dirty="0"/>
              <a:t>-</a:t>
            </a:r>
            <a:r>
              <a:rPr lang="en-US" sz="3400" spc="-30" dirty="0" err="1"/>
              <a:t>aries</a:t>
            </a:r>
            <a:r>
              <a:rPr lang="en-US" sz="3400" spc="-30" dirty="0"/>
              <a:t>, ranting futurists, fear mongers, motivational gurus, and all the rest, it’s refreshing to see a ministry succeed by taking one simple concept and just doing it with excellence and imagination.</a:t>
            </a:r>
          </a:p>
          <a:p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在一个充满管理奇才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卓越的异象家，激情的未来主义者，恐怖操控者，激励大师及各色其他人等的世界中，看到人用一个简单概念并凭着卓越和想象力来实现这一事业，会令人感到耳目一新。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77AAA2-F937-2144-BAD4-2FAF4A9580A0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8695C45-D904-D74E-BCD3-37CF2A2B9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Visualization</a:t>
            </a:r>
            <a:br>
              <a:rPr lang="en-US" sz="3600" dirty="0"/>
            </a:br>
            <a:r>
              <a:rPr lang="zh-TW" altLang="en-US" sz="3600" b="1" dirty="0">
                <a:latin typeface="SimHei" panose="02010609060101010101" pitchFamily="49" charset="-122"/>
                <a:ea typeface="SimHei" panose="02010609060101010101" pitchFamily="49" charset="-122"/>
              </a:rPr>
              <a:t>异象传达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9408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DBA60D80-E887-9449-AC14-C95E341873C5}"/>
              </a:ext>
            </a:extLst>
          </p:cNvPr>
          <p:cNvSpPr/>
          <p:nvPr/>
        </p:nvSpPr>
        <p:spPr>
          <a:xfrm>
            <a:off x="4233681" y="1611927"/>
            <a:ext cx="19050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Passion</a:t>
            </a:r>
          </a:p>
          <a:p>
            <a:pPr algn="ctr"/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热情</a:t>
            </a:r>
            <a:endParaRPr lang="en-US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4A161F9-894D-2F4F-ABE4-771846035E41}"/>
              </a:ext>
            </a:extLst>
          </p:cNvPr>
          <p:cNvSpPr/>
          <p:nvPr/>
        </p:nvSpPr>
        <p:spPr>
          <a:xfrm>
            <a:off x="3231725" y="3108082"/>
            <a:ext cx="1905000" cy="18302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Talent</a:t>
            </a:r>
          </a:p>
          <a:p>
            <a:pPr algn="ctr"/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才干</a:t>
            </a:r>
            <a:endParaRPr lang="en-US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62D0B84-D215-9E40-A9DA-C6352E37D112}"/>
              </a:ext>
            </a:extLst>
          </p:cNvPr>
          <p:cNvSpPr/>
          <p:nvPr/>
        </p:nvSpPr>
        <p:spPr>
          <a:xfrm>
            <a:off x="5334548" y="3108082"/>
            <a:ext cx="1980651" cy="18302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Resources</a:t>
            </a:r>
          </a:p>
          <a:p>
            <a:pPr algn="ctr"/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资源</a:t>
            </a:r>
            <a:endParaRPr lang="en-US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5744B5C-5E25-7E4C-B332-2F65F69F08C6}"/>
              </a:ext>
            </a:extLst>
          </p:cNvPr>
          <p:cNvSpPr/>
          <p:nvPr/>
        </p:nvSpPr>
        <p:spPr>
          <a:xfrm>
            <a:off x="4558996" y="2885344"/>
            <a:ext cx="1254370" cy="1060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Vision</a:t>
            </a:r>
          </a:p>
          <a:p>
            <a:pPr algn="ctr"/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异象</a:t>
            </a:r>
            <a:endParaRPr lang="en-US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84D5AB-250F-FD44-A924-50436A55FBE6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4237262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461418"/>
            <a:ext cx="7032294" cy="1296130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Visualization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异象传达</a:t>
            </a:r>
            <a:br>
              <a:rPr lang="en-US" dirty="0"/>
            </a:br>
            <a:r>
              <a:rPr lang="en-US" sz="2800" dirty="0">
                <a:solidFill>
                  <a:srgbClr val="C00000"/>
                </a:solidFill>
              </a:rPr>
              <a:t>Two Fundamental Distinctions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两个根本问题</a:t>
            </a:r>
            <a:endParaRPr lang="en-US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2967" y="2039484"/>
            <a:ext cx="7588333" cy="345061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3200" dirty="0"/>
              <a:t>Three key dimensions / three circles</a:t>
            </a:r>
          </a:p>
          <a:p>
            <a:pPr marL="0" indent="0">
              <a:buNone/>
            </a:pP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三个重要维度</a:t>
            </a:r>
            <a:r>
              <a:rPr lang="en-US" altLang="zh-CN" sz="2800" dirty="0"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三个范围</a:t>
            </a:r>
            <a:endParaRPr lang="en-US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sz="3200" dirty="0"/>
              <a:t>Translate into a simple concept to guide efforts</a:t>
            </a:r>
          </a:p>
          <a:p>
            <a:pPr marL="0" indent="0">
              <a:buNone/>
            </a:pP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将它转化成一个简单概念来引导自己的努力</a:t>
            </a:r>
            <a:endParaRPr lang="en-US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71412B-085D-6941-9A5A-D9FA166F22BD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2877637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027"/>
          <p:cNvSpPr>
            <a:spLocks noChangeArrowheads="1"/>
          </p:cNvSpPr>
          <p:nvPr/>
        </p:nvSpPr>
        <p:spPr bwMode="auto">
          <a:xfrm>
            <a:off x="6506649" y="2200787"/>
            <a:ext cx="1790700" cy="1587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" name="Oval 1028"/>
          <p:cNvSpPr>
            <a:spLocks noChangeArrowheads="1"/>
          </p:cNvSpPr>
          <p:nvPr/>
        </p:nvSpPr>
        <p:spPr bwMode="auto">
          <a:xfrm>
            <a:off x="6019800" y="4495800"/>
            <a:ext cx="1676400" cy="16160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" name="Oval 1030"/>
          <p:cNvSpPr>
            <a:spLocks noChangeArrowheads="1"/>
          </p:cNvSpPr>
          <p:nvPr/>
        </p:nvSpPr>
        <p:spPr bwMode="auto">
          <a:xfrm>
            <a:off x="1308100" y="2239962"/>
            <a:ext cx="1816100" cy="1646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Oval 1032"/>
          <p:cNvSpPr>
            <a:spLocks noChangeArrowheads="1"/>
          </p:cNvSpPr>
          <p:nvPr/>
        </p:nvSpPr>
        <p:spPr bwMode="auto">
          <a:xfrm>
            <a:off x="3581400" y="2362200"/>
            <a:ext cx="2438400" cy="2209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Text Box 1034"/>
          <p:cNvSpPr txBox="1">
            <a:spLocks noChangeArrowheads="1"/>
          </p:cNvSpPr>
          <p:nvPr/>
        </p:nvSpPr>
        <p:spPr bwMode="auto">
          <a:xfrm>
            <a:off x="6506649" y="2259102"/>
            <a:ext cx="19050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Inspire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</a:rPr>
              <a:t> Shared 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</a:rPr>
              <a:t>Vision</a:t>
            </a:r>
          </a:p>
          <a:p>
            <a:pPr algn="ctr"/>
            <a:r>
              <a:rPr lang="zh-TW" altLang="en-US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挑旺共同异象</a:t>
            </a:r>
            <a:endParaRPr lang="en-US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spcBef>
                <a:spcPct val="50000"/>
              </a:spcBef>
            </a:pPr>
            <a:endParaRPr lang="en-US" sz="2000" b="1" dirty="0"/>
          </a:p>
        </p:txBody>
      </p:sp>
      <p:sp>
        <p:nvSpPr>
          <p:cNvPr id="7" name="Text Box 1035"/>
          <p:cNvSpPr txBox="1">
            <a:spLocks noChangeArrowheads="1"/>
          </p:cNvSpPr>
          <p:nvPr/>
        </p:nvSpPr>
        <p:spPr bwMode="auto">
          <a:xfrm>
            <a:off x="5867400" y="4745781"/>
            <a:ext cx="19812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Challenge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</a:rPr>
              <a:t> the Process</a:t>
            </a:r>
          </a:p>
          <a:p>
            <a:pPr algn="ctr">
              <a:spcBef>
                <a:spcPct val="50000"/>
              </a:spcBef>
            </a:pPr>
            <a:r>
              <a:rPr lang="zh-TW" altLang="en-US" sz="2000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挑战过程</a:t>
            </a:r>
            <a:endParaRPr lang="en-US" sz="2000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8" name="Text Box 1036"/>
          <p:cNvSpPr txBox="1">
            <a:spLocks noChangeArrowheads="1"/>
          </p:cNvSpPr>
          <p:nvPr/>
        </p:nvSpPr>
        <p:spPr bwMode="auto">
          <a:xfrm>
            <a:off x="2133600" y="4800600"/>
            <a:ext cx="1905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/>
              <a:t>Enabling</a:t>
            </a:r>
          </a:p>
          <a:p>
            <a:pPr algn="ctr">
              <a:spcBef>
                <a:spcPct val="50000"/>
              </a:spcBef>
            </a:pPr>
            <a:r>
              <a:rPr lang="en-US" sz="2000" b="1" dirty="0"/>
              <a:t>Others  to</a:t>
            </a:r>
          </a:p>
          <a:p>
            <a:pPr algn="ctr">
              <a:spcBef>
                <a:spcPct val="50000"/>
              </a:spcBef>
            </a:pPr>
            <a:r>
              <a:rPr lang="en-US" sz="2000" b="1" dirty="0"/>
              <a:t>Act</a:t>
            </a:r>
          </a:p>
        </p:txBody>
      </p:sp>
      <p:sp>
        <p:nvSpPr>
          <p:cNvPr id="9" name="Text Box 1038"/>
          <p:cNvSpPr txBox="1">
            <a:spLocks noChangeArrowheads="1"/>
          </p:cNvSpPr>
          <p:nvPr/>
        </p:nvSpPr>
        <p:spPr bwMode="auto">
          <a:xfrm>
            <a:off x="1346200" y="2605088"/>
            <a:ext cx="18288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Encourage the Heart</a:t>
            </a:r>
          </a:p>
          <a:p>
            <a:pPr algn="ctr"/>
            <a:r>
              <a:rPr lang="zh-TW" altLang="en-US" sz="2000" b="1" dirty="0">
                <a:solidFill>
                  <a:schemeClr val="bg1"/>
                </a:solidFill>
              </a:rPr>
              <a:t>鼓励人心志</a:t>
            </a:r>
            <a:endParaRPr lang="en-US" sz="2000" b="1" dirty="0">
              <a:solidFill>
                <a:schemeClr val="bg1"/>
              </a:solidFill>
            </a:endParaRPr>
          </a:p>
          <a:p>
            <a:pPr algn="ctr">
              <a:spcBef>
                <a:spcPct val="50000"/>
              </a:spcBef>
            </a:pPr>
            <a:endParaRPr lang="en-US" sz="2000" b="1" dirty="0"/>
          </a:p>
        </p:txBody>
      </p:sp>
      <p:sp>
        <p:nvSpPr>
          <p:cNvPr id="10" name="Text Box 1039"/>
          <p:cNvSpPr txBox="1">
            <a:spLocks noChangeArrowheads="1"/>
          </p:cNvSpPr>
          <p:nvPr/>
        </p:nvSpPr>
        <p:spPr bwMode="auto">
          <a:xfrm>
            <a:off x="3704151" y="2624306"/>
            <a:ext cx="2286000" cy="232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000" b="1" dirty="0"/>
              <a:t>Practices of</a:t>
            </a:r>
          </a:p>
          <a:p>
            <a:pPr algn="ctr">
              <a:spcBef>
                <a:spcPts val="600"/>
              </a:spcBef>
            </a:pPr>
            <a:r>
              <a:rPr lang="en-US" sz="2000" b="1" dirty="0"/>
              <a:t>Exemplary</a:t>
            </a:r>
          </a:p>
          <a:p>
            <a:pPr algn="ctr">
              <a:spcBef>
                <a:spcPts val="600"/>
              </a:spcBef>
            </a:pPr>
            <a:r>
              <a:rPr lang="en-US" sz="2000" b="1" dirty="0"/>
              <a:t>Leadership</a:t>
            </a:r>
          </a:p>
          <a:p>
            <a:pPr algn="ctr">
              <a:spcBef>
                <a:spcPts val="600"/>
              </a:spcBef>
            </a:pPr>
            <a:r>
              <a:rPr lang="zh-TW" altLang="en-US" sz="2000" b="1" dirty="0">
                <a:latin typeface="SimHei" panose="02010609060101010101" pitchFamily="49" charset="-122"/>
                <a:ea typeface="SimHei" panose="02010609060101010101" pitchFamily="49" charset="-122"/>
              </a:rPr>
              <a:t>以身作则的领导</a:t>
            </a:r>
            <a:endParaRPr lang="en-US" altLang="zh-TW" sz="2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spcBef>
                <a:spcPts val="600"/>
              </a:spcBef>
            </a:pPr>
            <a:r>
              <a:rPr lang="zh-TW" altLang="en-US" sz="2000" b="1" dirty="0">
                <a:latin typeface="SimHei" panose="02010609060101010101" pitchFamily="49" charset="-122"/>
                <a:ea typeface="SimHei" panose="02010609060101010101" pitchFamily="49" charset="-122"/>
              </a:rPr>
              <a:t>艺术实践</a:t>
            </a:r>
            <a:endParaRPr lang="en-US" altLang="zh-TW" sz="2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>
              <a:spcBef>
                <a:spcPts val="600"/>
              </a:spcBef>
            </a:pPr>
            <a:endParaRPr lang="en-US" sz="2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cxnSp>
        <p:nvCxnSpPr>
          <p:cNvPr id="11" name="AutoShape 1040"/>
          <p:cNvCxnSpPr>
            <a:cxnSpLocks noChangeShapeType="1"/>
            <a:endCxn id="3" idx="1"/>
          </p:cNvCxnSpPr>
          <p:nvPr/>
        </p:nvCxnSpPr>
        <p:spPr bwMode="auto">
          <a:xfrm>
            <a:off x="5715000" y="4191000"/>
            <a:ext cx="550303" cy="54146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AutoShape 1041"/>
          <p:cNvCxnSpPr>
            <a:cxnSpLocks noChangeShapeType="1"/>
            <a:stCxn id="9" idx="1"/>
            <a:endCxn id="9" idx="1"/>
          </p:cNvCxnSpPr>
          <p:nvPr/>
        </p:nvCxnSpPr>
        <p:spPr bwMode="auto">
          <a:xfrm>
            <a:off x="1346200" y="3343752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3" name="Line 1042"/>
          <p:cNvSpPr>
            <a:spLocks noChangeShapeType="1"/>
          </p:cNvSpPr>
          <p:nvPr/>
        </p:nvSpPr>
        <p:spPr bwMode="auto">
          <a:xfrm flipV="1">
            <a:off x="6019800" y="3124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" name="Line 1043"/>
          <p:cNvSpPr>
            <a:spLocks noChangeShapeType="1"/>
          </p:cNvSpPr>
          <p:nvPr/>
        </p:nvSpPr>
        <p:spPr bwMode="auto">
          <a:xfrm flipV="1">
            <a:off x="4724400" y="1981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" name="Oval 1045"/>
          <p:cNvSpPr>
            <a:spLocks noChangeArrowheads="1"/>
          </p:cNvSpPr>
          <p:nvPr/>
        </p:nvSpPr>
        <p:spPr bwMode="auto">
          <a:xfrm>
            <a:off x="2133600" y="4544072"/>
            <a:ext cx="1917700" cy="153335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Enable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Others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to Act</a:t>
            </a:r>
          </a:p>
          <a:p>
            <a:pPr algn="ctr"/>
            <a:r>
              <a:rPr lang="zh-TW" altLang="en-US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使人行动起来</a:t>
            </a:r>
            <a:endParaRPr lang="en-US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6" name="Line 1048"/>
          <p:cNvSpPr>
            <a:spLocks noChangeShapeType="1"/>
          </p:cNvSpPr>
          <p:nvPr/>
        </p:nvSpPr>
        <p:spPr bwMode="auto">
          <a:xfrm flipV="1">
            <a:off x="3657600" y="43434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Line 1049"/>
          <p:cNvSpPr>
            <a:spLocks noChangeShapeType="1"/>
          </p:cNvSpPr>
          <p:nvPr/>
        </p:nvSpPr>
        <p:spPr bwMode="auto">
          <a:xfrm>
            <a:off x="3124200" y="3124200"/>
            <a:ext cx="457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Text Box 1051"/>
          <p:cNvSpPr txBox="1">
            <a:spLocks noChangeArrowheads="1"/>
          </p:cNvSpPr>
          <p:nvPr/>
        </p:nvSpPr>
        <p:spPr bwMode="auto">
          <a:xfrm>
            <a:off x="3962400" y="7620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/>
              <a:t>Modeling the Way</a:t>
            </a:r>
            <a:endParaRPr lang="en-US" sz="3200" dirty="0"/>
          </a:p>
        </p:txBody>
      </p:sp>
      <p:sp>
        <p:nvSpPr>
          <p:cNvPr id="19" name="Oval 18"/>
          <p:cNvSpPr/>
          <p:nvPr/>
        </p:nvSpPr>
        <p:spPr>
          <a:xfrm>
            <a:off x="3810000" y="228600"/>
            <a:ext cx="1905000" cy="167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Model the Way</a:t>
            </a:r>
          </a:p>
          <a:p>
            <a:pPr algn="ctr"/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以身作则</a:t>
            </a:r>
            <a:endParaRPr lang="en-US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740D5F-F93D-4F46-81E8-14A32236F6DE}"/>
              </a:ext>
            </a:extLst>
          </p:cNvPr>
          <p:cNvSpPr txBox="1"/>
          <p:nvPr/>
        </p:nvSpPr>
        <p:spPr>
          <a:xfrm>
            <a:off x="417099" y="6434519"/>
            <a:ext cx="1858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the Leaders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B895F206-E709-5C40-9C19-8B3591330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1900" y="6300611"/>
            <a:ext cx="1054100" cy="732014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6897A07-218F-344D-AA5A-6FA93A5B9555}"/>
              </a:ext>
            </a:extLst>
          </p:cNvPr>
          <p:cNvSpPr txBox="1"/>
          <p:nvPr/>
        </p:nvSpPr>
        <p:spPr>
          <a:xfrm>
            <a:off x="0" y="6104068"/>
            <a:ext cx="9144000" cy="9779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B4B032-E202-F04D-85A8-6936479DD6B7}"/>
              </a:ext>
            </a:extLst>
          </p:cNvPr>
          <p:cNvSpPr txBox="1"/>
          <p:nvPr/>
        </p:nvSpPr>
        <p:spPr>
          <a:xfrm>
            <a:off x="671099" y="6395458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EA936652-A471-FD46-AED9-6094C2B66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9850" y="6264382"/>
            <a:ext cx="1054100" cy="73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0994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VISUALIZATION</a:t>
            </a:r>
            <a:r>
              <a:rPr lang="zh-CN" altLang="en-US" sz="3600" dirty="0"/>
              <a:t> 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异象传达</a:t>
            </a:r>
            <a:br>
              <a:rPr lang="en-US" dirty="0"/>
            </a:br>
            <a:r>
              <a:rPr lang="en-US" dirty="0">
                <a:solidFill>
                  <a:srgbClr val="C00000"/>
                </a:solidFill>
              </a:rPr>
              <a:t>Three Questions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三个问题</a:t>
            </a:r>
            <a:endParaRPr lang="en-US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What stirs your greatest passion?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激发诸位热情的是什么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When are you at your best?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你表现最好是什么时候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sz="3200" dirty="0"/>
              <a:t>What are your resources?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你的资源是什么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768F7B-45F0-3D40-AB26-D3BE6AC587B7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35128783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rgbClr val="002060"/>
                </a:solidFill>
              </a:rPr>
              <a:t>RECOGNIZING OUR PASSIONS</a:t>
            </a:r>
            <a:br>
              <a:rPr lang="en-US" sz="4000" dirty="0">
                <a:solidFill>
                  <a:srgbClr val="002060"/>
                </a:solidFill>
              </a:rPr>
            </a:br>
            <a:r>
              <a:rPr lang="zh-TW" altLang="en-US" sz="3100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认识我们的激情</a:t>
            </a:r>
            <a:endParaRPr lang="en-US" sz="4000" dirty="0">
              <a:solidFill>
                <a:srgbClr val="00206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896" y="1934744"/>
            <a:ext cx="8214455" cy="4270767"/>
          </a:xfrm>
        </p:spPr>
        <p:txBody>
          <a:bodyPr>
            <a:normAutofit fontScale="55000" lnSpcReduction="20000"/>
          </a:bodyPr>
          <a:lstStyle/>
          <a:p>
            <a:r>
              <a:rPr lang="en-US" sz="3800" dirty="0"/>
              <a:t>We cannot manufacture passion or “motivate” people to feel passion</a:t>
            </a:r>
            <a:r>
              <a:rPr lang="en-US" altLang="zh-CN" sz="3800" dirty="0"/>
              <a:t>-</a:t>
            </a:r>
            <a:r>
              <a:rPr lang="en-US" sz="3800" dirty="0"/>
              <a:t>ate.  We can only discover what ignites our passion and the passions of those around us.</a:t>
            </a:r>
          </a:p>
          <a:p>
            <a:pPr marL="0" indent="0">
              <a:buNone/>
            </a:pPr>
            <a:r>
              <a:rPr lang="zh-CN" altLang="en-US" sz="38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800" dirty="0">
                <a:latin typeface="SimHei" panose="02010609060101010101" pitchFamily="49" charset="-122"/>
                <a:ea typeface="SimHei" panose="02010609060101010101" pitchFamily="49" charset="-122"/>
              </a:rPr>
              <a:t>我们不能制造激情</a:t>
            </a:r>
            <a:r>
              <a:rPr lang="zh-CN" altLang="en-US" sz="38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800" dirty="0">
                <a:latin typeface="SimHei" panose="02010609060101010101" pitchFamily="49" charset="-122"/>
                <a:ea typeface="SimHei" panose="02010609060101010101" pitchFamily="49" charset="-122"/>
              </a:rPr>
              <a:t>也不能“激励”人感受激情。我们只能</a:t>
            </a:r>
            <a:endParaRPr lang="en-US" altLang="zh-TW" sz="3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38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800" dirty="0">
                <a:latin typeface="SimHei" panose="02010609060101010101" pitchFamily="49" charset="-122"/>
                <a:ea typeface="SimHei" panose="02010609060101010101" pitchFamily="49" charset="-122"/>
              </a:rPr>
              <a:t>发现那点燃我们激情和周围人激情的东西。</a:t>
            </a:r>
          </a:p>
          <a:p>
            <a:r>
              <a:rPr lang="en-US" sz="3800" dirty="0"/>
              <a:t>What should all organizations feel passionate about?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800" dirty="0">
                <a:latin typeface="SimHei" panose="02010609060101010101" pitchFamily="49" charset="-122"/>
                <a:ea typeface="SimHei" panose="02010609060101010101" pitchFamily="49" charset="-122"/>
              </a:rPr>
              <a:t>所有组织应该对此充满热情？</a:t>
            </a:r>
          </a:p>
          <a:p>
            <a:r>
              <a:rPr lang="en-US" sz="3800" dirty="0"/>
              <a:t>What passions are unique to your organization? 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800" dirty="0">
                <a:latin typeface="SimHei" panose="02010609060101010101" pitchFamily="49" charset="-122"/>
                <a:ea typeface="SimHei" panose="02010609060101010101" pitchFamily="49" charset="-122"/>
              </a:rPr>
              <a:t>你组织的独特之处是什么？</a:t>
            </a:r>
            <a:endParaRPr lang="en-US" sz="3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768F7B-45F0-3D40-AB26-D3BE6AC587B7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2673699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rgbClr val="002060"/>
                </a:solidFill>
              </a:rPr>
              <a:t>WHERE ARE YOU THE BEST?</a:t>
            </a:r>
            <a:br>
              <a:rPr lang="en-US" sz="4000" dirty="0">
                <a:solidFill>
                  <a:srgbClr val="002060"/>
                </a:solidFill>
              </a:rPr>
            </a:br>
            <a:r>
              <a:rPr lang="zh-TW" altLang="en-US" sz="4000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你最擅长的是那方面</a:t>
            </a:r>
            <a:r>
              <a:rPr lang="zh-CN" altLang="en-US" sz="4000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endParaRPr lang="en-US" sz="4000" dirty="0">
              <a:solidFill>
                <a:srgbClr val="00206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725" y="2015733"/>
            <a:ext cx="7530962" cy="4106771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The principle of the three circles is not a goal to be the best, a strategy to be the best, an intention to be the best, a plan to be the best.  It is an understanding of when you are the best.</a:t>
            </a:r>
          </a:p>
          <a:p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三大交叉领域表明的原则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不是以成为最秀者为目标，以成为最优者为战略，以成为最优者为动机，以成为最优者为计划。这乃是对你何时成为最优者的理解。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768F7B-45F0-3D40-AB26-D3BE6AC587B7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15297841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725" y="2015733"/>
            <a:ext cx="7530962" cy="4106771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The three circles require a severe standard of excellence.  It is not just about building on strength and competence, but about understanding what your church truly has the potential to be. </a:t>
            </a:r>
          </a:p>
          <a:p>
            <a:r>
              <a:rPr lang="zh-TW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这三大领域要求有一种严格衡量卓越的标准。这并不仅仅是要建立人的优势和能力，而是要了解自己的教会真正有潜力成为怎样的教会。</a:t>
            </a:r>
            <a:endParaRPr lang="en-US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768F7B-45F0-3D40-AB26-D3BE6AC587B7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4A44B8D-8202-4E4E-BCE4-65BC589D2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rgbClr val="002060"/>
                </a:solidFill>
              </a:rPr>
              <a:t>WHERE ARE YOU THE BEST?</a:t>
            </a:r>
            <a:br>
              <a:rPr lang="en-US" sz="4000" dirty="0">
                <a:solidFill>
                  <a:srgbClr val="002060"/>
                </a:solidFill>
              </a:rPr>
            </a:br>
            <a:r>
              <a:rPr lang="zh-TW" altLang="en-US" sz="4000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你最擅长的是哪个方面</a:t>
            </a:r>
            <a:r>
              <a:rPr lang="zh-CN" altLang="en-US" sz="4000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endParaRPr lang="en-US" sz="4000" dirty="0">
              <a:solidFill>
                <a:srgbClr val="00206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87835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WHAT IS YOUR RESOURCE ENGINE?</a:t>
            </a:r>
            <a:br>
              <a:rPr lang="en-US" b="1" dirty="0">
                <a:solidFill>
                  <a:srgbClr val="002060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</a:br>
            <a:r>
              <a:rPr lang="zh-TW" altLang="en-US" b="1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 Narrow" panose="020B0604020202020204" pitchFamily="34" charset="0"/>
              </a:rPr>
              <a:t>你的力量泉源是什么</a:t>
            </a:r>
            <a:r>
              <a:rPr lang="zh-CN" altLang="en-US" b="1" dirty="0">
                <a:solidFill>
                  <a:srgbClr val="002060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 Narrow" panose="020B0604020202020204" pitchFamily="34" charset="0"/>
              </a:rPr>
              <a:t>？</a:t>
            </a:r>
            <a:endParaRPr lang="en-US" b="1" dirty="0">
              <a:solidFill>
                <a:srgbClr val="002060"/>
              </a:solidFill>
              <a:latin typeface="SimHei" panose="02010609060101010101" pitchFamily="49" charset="-122"/>
              <a:ea typeface="SimHei" panose="02010609060101010101" pitchFamily="49" charset="-122"/>
              <a:cs typeface="Arial Narrow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210179" cy="3868232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The denominator can be quite subtle, sometimes even unobvious.  The key is to use the question of the denominator to gain understanding and insight into your resource model.</a:t>
            </a:r>
          </a:p>
          <a:p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这些因素可能非常微妙，有时甚至很不明显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关键是用这些因素代表的问题来理解和洞察自己的资源类型。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768F7B-45F0-3D40-AB26-D3BE6AC587B7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3235191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9409" y="2015733"/>
            <a:ext cx="7454262" cy="3868232"/>
          </a:xfrm>
        </p:spPr>
        <p:txBody>
          <a:bodyPr>
            <a:normAutofit fontScale="70000" lnSpcReduction="20000"/>
          </a:bodyPr>
          <a:lstStyle/>
          <a:p>
            <a:r>
              <a:rPr lang="en-US" sz="3200" dirty="0"/>
              <a:t>Complacent churches never ask the right questions.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自满的教会永远不会正确发问。</a:t>
            </a:r>
          </a:p>
          <a:p>
            <a:r>
              <a:rPr lang="en-US" sz="3200" dirty="0"/>
              <a:t>They set their goals and strategies more from bravado than from understanding.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他们设定目标和策略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更多出于虚张声势而非出于理解。</a:t>
            </a:r>
          </a:p>
          <a:p>
            <a:r>
              <a:rPr lang="en-US" sz="3200" dirty="0"/>
              <a:t>This is most evident in many churches’ mindless pursuit of growth.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这一点从许多教会盲目追求成长这一点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极为明显地看出。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768F7B-45F0-3D40-AB26-D3BE6AC587B7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14045318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Commitment #4</a:t>
            </a:r>
            <a:br>
              <a:rPr lang="en-US" sz="3600" dirty="0"/>
            </a:b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委身</a:t>
            </a:r>
            <a:r>
              <a:rPr lang="en-US" altLang="zh-CN" sz="3600" dirty="0">
                <a:latin typeface="SimHei" panose="02010609060101010101" pitchFamily="49" charset="-122"/>
                <a:ea typeface="SimHei" panose="02010609060101010101" pitchFamily="49" charset="-122"/>
              </a:rPr>
              <a:t>4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Enlist others in a common vision by appealing to shared aspirations.</a:t>
            </a:r>
          </a:p>
          <a:p>
            <a:pPr marL="0" indent="0">
              <a:buNone/>
            </a:pP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通过分享异象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将具有同样异象的人列出清单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D1BA2B-6362-1A4B-8A2B-2C7953463916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2828808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VISION</a:t>
            </a:r>
            <a:br>
              <a:rPr lang="en-US" sz="3600" dirty="0"/>
            </a:b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异象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196417" cy="3450613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broad-based </a:t>
            </a:r>
          </a:p>
          <a:p>
            <a:pPr marL="0" indent="0">
              <a:buNone/>
            </a:pP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宽广的根基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sz="3600" dirty="0"/>
              <a:t>personal vision</a:t>
            </a:r>
          </a:p>
          <a:p>
            <a:pPr marL="0" indent="0">
              <a:buNone/>
            </a:pP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人性化异象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sz="3600" dirty="0"/>
              <a:t>support others in creating a vision</a:t>
            </a:r>
          </a:p>
          <a:p>
            <a:pPr marL="0" indent="0">
              <a:buNone/>
            </a:pP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支持他人建立异象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8DEA9D-6933-A749-9078-19F97A39F8BC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15135076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EFFECTIVE LEADERS…</a:t>
            </a:r>
            <a:br>
              <a:rPr lang="en-US" sz="3600" dirty="0"/>
            </a:br>
            <a:r>
              <a:rPr lang="zh-TW" altLang="en-US" sz="3100" dirty="0">
                <a:latin typeface="SimHei" panose="02010609060101010101" pitchFamily="49" charset="-122"/>
                <a:ea typeface="SimHei" panose="02010609060101010101" pitchFamily="49" charset="-122"/>
              </a:rPr>
              <a:t>有效的领导者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7196417" cy="3450613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/>
              <a:t>Develop a personal vision of greatness for themselves</a:t>
            </a:r>
          </a:p>
          <a:p>
            <a:pPr marL="0" indent="0">
              <a:buNone/>
            </a:pP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为自己树立一个个人的伟大异象</a:t>
            </a:r>
            <a:endParaRPr lang="en-US" altLang="zh-TW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sz="3600" dirty="0"/>
              <a:t>Coach others to develop their own visions of greatness for their work</a:t>
            </a:r>
          </a:p>
          <a:p>
            <a:pPr marL="0" indent="0">
              <a:buNone/>
            </a:pP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教导他人为自己的工作树立伟大异象</a:t>
            </a:r>
            <a:endParaRPr lang="en-US" sz="3600" dirty="0"/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8DEA9D-6933-A749-9078-19F97A39F8BC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19965603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Coaching Questions</a:t>
            </a:r>
            <a:br>
              <a:rPr lang="en-US" sz="3600" dirty="0"/>
            </a:br>
            <a:r>
              <a:rPr lang="zh-TW" altLang="en-US" sz="3600" b="1" dirty="0">
                <a:latin typeface="SimHei" panose="02010609060101010101" pitchFamily="49" charset="-122"/>
                <a:ea typeface="SimHei" panose="02010609060101010101" pitchFamily="49" charset="-122"/>
              </a:rPr>
              <a:t>培养问题</a:t>
            </a:r>
            <a:endParaRPr lang="en-US" sz="36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017109-F421-2046-B295-94216502E5E8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7779D95-6153-9243-8112-87C9D9FA0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152" y="1853755"/>
            <a:ext cx="7784274" cy="4125085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spc="-30" dirty="0"/>
              <a:t>In the best of all worlds, what is great performance in your current position?</a:t>
            </a:r>
          </a:p>
          <a:p>
            <a:pPr marL="0" indent="0">
              <a:buNone/>
            </a:pPr>
            <a:r>
              <a:rPr lang="zh-CN" altLang="en-US" sz="2400" spc="-3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2400" spc="-30" dirty="0">
                <a:latin typeface="SimHei" panose="02010609060101010101" pitchFamily="49" charset="-122"/>
                <a:ea typeface="SimHei" panose="02010609060101010101" pitchFamily="49" charset="-122"/>
              </a:rPr>
              <a:t>你在最擅长的领域里，在目前职位有何好表现？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400" spc="-30" dirty="0"/>
              <a:t>What do you want to achieve in the next two to three years?</a:t>
            </a:r>
          </a:p>
          <a:p>
            <a:pPr marL="0" indent="0">
              <a:buNone/>
            </a:pPr>
            <a:r>
              <a:rPr lang="zh-CN" altLang="en-US" sz="2400" spc="-3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2400" spc="-30" dirty="0">
                <a:latin typeface="SimHei" panose="02010609060101010101" pitchFamily="49" charset="-122"/>
                <a:ea typeface="SimHei" panose="02010609060101010101" pitchFamily="49" charset="-122"/>
              </a:rPr>
              <a:t>你想在未来两到三年内取得什么成果？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400" spc="-30" dirty="0"/>
              <a:t>How will you measure your performance?</a:t>
            </a:r>
          </a:p>
          <a:p>
            <a:pPr marL="0" indent="0">
              <a:buNone/>
            </a:pPr>
            <a:r>
              <a:rPr lang="zh-CN" altLang="en-US" sz="2400" spc="-3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2400" spc="-30" dirty="0">
                <a:latin typeface="SimHei" panose="02010609060101010101" pitchFamily="49" charset="-122"/>
                <a:ea typeface="SimHei" panose="02010609060101010101" pitchFamily="49" charset="-122"/>
              </a:rPr>
              <a:t>你如何来衡量自己的表现？</a:t>
            </a:r>
            <a:endParaRPr lang="en-US" sz="2400" spc="-3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782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798809" cy="1049235"/>
          </a:xfrm>
        </p:spPr>
        <p:txBody>
          <a:bodyPr>
            <a:noAutofit/>
          </a:bodyPr>
          <a:lstStyle/>
          <a:p>
            <a:r>
              <a:rPr lang="en-US" sz="3600" dirty="0"/>
              <a:t>Practice #1</a:t>
            </a:r>
            <a:r>
              <a:rPr lang="zh-CN" altLang="en-US" sz="3600" dirty="0"/>
              <a:t>   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实践一</a:t>
            </a:r>
            <a:r>
              <a:rPr 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br>
              <a:rPr lang="en-US" sz="3600" dirty="0"/>
            </a:br>
            <a:r>
              <a:rPr lang="en-US" dirty="0">
                <a:solidFill>
                  <a:srgbClr val="C00000"/>
                </a:solidFill>
              </a:rPr>
              <a:t>MODEL THE WAY</a:t>
            </a:r>
            <a:r>
              <a:rPr lang="zh-CN" altLang="en-US" dirty="0">
                <a:solidFill>
                  <a:srgbClr val="C00000"/>
                </a:solidFill>
              </a:rPr>
              <a:t> </a:t>
            </a: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言传身教</a:t>
            </a:r>
            <a:endParaRPr lang="en-US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altLang="zh-CN" sz="3200" dirty="0">
                <a:solidFill>
                  <a:srgbClr val="C00000"/>
                </a:solidFill>
              </a:rPr>
              <a:t>1.</a:t>
            </a:r>
            <a:r>
              <a:rPr lang="zh-CN" altLang="en-US" sz="3200" dirty="0">
                <a:solidFill>
                  <a:srgbClr val="C00000"/>
                </a:solidFill>
              </a:rPr>
              <a:t> </a:t>
            </a:r>
            <a:r>
              <a:rPr lang="en-US" sz="3200" dirty="0"/>
              <a:t>Clarify values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分析价值观</a:t>
            </a:r>
            <a:endParaRPr lang="en-US" altLang="zh-TW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514350" indent="-514350">
              <a:buAutoNum type="arabicPeriod" startAt="2"/>
            </a:pPr>
            <a:r>
              <a:rPr lang="en-US" sz="3200" dirty="0"/>
              <a:t>Set the example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树立榜样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29341A-124B-914C-906C-B717F5B577A9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29341244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Coaching Questions</a:t>
            </a:r>
            <a:br>
              <a:rPr lang="en-US" sz="3600" dirty="0"/>
            </a:br>
            <a:r>
              <a:rPr lang="zh-TW" altLang="en-US" sz="3600" b="1" dirty="0">
                <a:latin typeface="SimHei" panose="02010609060101010101" pitchFamily="49" charset="-122"/>
                <a:ea typeface="SimHei" panose="02010609060101010101" pitchFamily="49" charset="-122"/>
              </a:rPr>
              <a:t>训练问题</a:t>
            </a:r>
            <a:endParaRPr lang="en-US" sz="36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017109-F421-2046-B295-94216502E5E8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7779D95-6153-9243-8112-87C9D9FA0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0" y="2001078"/>
            <a:ext cx="7243309" cy="4125085"/>
          </a:xfrm>
        </p:spPr>
        <p:txBody>
          <a:bodyPr>
            <a:noAutofit/>
          </a:bodyPr>
          <a:lstStyle/>
          <a:p>
            <a:pPr marL="514350" indent="-514350">
              <a:lnSpc>
                <a:spcPct val="110000"/>
              </a:lnSpc>
              <a:spcBef>
                <a:spcPts val="400"/>
              </a:spcBef>
              <a:buFont typeface="+mj-lt"/>
              <a:buAutoNum type="arabicPeriod" startAt="4"/>
            </a:pPr>
            <a:r>
              <a:rPr lang="en-US" sz="2800" spc="-20" dirty="0"/>
              <a:t>What things do you need to learn in order to reach your goals?</a:t>
            </a:r>
          </a:p>
          <a:p>
            <a:pPr marL="0" indent="0">
              <a:lnSpc>
                <a:spcPct val="110000"/>
              </a:lnSpc>
              <a:spcBef>
                <a:spcPts val="400"/>
              </a:spcBef>
              <a:buNone/>
            </a:pPr>
            <a:r>
              <a:rPr lang="zh-CN" altLang="en-US" sz="2400" spc="-2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2400" spc="-20" dirty="0">
                <a:latin typeface="SimHei" panose="02010609060101010101" pitchFamily="49" charset="-122"/>
                <a:ea typeface="SimHei" panose="02010609060101010101" pitchFamily="49" charset="-122"/>
              </a:rPr>
              <a:t>为实现目标，你需要学习哪些内容？</a:t>
            </a:r>
          </a:p>
          <a:p>
            <a:pPr marL="514350" indent="-514350">
              <a:lnSpc>
                <a:spcPct val="110000"/>
              </a:lnSpc>
              <a:spcBef>
                <a:spcPts val="400"/>
              </a:spcBef>
              <a:buFont typeface="+mj-lt"/>
              <a:buAutoNum type="arabicPeriod" startAt="5"/>
            </a:pPr>
            <a:r>
              <a:rPr lang="en-US" sz="2800" spc="-20" dirty="0"/>
              <a:t>What work experiences do you need to help you learn what you need to achieve your goals?</a:t>
            </a:r>
          </a:p>
          <a:p>
            <a:pPr marL="0" indent="0">
              <a:lnSpc>
                <a:spcPct val="110000"/>
              </a:lnSpc>
              <a:spcBef>
                <a:spcPts val="400"/>
              </a:spcBef>
              <a:buNone/>
            </a:pP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为帮助自己认识实现自己目标所需的内容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altLang="zh-CN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lnSpc>
                <a:spcPct val="110000"/>
              </a:lnSpc>
              <a:spcBef>
                <a:spcPts val="400"/>
              </a:spcBef>
              <a:buNone/>
            </a:pP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   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你需要哪些工作经验？</a:t>
            </a:r>
            <a:endParaRPr lang="en-US" sz="24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10631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0" y="556421"/>
            <a:ext cx="6571343" cy="128425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Vision</a:t>
            </a:r>
            <a:r>
              <a:rPr lang="en-US" dirty="0"/>
              <a:t>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异象</a:t>
            </a:r>
            <a:br>
              <a:rPr lang="en-US" dirty="0"/>
            </a:br>
            <a:r>
              <a:rPr lang="en-US" dirty="0">
                <a:solidFill>
                  <a:srgbClr val="C00000"/>
                </a:solidFill>
              </a:rPr>
              <a:t>can Emerge from Suffering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zh-TW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可以从苦难中产生吗</a:t>
            </a:r>
            <a:r>
              <a:rPr lang="zh-CN" altLang="en-US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endParaRPr lang="en-US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dirty="0"/>
              <a:t>“We’ve got some difficult days ahead.  But it doesn’t matter with me now.  Because I’ve been to the mountain top. We, as a people, will get to the Promised Land. ” </a:t>
            </a:r>
          </a:p>
          <a:p>
            <a:pPr marL="0" indent="0">
              <a:buNone/>
            </a:pP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“我们未来会遇到一些艰难的日子。但是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现在与我无关。因为我来到了山顶。我们作为一个民族，必将到达那应许之地。”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r>
              <a:rPr lang="en-US" dirty="0"/>
              <a:t>					Martin Luther King, Jr.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C4261C-2AF0-964A-AF65-55FBACA622EF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26068783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Reflection QUESTIONS</a:t>
            </a:r>
            <a:br>
              <a:rPr lang="en-US" sz="3600" dirty="0"/>
            </a:b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反思问题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72AEA6-E582-EE47-8573-EF91989C5045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6662B7-C578-A341-BEA0-2FD95FE32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1987826"/>
            <a:ext cx="7562793" cy="3988904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When have I and my church struggled and survived?</a:t>
            </a:r>
          </a:p>
          <a:p>
            <a:pPr marL="0" indent="0">
              <a:buNone/>
            </a:pPr>
            <a:r>
              <a:rPr lang="zh-CN" altLang="en-US" sz="31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100" dirty="0">
                <a:latin typeface="SimHei" panose="02010609060101010101" pitchFamily="49" charset="-122"/>
                <a:ea typeface="SimHei" panose="02010609060101010101" pitchFamily="49" charset="-122"/>
              </a:rPr>
              <a:t>我和我的教会何时经历了挣扎又得以存活下来？</a:t>
            </a:r>
          </a:p>
          <a:p>
            <a:r>
              <a:rPr lang="en-US" sz="3600" dirty="0"/>
              <a:t>What are the teachable lessons from this story?</a:t>
            </a:r>
          </a:p>
          <a:p>
            <a:pPr marL="0" indent="0">
              <a:buNone/>
            </a:pPr>
            <a:r>
              <a:rPr lang="zh-CN" altLang="en-US" sz="31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100" dirty="0">
                <a:latin typeface="SimHei" panose="02010609060101010101" pitchFamily="49" charset="-122"/>
                <a:ea typeface="SimHei" panose="02010609060101010101" pitchFamily="49" charset="-122"/>
              </a:rPr>
              <a:t>从这个故事中</a:t>
            </a:r>
            <a:r>
              <a:rPr lang="zh-CN" altLang="en-US" sz="31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3100" dirty="0">
                <a:latin typeface="SimHei" panose="02010609060101010101" pitchFamily="49" charset="-122"/>
                <a:ea typeface="SimHei" panose="02010609060101010101" pitchFamily="49" charset="-122"/>
              </a:rPr>
              <a:t>学到了教训是什么？</a:t>
            </a:r>
          </a:p>
          <a:p>
            <a:r>
              <a:rPr lang="en-US" sz="3600" dirty="0"/>
              <a:t>What can I do that would be a great adventure?  </a:t>
            </a:r>
          </a:p>
          <a:p>
            <a:pPr marL="0" indent="0">
              <a:buNone/>
            </a:pPr>
            <a:r>
              <a:rPr lang="zh-CN" altLang="en-US" sz="3100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sz="3100" dirty="0">
                <a:latin typeface="SimHei" panose="02010609060101010101" pitchFamily="49" charset="-122"/>
                <a:ea typeface="SimHei" panose="02010609060101010101" pitchFamily="49" charset="-122"/>
              </a:rPr>
              <a:t>我所能做出的伟大冒险是什么？</a:t>
            </a:r>
            <a:endParaRPr lang="en-US" sz="31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111076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Reflection QUESTIONS</a:t>
            </a:r>
            <a:br>
              <a:rPr lang="en-US" sz="3600" dirty="0"/>
            </a:b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反思问题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72AEA6-E582-EE47-8573-EF91989C5045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6662B7-C578-A341-BEA0-2FD95FE32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1987826"/>
            <a:ext cx="7562793" cy="3988904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What is pulling me forward?</a:t>
            </a:r>
          </a:p>
          <a:p>
            <a:pPr marL="0" indent="0">
              <a:buNone/>
            </a:pP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是什么在牵引我前进？</a:t>
            </a:r>
          </a:p>
          <a:p>
            <a:r>
              <a:rPr lang="en-US" sz="3600" dirty="0"/>
              <a:t>What images breathe life into my vision?</a:t>
            </a:r>
          </a:p>
          <a:p>
            <a:pPr marL="0" indent="0">
              <a:buNone/>
            </a:pP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何种形像为我的异象注入了活力？</a:t>
            </a:r>
          </a:p>
          <a:p>
            <a:r>
              <a:rPr lang="en-US" sz="3600" dirty="0"/>
              <a:t>How well do I understand the stories, hopes and aspirations of those around me?</a:t>
            </a:r>
          </a:p>
          <a:p>
            <a:pPr marL="0" indent="0">
              <a:buNone/>
            </a:pP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我如何理解周围那些人的故事</a:t>
            </a:r>
            <a:r>
              <a:rPr lang="zh-CN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希望和志向？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40661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867752" cy="1049235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Traditional Organization</a:t>
            </a:r>
            <a:br>
              <a:rPr lang="en-US" sz="3600" dirty="0"/>
            </a:br>
            <a:r>
              <a:rPr lang="zh-TW" altLang="en-US" b="1" dirty="0"/>
              <a:t>传统组织</a:t>
            </a:r>
            <a:endParaRPr lang="en-US" sz="3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829FFA-A48B-7D48-9C0B-1D19B729BF47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6BDBE053-7E9B-4A47-8F47-0DA6849194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8758266"/>
              </p:ext>
            </p:extLst>
          </p:nvPr>
        </p:nvGraphicFramePr>
        <p:xfrm>
          <a:off x="1723291" y="203812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A3562F6-FEB6-9545-A685-318D25D5AC55}"/>
              </a:ext>
            </a:extLst>
          </p:cNvPr>
          <p:cNvSpPr txBox="1"/>
          <p:nvPr/>
        </p:nvSpPr>
        <p:spPr>
          <a:xfrm>
            <a:off x="992332" y="2018854"/>
            <a:ext cx="33013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Why can’t this top down structure institute lasting change?</a:t>
            </a:r>
          </a:p>
          <a:p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为什么这种自上而下的结构</a:t>
            </a:r>
            <a:endParaRPr lang="en-US" altLang="zh-TW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不能产生持续的改变</a:t>
            </a:r>
            <a:endParaRPr lang="en-US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6756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867752" cy="1049235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EMPOWERED Organization</a:t>
            </a:r>
            <a:br>
              <a:rPr lang="en-US" sz="3600" dirty="0"/>
            </a:b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能力强大的组织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829FFA-A48B-7D48-9C0B-1D19B729BF47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3C85F1EA-1805-754E-9B09-F967CDC4F3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7717752"/>
              </p:ext>
            </p:extLst>
          </p:nvPr>
        </p:nvGraphicFramePr>
        <p:xfrm>
          <a:off x="1443491" y="2074986"/>
          <a:ext cx="6740425" cy="3962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6726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Servant Leadership</a:t>
            </a:r>
            <a:br>
              <a:rPr lang="en-US" sz="4000" dirty="0"/>
            </a:br>
            <a:r>
              <a:rPr lang="zh-TW" altLang="en-US" sz="3600" b="1" dirty="0">
                <a:latin typeface="SimHei" panose="02010609060101010101" pitchFamily="49" charset="-122"/>
                <a:ea typeface="SimHei" panose="02010609060101010101" pitchFamily="49" charset="-122"/>
              </a:rPr>
              <a:t>仆人型领导者</a:t>
            </a:r>
            <a:endParaRPr lang="en-US" sz="4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1925319"/>
            <a:ext cx="4697682" cy="36440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Level 5 Executive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第五层</a:t>
            </a: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执行</a:t>
            </a:r>
            <a:endParaRPr lang="en-US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Level 4 Effective Leader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第四层</a:t>
            </a: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有效领袖</a:t>
            </a:r>
            <a:endParaRPr lang="en-US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Level 3 Competent Manager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第三层</a:t>
            </a: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有能力的管理者</a:t>
            </a:r>
            <a:endParaRPr lang="en-US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Level 2 Contributing Team Member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dirty="0"/>
              <a:t>  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第二层</a:t>
            </a: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有贡献的团队成员</a:t>
            </a:r>
            <a:endParaRPr lang="en-US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r>
              <a:rPr lang="en-US" dirty="0"/>
              <a:t>Level 1 Highly Capable Individual</a:t>
            </a: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 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第一层</a:t>
            </a: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dirty="0">
                <a:latin typeface="SimHei" panose="02010609060101010101" pitchFamily="49" charset="-122"/>
                <a:ea typeface="SimHei" panose="02010609060101010101" pitchFamily="49" charset="-122"/>
              </a:rPr>
              <a:t>极有才华的个人</a:t>
            </a:r>
            <a:endParaRPr lang="en-US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F141F8-85FE-E646-84AC-8FEC5A80D832}"/>
              </a:ext>
            </a:extLst>
          </p:cNvPr>
          <p:cNvSpPr txBox="1">
            <a:spLocks/>
          </p:cNvSpPr>
          <p:nvPr/>
        </p:nvSpPr>
        <p:spPr>
          <a:xfrm>
            <a:off x="5735782" y="2280063"/>
            <a:ext cx="2279052" cy="310836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6858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en-US" sz="1800" dirty="0"/>
              <a:t>Fully developed </a:t>
            </a:r>
          </a:p>
          <a:p>
            <a:pPr marL="0" indent="0"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zh-TW" altLang="en-US" sz="1800" dirty="0">
                <a:latin typeface="SimHei" panose="02010609060101010101" pitchFamily="49" charset="-122"/>
                <a:ea typeface="SimHei" panose="02010609060101010101" pitchFamily="49" charset="-122"/>
              </a:rPr>
              <a:t>全面发展</a:t>
            </a:r>
            <a:endParaRPr lang="en-US" sz="1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en-US" sz="1800" spc="-30" dirty="0"/>
              <a:t>Level 5 leaders</a:t>
            </a:r>
            <a:r>
              <a:rPr lang="zh-CN" altLang="en-US" sz="1800" spc="-30" dirty="0"/>
              <a:t> </a:t>
            </a:r>
            <a:r>
              <a:rPr lang="en-US" sz="1800" spc="-30" dirty="0"/>
              <a:t>embody all 5 layers of the pyramid.  </a:t>
            </a:r>
          </a:p>
          <a:p>
            <a:pPr marL="0" indent="0"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zh-TW" altLang="en-US" sz="1600" b="1" dirty="0"/>
              <a:t>五层领导体现了金字塔的五个层面</a:t>
            </a:r>
            <a:endParaRPr lang="en-US" sz="1600" b="1" dirty="0"/>
          </a:p>
          <a:p>
            <a:pPr marL="0" indent="0"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en-US" sz="1600" i="1" dirty="0"/>
              <a:t>Good to Great</a:t>
            </a:r>
            <a:r>
              <a:rPr lang="zh-CN" altLang="en-US" sz="1600" i="1" dirty="0"/>
              <a:t> </a:t>
            </a:r>
            <a:r>
              <a:rPr lang="en-US" altLang="zh-CN" sz="1600" b="1" dirty="0">
                <a:latin typeface="SimHei" panose="02010609060101010101" pitchFamily="49" charset="-122"/>
                <a:ea typeface="SimHei" panose="02010609060101010101" pitchFamily="49" charset="-122"/>
              </a:rPr>
              <a:t>《</a:t>
            </a:r>
            <a:r>
              <a:rPr lang="zh-TW" altLang="en-US" sz="1600" b="1" dirty="0">
                <a:latin typeface="SimHei" panose="02010609060101010101" pitchFamily="49" charset="-122"/>
                <a:ea typeface="SimHei" panose="02010609060101010101" pitchFamily="49" charset="-122"/>
              </a:rPr>
              <a:t>成为卓越的领导者</a:t>
            </a:r>
            <a:r>
              <a:rPr lang="en-US" altLang="zh-CN" sz="1600" b="1" dirty="0">
                <a:latin typeface="SimHei" panose="02010609060101010101" pitchFamily="49" charset="-122"/>
                <a:ea typeface="SimHei" panose="02010609060101010101" pitchFamily="49" charset="-122"/>
              </a:rPr>
              <a:t>》</a:t>
            </a:r>
            <a:endParaRPr lang="en-US" sz="16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en-US" sz="1600" dirty="0"/>
              <a:t>Jim Collins</a:t>
            </a:r>
            <a:r>
              <a:rPr lang="zh-CN" altLang="en-US" sz="1600" dirty="0"/>
              <a:t> </a:t>
            </a:r>
            <a:r>
              <a:rPr lang="zh-TW" altLang="en-US" sz="1600" dirty="0"/>
              <a:t>吉姆柯林斯著</a:t>
            </a:r>
            <a:endParaRPr lang="en-US" sz="1600" dirty="0"/>
          </a:p>
        </p:txBody>
      </p:sp>
      <p:sp>
        <p:nvSpPr>
          <p:cNvPr id="5" name="Frame 4">
            <a:extLst>
              <a:ext uri="{FF2B5EF4-FFF2-40B4-BE49-F238E27FC236}">
                <a16:creationId xmlns:a16="http://schemas.microsoft.com/office/drawing/2014/main" id="{5F816EBE-F585-2241-B34B-C41F64CD16B4}"/>
              </a:ext>
            </a:extLst>
          </p:cNvPr>
          <p:cNvSpPr/>
          <p:nvPr/>
        </p:nvSpPr>
        <p:spPr>
          <a:xfrm>
            <a:off x="5376543" y="1925319"/>
            <a:ext cx="2948060" cy="3786712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642340-E1E7-A441-8B83-7D1075753104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711274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Servant Leadership</a:t>
            </a:r>
            <a:br>
              <a:rPr lang="en-US" sz="3600" dirty="0"/>
            </a:b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仆人式领导艺术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9" y="2015733"/>
            <a:ext cx="7398327" cy="3450613"/>
          </a:xfrm>
        </p:spPr>
        <p:txBody>
          <a:bodyPr>
            <a:normAutofit fontScale="77500" lnSpcReduction="20000"/>
          </a:bodyPr>
          <a:lstStyle/>
          <a:p>
            <a:r>
              <a:rPr lang="en-US" sz="3000" spc="-30" dirty="0"/>
              <a:t>Damaging trend is to select celebrity leaders 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具有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破坏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力的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趋势是选择名人领袖 </a:t>
            </a:r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sz="3000" spc="-30" dirty="0"/>
              <a:t>Potential servant leaders are all around us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潜在的仆人领袖在我们身边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比比皆是</a:t>
            </a:r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en-US" sz="3000" spc="-30" dirty="0"/>
              <a:t>Many people have the potential to evolve into servant leaders</a:t>
            </a:r>
          </a:p>
          <a:p>
            <a:pPr marL="0" indent="0">
              <a:buNone/>
            </a:pP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 许多人</a:t>
            </a:r>
            <a:r>
              <a:rPr lang="zh-TW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都</a:t>
            </a:r>
            <a:r>
              <a:rPr lang="zh-CN" altLang="en-US" sz="3200" dirty="0">
                <a:latin typeface="SimHei" panose="02010609060101010101" pitchFamily="49" charset="-122"/>
                <a:ea typeface="SimHei" panose="02010609060101010101" pitchFamily="49" charset="-122"/>
              </a:rPr>
              <a:t>可能成为仆人式领导者</a:t>
            </a:r>
            <a:endParaRPr lang="en-US" sz="3000" spc="-3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D5668A-7C61-0547-B7A5-1C5DE5DFEE05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145836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798809" cy="1049235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COMMITMENT #2</a:t>
            </a:r>
            <a:br>
              <a:rPr lang="en-US" sz="3600" dirty="0"/>
            </a:br>
            <a:r>
              <a:rPr lang="zh-TW" altLang="en-US" sz="3600" dirty="0">
                <a:latin typeface="SimHei" panose="02010609060101010101" pitchFamily="49" charset="-122"/>
                <a:ea typeface="SimHei" panose="02010609060101010101" pitchFamily="49" charset="-122"/>
              </a:rPr>
              <a:t>评述二</a:t>
            </a:r>
            <a:endParaRPr lang="en-US" sz="36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8774" y="2015733"/>
            <a:ext cx="7635833" cy="345061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300" spc="-30" dirty="0"/>
              <a:t>Set the example - align actions with shared values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2800" dirty="0"/>
              <a:t>      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树立榜样用共同的价值观来调整行动</a:t>
            </a:r>
            <a:endParaRPr lang="en-US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/>
              <a:t>Humility</a:t>
            </a:r>
            <a:r>
              <a:rPr lang="zh-CN" altLang="en-US" sz="2800" dirty="0"/>
              <a:t>  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谦卑</a:t>
            </a:r>
            <a:endParaRPr lang="en-US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/>
              <a:t>Modesty</a:t>
            </a:r>
            <a:r>
              <a:rPr lang="zh-CN" altLang="en-US" sz="2800" dirty="0"/>
              <a:t>   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端正</a:t>
            </a:r>
            <a:endParaRPr lang="en-US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/>
              <a:t>Ferocious resolve</a:t>
            </a:r>
            <a:r>
              <a:rPr lang="zh-CN" altLang="en-US" sz="2800" dirty="0"/>
              <a:t> 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坚定的决心</a:t>
            </a:r>
            <a:endParaRPr lang="en-US" sz="28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/>
              <a:t>Personal humility / professional will</a:t>
            </a:r>
            <a:r>
              <a:rPr lang="zh-CN" altLang="en-US" sz="2800" dirty="0"/>
              <a:t> 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为人谦卑</a:t>
            </a:r>
            <a:r>
              <a:rPr lang="zh-CN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800" dirty="0">
                <a:latin typeface="SimHei" panose="02010609060101010101" pitchFamily="49" charset="-122"/>
                <a:ea typeface="SimHei" panose="02010609060101010101" pitchFamily="49" charset="-122"/>
              </a:rPr>
              <a:t>有敬业之心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29341A-124B-914C-906C-B717F5B577A9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2384544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Servant Leadership</a:t>
            </a:r>
            <a:br>
              <a:rPr lang="en-US" sz="4000" dirty="0"/>
            </a:br>
            <a:r>
              <a:rPr lang="zh-TW" altLang="en-US" sz="4000" dirty="0">
                <a:latin typeface="SimHei" panose="02010609060101010101" pitchFamily="49" charset="-122"/>
                <a:ea typeface="SimHei" panose="02010609060101010101" pitchFamily="49" charset="-122"/>
              </a:rPr>
              <a:t>仆人式领袖</a:t>
            </a:r>
            <a:endParaRPr lang="en-US" sz="40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405" y="2015733"/>
            <a:ext cx="7575769" cy="4000754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Servant leaders look out the window to attribute success to factors other than themselves.  When things go poorly, however, they look in the mirror and blame themselves, taking full responsibility.  </a:t>
            </a:r>
          </a:p>
          <a:p>
            <a:pPr algn="just"/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仆人领导会眼看窗外</a:t>
            </a:r>
            <a:r>
              <a:rPr lang="zh-CN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2400" dirty="0">
                <a:latin typeface="SimHei" panose="02010609060101010101" pitchFamily="49" charset="-122"/>
                <a:ea typeface="SimHei" panose="02010609060101010101" pitchFamily="49" charset="-122"/>
              </a:rPr>
              <a:t>将成功归给自己以外的其他因素。然而，当事情变得糟糕时，他们会揽镜自照责备自己，承担全部责任。</a:t>
            </a:r>
            <a:endParaRPr lang="en-US" sz="32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135B2-4B1C-FE46-988E-7347F411A0E0}"/>
              </a:ext>
            </a:extLst>
          </p:cNvPr>
          <p:cNvSpPr txBox="1"/>
          <p:nvPr/>
        </p:nvSpPr>
        <p:spPr>
          <a:xfrm>
            <a:off x="1570818" y="6286500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Equip Leaders</a:t>
            </a:r>
          </a:p>
        </p:txBody>
      </p:sp>
    </p:spTree>
    <p:extLst>
      <p:ext uri="{BB962C8B-B14F-4D97-AF65-F5344CB8AC3E}">
        <p14:creationId xmlns:p14="http://schemas.microsoft.com/office/powerpoint/2010/main" val="56644653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{E20C5D50-F5D8-8949-AD4A-38534D5DFB4C}tf10001119</Template>
  <TotalTime>4565</TotalTime>
  <Words>2211</Words>
  <Application>Microsoft Macintosh PowerPoint</Application>
  <PresentationFormat>On-screen Show (4:3)</PresentationFormat>
  <Paragraphs>253</Paragraphs>
  <Slides>33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等线</vt:lpstr>
      <vt:lpstr>等线 Light</vt:lpstr>
      <vt:lpstr>新細明體</vt:lpstr>
      <vt:lpstr>SimHei</vt:lpstr>
      <vt:lpstr>Arial</vt:lpstr>
      <vt:lpstr>Arial Narrow</vt:lpstr>
      <vt:lpstr>Calibri</vt:lpstr>
      <vt:lpstr>Gill Sans MT</vt:lpstr>
      <vt:lpstr>Gallery</vt:lpstr>
      <vt:lpstr>JESUS THE SERVANT LEADER 耶稣基督仆人领导 Matthew 20:26-28 马太福音20:26-28 </vt:lpstr>
      <vt:lpstr>PowerPoint Presentation</vt:lpstr>
      <vt:lpstr>Practice #1   实践一   MODEL THE WAY 言传身教</vt:lpstr>
      <vt:lpstr>Traditional Organization 传统组织</vt:lpstr>
      <vt:lpstr>EMPOWERED Organization 能力强大的组织</vt:lpstr>
      <vt:lpstr>Servant Leadership 仆人型领导者</vt:lpstr>
      <vt:lpstr>Servant Leadership 仆人式领导艺术</vt:lpstr>
      <vt:lpstr>COMMITMENT #2 评述二</vt:lpstr>
      <vt:lpstr>Servant Leadership 仆人式领袖</vt:lpstr>
      <vt:lpstr>Servant Leadership 仆人式领袖</vt:lpstr>
      <vt:lpstr>Servant Leadership 仆人式领袖</vt:lpstr>
      <vt:lpstr>Servant Leadership 仆人式领袖</vt:lpstr>
      <vt:lpstr>Servant Leadership 仆人式的领袖</vt:lpstr>
      <vt:lpstr>2nd TIMOTHY 2:2 提摩太后书 2：2</vt:lpstr>
      <vt:lpstr>Servant leadership 仆人式领导 Biblical Examples 圣经中的榜样</vt:lpstr>
      <vt:lpstr>Servant leadership 仆人式领袖 Modeling Ideas 以身作则的观念</vt:lpstr>
      <vt:lpstr>Visualization 异象传达</vt:lpstr>
      <vt:lpstr>PowerPoint Presentation</vt:lpstr>
      <vt:lpstr>Visualization 异象传达 Two Fundamental Distinctions 两个根本问题</vt:lpstr>
      <vt:lpstr>VISUALIZATION 异象传达 Three Questions 三个问题</vt:lpstr>
      <vt:lpstr>RECOGNIZING OUR PASSIONS 认识我们的激情</vt:lpstr>
      <vt:lpstr>WHERE ARE YOU THE BEST? 你最擅长的是那方面？</vt:lpstr>
      <vt:lpstr>WHERE ARE YOU THE BEST? 你最擅长的是哪个方面？</vt:lpstr>
      <vt:lpstr>WHAT IS YOUR RESOURCE ENGINE? 你的力量泉源是什么？</vt:lpstr>
      <vt:lpstr>PowerPoint Presentation</vt:lpstr>
      <vt:lpstr>Commitment #4 委身4</vt:lpstr>
      <vt:lpstr>VISION 异象</vt:lpstr>
      <vt:lpstr>EFFECTIVE LEADERS… 有效的领导者</vt:lpstr>
      <vt:lpstr>Coaching Questions 培养问题</vt:lpstr>
      <vt:lpstr>Coaching Questions 训练问题</vt:lpstr>
      <vt:lpstr>Vision 异象 can Emerge from Suffering 可以从苦难中产生吗？</vt:lpstr>
      <vt:lpstr>Reflection QUESTIONS 反思问题</vt:lpstr>
      <vt:lpstr>Reflection QUESTIONS 反思问题</vt:lpstr>
    </vt:vector>
  </TitlesOfParts>
  <Company>Wilberforce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Rise Up and Build</dc:title>
  <dc:creator>Randel Everett</dc:creator>
  <cp:lastModifiedBy>Microsoft Office User</cp:lastModifiedBy>
  <cp:revision>293</cp:revision>
  <cp:lastPrinted>2018-02-15T00:51:50Z</cp:lastPrinted>
  <dcterms:created xsi:type="dcterms:W3CDTF">2018-01-20T21:45:02Z</dcterms:created>
  <dcterms:modified xsi:type="dcterms:W3CDTF">2021-01-11T14:16:41Z</dcterms:modified>
</cp:coreProperties>
</file>