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63" r:id="rId2"/>
    <p:sldId id="329" r:id="rId3"/>
    <p:sldId id="331" r:id="rId4"/>
    <p:sldId id="330" r:id="rId5"/>
    <p:sldId id="332" r:id="rId6"/>
    <p:sldId id="277" r:id="rId7"/>
    <p:sldId id="279" r:id="rId8"/>
    <p:sldId id="281" r:id="rId9"/>
    <p:sldId id="32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8" autoAdjust="0"/>
    <p:restoredTop sz="94660"/>
  </p:normalViewPr>
  <p:slideViewPr>
    <p:cSldViewPr snapToGrid="0">
      <p:cViewPr varScale="1">
        <p:scale>
          <a:sx n="82" d="100"/>
          <a:sy n="82" d="100"/>
        </p:scale>
        <p:origin x="90" y="156"/>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6/14/2018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6/14/2018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577267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6/14/2018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6/14/2018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6/14/2018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6/14/2018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6/14/2018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6/14/2018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6/14/2018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6/14/2018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6/14/2018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6/14/2018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6/14/2018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6/14/2018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Title Layout</a:t>
            </a:r>
          </a:p>
        </p:txBody>
      </p:sp>
      <p:sp>
        <p:nvSpPr>
          <p:cNvPr id="3" name="Subtitle 2"/>
          <p:cNvSpPr>
            <a:spLocks noGrp="1"/>
          </p:cNvSpPr>
          <p:nvPr>
            <p:ph type="subTitle" idx="1"/>
          </p:nvPr>
        </p:nvSpPr>
        <p:spPr/>
        <p:txBody>
          <a:bodyPr/>
          <a:lstStyle/>
          <a:p>
            <a:r>
              <a:rPr lang="en-US" dirty="0"/>
              <a:t>Subtitle</a:t>
            </a:r>
          </a:p>
        </p:txBody>
      </p:sp>
    </p:spTree>
    <p:extLst>
      <p:ext uri="{BB962C8B-B14F-4D97-AF65-F5344CB8AC3E}">
        <p14:creationId xmlns:p14="http://schemas.microsoft.com/office/powerpoint/2010/main" val="279058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53609-5B79-480B-B9D1-5A03A67B904D}"/>
              </a:ext>
            </a:extLst>
          </p:cNvPr>
          <p:cNvSpPr>
            <a:spLocks noGrp="1"/>
          </p:cNvSpPr>
          <p:nvPr>
            <p:ph type="title"/>
          </p:nvPr>
        </p:nvSpPr>
        <p:spPr/>
        <p:txBody>
          <a:bodyPr>
            <a:normAutofit fontScale="90000"/>
          </a:bodyPr>
          <a:lstStyle/>
          <a:p>
            <a:r>
              <a:rPr lang="en-US" dirty="0"/>
              <a:t>Lesson Short Story #2 and Question</a:t>
            </a:r>
            <a:br>
              <a:rPr lang="en-US" dirty="0"/>
            </a:br>
            <a:endParaRPr lang="en-US" dirty="0"/>
          </a:p>
        </p:txBody>
      </p:sp>
      <p:sp>
        <p:nvSpPr>
          <p:cNvPr id="3" name="Content Placeholder 2">
            <a:extLst>
              <a:ext uri="{FF2B5EF4-FFF2-40B4-BE49-F238E27FC236}">
                <a16:creationId xmlns:a16="http://schemas.microsoft.com/office/drawing/2014/main" id="{BBEC526E-C254-44D2-90BF-8A8C3B2BC6B5}"/>
              </a:ext>
            </a:extLst>
          </p:cNvPr>
          <p:cNvSpPr>
            <a:spLocks noGrp="1"/>
          </p:cNvSpPr>
          <p:nvPr>
            <p:ph idx="1"/>
          </p:nvPr>
        </p:nvSpPr>
        <p:spPr/>
        <p:txBody>
          <a:bodyPr/>
          <a:lstStyle/>
          <a:p>
            <a:pPr marL="82296" indent="0">
              <a:buNone/>
            </a:pPr>
            <a:r>
              <a:rPr lang="en-US" dirty="0"/>
              <a:t>On a sunny day Tom went to see if Amy wants to go to the store with him.  Amy is excited to go with Tom to the store.  tome wants to buy some apples and oranges to eat.  Amy went with Tom, but did not have money to buy food.</a:t>
            </a:r>
          </a:p>
          <a:p>
            <a:pPr marL="82296" indent="0">
              <a:buNone/>
            </a:pPr>
            <a:endParaRPr lang="en-US" sz="3600" dirty="0"/>
          </a:p>
          <a:p>
            <a:endParaRPr lang="en-US" dirty="0"/>
          </a:p>
        </p:txBody>
      </p:sp>
    </p:spTree>
    <p:extLst>
      <p:ext uri="{BB962C8B-B14F-4D97-AF65-F5344CB8AC3E}">
        <p14:creationId xmlns:p14="http://schemas.microsoft.com/office/powerpoint/2010/main" val="1939288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CD093-69C4-458D-AF62-2FD75BC72FCF}"/>
              </a:ext>
            </a:extLst>
          </p:cNvPr>
          <p:cNvSpPr>
            <a:spLocks noGrp="1"/>
          </p:cNvSpPr>
          <p:nvPr>
            <p:ph type="title"/>
          </p:nvPr>
        </p:nvSpPr>
        <p:spPr/>
        <p:txBody>
          <a:bodyPr>
            <a:normAutofit fontScale="90000"/>
          </a:bodyPr>
          <a:lstStyle/>
          <a:p>
            <a:r>
              <a:rPr lang="en-US" dirty="0"/>
              <a:t>Lesson Short Story #2 and Question</a:t>
            </a:r>
            <a:br>
              <a:rPr lang="en-US" dirty="0"/>
            </a:br>
            <a:endParaRPr lang="en-US" dirty="0"/>
          </a:p>
        </p:txBody>
      </p:sp>
      <p:sp>
        <p:nvSpPr>
          <p:cNvPr id="3" name="Content Placeholder 2">
            <a:extLst>
              <a:ext uri="{FF2B5EF4-FFF2-40B4-BE49-F238E27FC236}">
                <a16:creationId xmlns:a16="http://schemas.microsoft.com/office/drawing/2014/main" id="{C5660ECE-A497-4189-AE76-35B62C8F239C}"/>
              </a:ext>
            </a:extLst>
          </p:cNvPr>
          <p:cNvSpPr>
            <a:spLocks noGrp="1"/>
          </p:cNvSpPr>
          <p:nvPr>
            <p:ph idx="1"/>
          </p:nvPr>
        </p:nvSpPr>
        <p:spPr>
          <a:xfrm>
            <a:off x="1478604" y="1447800"/>
            <a:ext cx="10713396" cy="5410200"/>
          </a:xfrm>
        </p:spPr>
        <p:txBody>
          <a:bodyPr>
            <a:normAutofit/>
          </a:bodyPr>
          <a:lstStyle/>
          <a:p>
            <a:pPr marL="82296" indent="0">
              <a:buNone/>
            </a:pPr>
            <a:r>
              <a:rPr lang="en-US" sz="2000" dirty="0"/>
              <a:t>On a sunny day Tom went to see if Amy wants to go to the store with him.  Amy is excited to go with Tom to the store.  tome wants to buy some apples and oranges to eat.  Amy went with Tom, but did not have money to buy food.</a:t>
            </a:r>
          </a:p>
          <a:p>
            <a:pPr marL="82296" indent="0">
              <a:buNone/>
            </a:pPr>
            <a:endParaRPr lang="en-US" sz="2400" dirty="0"/>
          </a:p>
          <a:p>
            <a:pPr marL="82296" indent="0">
              <a:buNone/>
            </a:pPr>
            <a:r>
              <a:rPr lang="en-US" sz="1800" dirty="0"/>
              <a:t>1.  What kind of day was it?</a:t>
            </a:r>
          </a:p>
          <a:p>
            <a:pPr marL="82296" indent="0">
              <a:buNone/>
            </a:pPr>
            <a:r>
              <a:rPr lang="en-US" sz="1800" dirty="0"/>
              <a:t>	It was a sunny day.</a:t>
            </a:r>
          </a:p>
          <a:p>
            <a:pPr marL="539496" indent="-457200">
              <a:buAutoNum type="arabicPeriod" startAt="2"/>
            </a:pPr>
            <a:r>
              <a:rPr lang="en-US" sz="1800" dirty="0"/>
              <a:t>Who did Tom go with?</a:t>
            </a:r>
          </a:p>
          <a:p>
            <a:pPr marL="82296" indent="0">
              <a:buNone/>
            </a:pPr>
            <a:r>
              <a:rPr lang="en-US" sz="1800" dirty="0"/>
              <a:t>	Amy went with Tom.</a:t>
            </a:r>
          </a:p>
          <a:p>
            <a:pPr marL="539496" indent="-457200">
              <a:buAutoNum type="arabicPeriod" startAt="3"/>
            </a:pPr>
            <a:r>
              <a:rPr lang="en-US" sz="1800" dirty="0"/>
              <a:t>What did Tom buy?</a:t>
            </a:r>
          </a:p>
          <a:p>
            <a:pPr marL="82296" indent="0">
              <a:buNone/>
            </a:pPr>
            <a:r>
              <a:rPr lang="en-US" sz="1800" dirty="0"/>
              <a:t>	Tom bought apples and oranges.</a:t>
            </a:r>
          </a:p>
          <a:p>
            <a:pPr marL="425196" indent="-342900">
              <a:buAutoNum type="arabicPeriod" startAt="4"/>
            </a:pPr>
            <a:r>
              <a:rPr lang="en-US" sz="1800" dirty="0"/>
              <a:t>Did Amy have money?</a:t>
            </a:r>
          </a:p>
          <a:p>
            <a:pPr marL="82296" indent="0">
              <a:buNone/>
            </a:pPr>
            <a:r>
              <a:rPr lang="en-US" sz="1800" dirty="0"/>
              <a:t>	Amy did not have money.</a:t>
            </a:r>
          </a:p>
          <a:p>
            <a:pPr marL="425196" indent="-342900">
              <a:buAutoNum type="arabicPeriod" startAt="5"/>
            </a:pPr>
            <a:r>
              <a:rPr lang="en-US" sz="1800" dirty="0"/>
              <a:t>How did Amy feel going with Tom?</a:t>
            </a:r>
          </a:p>
          <a:p>
            <a:pPr marL="425196" indent="-342900">
              <a:buAutoNum type="arabicPeriod" startAt="5"/>
            </a:pPr>
            <a:r>
              <a:rPr lang="en-US" sz="1800" dirty="0"/>
              <a:t>Amy is excited.</a:t>
            </a:r>
          </a:p>
          <a:p>
            <a:pPr marL="946404" lvl="2" indent="-342900">
              <a:buAutoNum type="arabicPeriod" startAt="4"/>
            </a:pPr>
            <a:endParaRPr lang="en-US" sz="1000" dirty="0"/>
          </a:p>
        </p:txBody>
      </p:sp>
    </p:spTree>
    <p:extLst>
      <p:ext uri="{BB962C8B-B14F-4D97-AF65-F5344CB8AC3E}">
        <p14:creationId xmlns:p14="http://schemas.microsoft.com/office/powerpoint/2010/main" val="232263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8AC76-0F3F-4B61-9245-A4DD5606FF89}"/>
              </a:ext>
            </a:extLst>
          </p:cNvPr>
          <p:cNvSpPr>
            <a:spLocks noGrp="1"/>
          </p:cNvSpPr>
          <p:nvPr>
            <p:ph type="title"/>
          </p:nvPr>
        </p:nvSpPr>
        <p:spPr/>
        <p:txBody>
          <a:bodyPr/>
          <a:lstStyle/>
          <a:p>
            <a:r>
              <a:rPr lang="en-US" dirty="0"/>
              <a:t>				Poem</a:t>
            </a:r>
          </a:p>
        </p:txBody>
      </p:sp>
      <p:sp>
        <p:nvSpPr>
          <p:cNvPr id="3" name="Content Placeholder 2">
            <a:extLst>
              <a:ext uri="{FF2B5EF4-FFF2-40B4-BE49-F238E27FC236}">
                <a16:creationId xmlns:a16="http://schemas.microsoft.com/office/drawing/2014/main" id="{0584450F-2ED6-43E0-9DA0-DA840FF89513}"/>
              </a:ext>
            </a:extLst>
          </p:cNvPr>
          <p:cNvSpPr>
            <a:spLocks noGrp="1"/>
          </p:cNvSpPr>
          <p:nvPr>
            <p:ph idx="1"/>
          </p:nvPr>
        </p:nvSpPr>
        <p:spPr/>
        <p:txBody>
          <a:bodyPr>
            <a:normAutofit/>
          </a:bodyPr>
          <a:lstStyle/>
          <a:p>
            <a:pPr marL="82296" indent="0" algn="ctr">
              <a:buNone/>
            </a:pPr>
            <a:r>
              <a:rPr lang="en-US" sz="2400" dirty="0"/>
              <a:t>Tom and Amy Day Out</a:t>
            </a:r>
          </a:p>
          <a:p>
            <a:pPr marL="82296" indent="0" algn="ctr">
              <a:buNone/>
            </a:pPr>
            <a:endParaRPr lang="en-US" sz="2400" dirty="0"/>
          </a:p>
          <a:p>
            <a:pPr marL="82296" indent="0" algn="ctr">
              <a:buNone/>
            </a:pPr>
            <a:r>
              <a:rPr lang="en-US" sz="2400" dirty="0"/>
              <a:t>Tom and Amy went to the store.</a:t>
            </a:r>
          </a:p>
          <a:p>
            <a:pPr marL="82296" indent="0" algn="ctr">
              <a:buNone/>
            </a:pPr>
            <a:r>
              <a:rPr lang="en-US" sz="2400" dirty="0"/>
              <a:t>Tom buys some apples for sure.</a:t>
            </a:r>
          </a:p>
          <a:p>
            <a:pPr marL="82296" indent="0" algn="ctr">
              <a:buNone/>
            </a:pPr>
            <a:r>
              <a:rPr lang="en-US" sz="2400" dirty="0"/>
              <a:t>Amy buys none</a:t>
            </a:r>
          </a:p>
          <a:p>
            <a:pPr marL="82296" indent="0" algn="ctr">
              <a:buNone/>
            </a:pPr>
            <a:r>
              <a:rPr lang="en-US" sz="2400" dirty="0"/>
              <a:t>which was no fun.</a:t>
            </a:r>
          </a:p>
          <a:p>
            <a:pPr marL="82296" indent="0" algn="ctr">
              <a:buNone/>
            </a:pPr>
            <a:endParaRPr lang="en-US" sz="2400" dirty="0"/>
          </a:p>
          <a:p>
            <a:pPr marL="82296" indent="0">
              <a:buNone/>
            </a:pPr>
            <a:r>
              <a:rPr lang="en-US" sz="2400" dirty="0"/>
              <a:t>Where did Tom and Amy go?   Tom and Amy went to the store.</a:t>
            </a:r>
          </a:p>
          <a:p>
            <a:pPr marL="82296" indent="0">
              <a:buNone/>
            </a:pPr>
            <a:r>
              <a:rPr lang="en-US" sz="2400" dirty="0"/>
              <a:t>What was no fun?   Amy did not buy no apples.</a:t>
            </a:r>
          </a:p>
        </p:txBody>
      </p:sp>
    </p:spTree>
    <p:extLst>
      <p:ext uri="{BB962C8B-B14F-4D97-AF65-F5344CB8AC3E}">
        <p14:creationId xmlns:p14="http://schemas.microsoft.com/office/powerpoint/2010/main" val="832617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70160-B6CB-4978-9C3A-818E6EEB5067}"/>
              </a:ext>
            </a:extLst>
          </p:cNvPr>
          <p:cNvSpPr>
            <a:spLocks noGrp="1"/>
          </p:cNvSpPr>
          <p:nvPr>
            <p:ph type="title"/>
          </p:nvPr>
        </p:nvSpPr>
        <p:spPr/>
        <p:txBody>
          <a:bodyPr/>
          <a:lstStyle/>
          <a:p>
            <a:r>
              <a:rPr lang="en-US" dirty="0"/>
              <a:t>				Poem</a:t>
            </a:r>
          </a:p>
        </p:txBody>
      </p:sp>
      <p:sp>
        <p:nvSpPr>
          <p:cNvPr id="3" name="Content Placeholder 2">
            <a:extLst>
              <a:ext uri="{FF2B5EF4-FFF2-40B4-BE49-F238E27FC236}">
                <a16:creationId xmlns:a16="http://schemas.microsoft.com/office/drawing/2014/main" id="{1BD6F723-03F8-4DE7-B287-848C163D46B2}"/>
              </a:ext>
            </a:extLst>
          </p:cNvPr>
          <p:cNvSpPr>
            <a:spLocks noGrp="1"/>
          </p:cNvSpPr>
          <p:nvPr>
            <p:ph idx="1"/>
          </p:nvPr>
        </p:nvSpPr>
        <p:spPr/>
        <p:txBody>
          <a:bodyPr>
            <a:normAutofit/>
          </a:bodyPr>
          <a:lstStyle/>
          <a:p>
            <a:pPr lvl="6"/>
            <a:r>
              <a:rPr lang="en-US" sz="2400" dirty="0"/>
              <a:t>Colors</a:t>
            </a:r>
          </a:p>
          <a:p>
            <a:pPr lvl="6"/>
            <a:r>
              <a:rPr lang="en-US" sz="2400" dirty="0"/>
              <a:t>There are colors that are fun.</a:t>
            </a:r>
          </a:p>
          <a:p>
            <a:pPr lvl="6"/>
            <a:r>
              <a:rPr lang="en-US" sz="2400" dirty="0"/>
              <a:t>Yellow for the sun,</a:t>
            </a:r>
          </a:p>
          <a:p>
            <a:pPr lvl="6"/>
            <a:r>
              <a:rPr lang="en-US" sz="2400" dirty="0"/>
              <a:t>Red like an apple</a:t>
            </a:r>
          </a:p>
          <a:p>
            <a:pPr lvl="6"/>
            <a:r>
              <a:rPr lang="en-US" sz="2400" dirty="0"/>
              <a:t>and grapes that are purple.</a:t>
            </a:r>
          </a:p>
          <a:p>
            <a:pPr lvl="6"/>
            <a:r>
              <a:rPr lang="en-US" sz="2400" dirty="0"/>
              <a:t>B</a:t>
            </a:r>
            <a:r>
              <a:rPr lang="en-US" sz="2400"/>
              <a:t>rown </a:t>
            </a:r>
            <a:r>
              <a:rPr lang="en-US" sz="2400" dirty="0"/>
              <a:t>that you see on </a:t>
            </a:r>
            <a:r>
              <a:rPr lang="en-US" sz="2400"/>
              <a:t>a tree,</a:t>
            </a:r>
            <a:endParaRPr lang="en-US" sz="2400" dirty="0"/>
          </a:p>
          <a:p>
            <a:pPr lvl="6"/>
            <a:r>
              <a:rPr lang="en-US" sz="2400" dirty="0"/>
              <a:t>and grass that is green.</a:t>
            </a:r>
          </a:p>
          <a:p>
            <a:pPr lvl="6"/>
            <a:r>
              <a:rPr lang="en-US" sz="2400" dirty="0"/>
              <a:t>I like the color blue.</a:t>
            </a:r>
          </a:p>
          <a:p>
            <a:pPr lvl="6"/>
            <a:r>
              <a:rPr lang="en-US" sz="2400" dirty="0"/>
              <a:t>What do you do with the color blue?</a:t>
            </a:r>
          </a:p>
          <a:p>
            <a:pPr lvl="6"/>
            <a:endParaRPr lang="en-US" sz="2400" dirty="0"/>
          </a:p>
        </p:txBody>
      </p:sp>
    </p:spTree>
    <p:extLst>
      <p:ext uri="{BB962C8B-B14F-4D97-AF65-F5344CB8AC3E}">
        <p14:creationId xmlns:p14="http://schemas.microsoft.com/office/powerpoint/2010/main" val="267242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6A0EAD-EB3E-4944-BC40-88AEA2034B9C}"/>
              </a:ext>
            </a:extLst>
          </p:cNvPr>
          <p:cNvSpPr>
            <a:spLocks noGrp="1"/>
          </p:cNvSpPr>
          <p:nvPr>
            <p:ph sz="half" idx="2"/>
          </p:nvPr>
        </p:nvSpPr>
        <p:spPr/>
        <p:txBody>
          <a:bodyPr/>
          <a:lstStyle/>
          <a:p>
            <a:pPr marL="82296" indent="0">
              <a:buNone/>
            </a:pPr>
            <a:r>
              <a:rPr lang="en-US" dirty="0"/>
              <a:t>3.  The sun is going down in the evening.</a:t>
            </a:r>
          </a:p>
          <a:p>
            <a:endParaRPr lang="en-US" dirty="0"/>
          </a:p>
          <a:p>
            <a:endParaRPr lang="en-US" dirty="0"/>
          </a:p>
          <a:p>
            <a:pPr marL="82296" indent="0">
              <a:buNone/>
            </a:pPr>
            <a:endParaRPr lang="en-US" dirty="0"/>
          </a:p>
          <a:p>
            <a:pPr marL="82296" indent="0">
              <a:buNone/>
            </a:pPr>
            <a:r>
              <a:rPr lang="en-US" dirty="0"/>
              <a:t>4.  She goes to sleep at night.</a:t>
            </a:r>
          </a:p>
        </p:txBody>
      </p:sp>
      <p:sp>
        <p:nvSpPr>
          <p:cNvPr id="3" name="Content Placeholder 2">
            <a:extLst>
              <a:ext uri="{FF2B5EF4-FFF2-40B4-BE49-F238E27FC236}">
                <a16:creationId xmlns:a16="http://schemas.microsoft.com/office/drawing/2014/main" id="{D4224688-621F-4497-86DA-ABC112CE9313}"/>
              </a:ext>
            </a:extLst>
          </p:cNvPr>
          <p:cNvSpPr>
            <a:spLocks noGrp="1"/>
          </p:cNvSpPr>
          <p:nvPr>
            <p:ph sz="half" idx="1"/>
          </p:nvPr>
        </p:nvSpPr>
        <p:spPr/>
        <p:txBody>
          <a:bodyPr/>
          <a:lstStyle/>
          <a:p>
            <a:pPr marL="596646" indent="-514350">
              <a:buAutoNum type="arabicPeriod"/>
            </a:pPr>
            <a:r>
              <a:rPr lang="en-US" dirty="0"/>
              <a:t>She wakes up in the morning when the sun comes up.</a:t>
            </a:r>
          </a:p>
          <a:p>
            <a:pPr marL="596646" indent="-514350">
              <a:buAutoNum type="arabicPeriod"/>
            </a:pPr>
            <a:endParaRPr lang="en-US" dirty="0"/>
          </a:p>
          <a:p>
            <a:pPr marL="596646" indent="-514350">
              <a:buAutoNum type="arabicPeriod"/>
            </a:pPr>
            <a:endParaRPr lang="en-US" dirty="0"/>
          </a:p>
          <a:p>
            <a:pPr marL="596646" indent="-514350">
              <a:buAutoNum type="arabicPeriod"/>
            </a:pPr>
            <a:r>
              <a:rPr lang="en-US" dirty="0"/>
              <a:t>The sun is up high in the sky in the afternoon.</a:t>
            </a:r>
          </a:p>
          <a:p>
            <a:pPr marL="596646" indent="-514350">
              <a:buAutoNum type="arabicPeriod"/>
            </a:pPr>
            <a:endParaRPr lang="en-US" dirty="0"/>
          </a:p>
          <a:p>
            <a:pPr marL="596646" indent="-514350">
              <a:buAutoNum type="arabicPeriod"/>
            </a:pPr>
            <a:endParaRPr lang="en-US" dirty="0"/>
          </a:p>
        </p:txBody>
      </p:sp>
      <p:sp>
        <p:nvSpPr>
          <p:cNvPr id="4" name="Title 3">
            <a:extLst>
              <a:ext uri="{FF2B5EF4-FFF2-40B4-BE49-F238E27FC236}">
                <a16:creationId xmlns:a16="http://schemas.microsoft.com/office/drawing/2014/main" id="{CCB9BDE5-6FB9-4A49-AAE8-690206AFE65A}"/>
              </a:ext>
            </a:extLst>
          </p:cNvPr>
          <p:cNvSpPr>
            <a:spLocks noGrp="1"/>
          </p:cNvSpPr>
          <p:nvPr>
            <p:ph type="title"/>
          </p:nvPr>
        </p:nvSpPr>
        <p:spPr>
          <a:xfrm>
            <a:off x="3749040" y="274320"/>
            <a:ext cx="8162544" cy="1143000"/>
          </a:xfrm>
        </p:spPr>
        <p:txBody>
          <a:bodyPr/>
          <a:lstStyle/>
          <a:p>
            <a:r>
              <a:rPr lang="en-US" dirty="0"/>
              <a:t>Time Expressions</a:t>
            </a:r>
          </a:p>
        </p:txBody>
      </p:sp>
    </p:spTree>
    <p:extLst>
      <p:ext uri="{BB962C8B-B14F-4D97-AF65-F5344CB8AC3E}">
        <p14:creationId xmlns:p14="http://schemas.microsoft.com/office/powerpoint/2010/main" val="196749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Effect transition="in" filter="fade">
                                      <p:cBhvr>
                                        <p:cTn id="27" dur="1000"/>
                                        <p:tgtEl>
                                          <p:spTgt spid="2">
                                            <p:txEl>
                                              <p:pRg st="0" end="0"/>
                                            </p:txEl>
                                          </p:spTgt>
                                        </p:tgtEl>
                                      </p:cBhvr>
                                    </p:animEffect>
                                    <p:anim calcmode="lin" valueType="num">
                                      <p:cBhvr>
                                        <p:cTn id="2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fade">
                                      <p:cBhvr>
                                        <p:cTn id="34" dur="1000"/>
                                        <p:tgtEl>
                                          <p:spTgt spid="2">
                                            <p:txEl>
                                              <p:pRg st="4" end="4"/>
                                            </p:txEl>
                                          </p:spTgt>
                                        </p:tgtEl>
                                      </p:cBhvr>
                                    </p:animEffect>
                                    <p:anim calcmode="lin" valueType="num">
                                      <p:cBhvr>
                                        <p:cTn id="3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AAAC2C-3B5F-4B99-A16B-B4C44F7C69A1}"/>
              </a:ext>
            </a:extLst>
          </p:cNvPr>
          <p:cNvSpPr>
            <a:spLocks noGrp="1"/>
          </p:cNvSpPr>
          <p:nvPr>
            <p:ph idx="1"/>
          </p:nvPr>
        </p:nvSpPr>
        <p:spPr>
          <a:xfrm>
            <a:off x="1914144" y="1447800"/>
            <a:ext cx="9997440" cy="5135562"/>
          </a:xfrm>
        </p:spPr>
        <p:txBody>
          <a:bodyPr/>
          <a:lstStyle/>
          <a:p>
            <a:r>
              <a:rPr lang="en-US" dirty="0"/>
              <a:t>What time do you get up?</a:t>
            </a:r>
          </a:p>
          <a:p>
            <a:r>
              <a:rPr lang="en-US" dirty="0"/>
              <a:t>I get up in the morning at seven o’clock.</a:t>
            </a:r>
          </a:p>
          <a:p>
            <a:r>
              <a:rPr lang="en-US" dirty="0"/>
              <a:t>What do you do in the afternoon?</a:t>
            </a:r>
          </a:p>
          <a:p>
            <a:r>
              <a:rPr lang="en-US" dirty="0"/>
              <a:t>I eat lunch in the afternoon.</a:t>
            </a:r>
          </a:p>
          <a:p>
            <a:r>
              <a:rPr lang="en-US" dirty="0"/>
              <a:t>What do you do in the evening?</a:t>
            </a:r>
          </a:p>
          <a:p>
            <a:r>
              <a:rPr lang="en-US" dirty="0"/>
              <a:t>I watch T.V (television)             in the evening with my family.</a:t>
            </a:r>
          </a:p>
          <a:p>
            <a:r>
              <a:rPr lang="en-US" dirty="0"/>
              <a:t>What time do you go to sleep?</a:t>
            </a:r>
          </a:p>
          <a:p>
            <a:r>
              <a:rPr lang="en-US" dirty="0"/>
              <a:t>I go to sleep at nine o’clock at night.</a:t>
            </a:r>
          </a:p>
          <a:p>
            <a:endParaRPr lang="en-US" dirty="0"/>
          </a:p>
        </p:txBody>
      </p:sp>
      <p:sp>
        <p:nvSpPr>
          <p:cNvPr id="3" name="Title 2">
            <a:extLst>
              <a:ext uri="{FF2B5EF4-FFF2-40B4-BE49-F238E27FC236}">
                <a16:creationId xmlns:a16="http://schemas.microsoft.com/office/drawing/2014/main" id="{46F45582-C5F9-4CBA-A68D-262F820C0122}"/>
              </a:ext>
            </a:extLst>
          </p:cNvPr>
          <p:cNvSpPr>
            <a:spLocks noGrp="1"/>
          </p:cNvSpPr>
          <p:nvPr>
            <p:ph type="title"/>
          </p:nvPr>
        </p:nvSpPr>
        <p:spPr/>
        <p:txBody>
          <a:bodyPr/>
          <a:lstStyle/>
          <a:p>
            <a:r>
              <a:rPr lang="en-US" dirty="0"/>
              <a:t>Dialogue and Time Expressions</a:t>
            </a:r>
          </a:p>
        </p:txBody>
      </p:sp>
      <p:pic>
        <p:nvPicPr>
          <p:cNvPr id="5" name="Picture 4">
            <a:extLst>
              <a:ext uri="{FF2B5EF4-FFF2-40B4-BE49-F238E27FC236}">
                <a16:creationId xmlns:a16="http://schemas.microsoft.com/office/drawing/2014/main" id="{63E70FBC-D23A-4014-8660-88C217D07E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2864" y="4276725"/>
            <a:ext cx="885825" cy="798195"/>
          </a:xfrm>
          <a:prstGeom prst="rect">
            <a:avLst/>
          </a:prstGeom>
        </p:spPr>
      </p:pic>
    </p:spTree>
    <p:extLst>
      <p:ext uri="{BB962C8B-B14F-4D97-AF65-F5344CB8AC3E}">
        <p14:creationId xmlns:p14="http://schemas.microsoft.com/office/powerpoint/2010/main" val="1886736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fade">
                                      <p:cBhvr>
                                        <p:cTn id="55" dur="1000"/>
                                        <p:tgtEl>
                                          <p:spTgt spid="5"/>
                                        </p:tgtEl>
                                      </p:cBhvr>
                                    </p:animEffect>
                                    <p:anim calcmode="lin" valueType="num">
                                      <p:cBhvr>
                                        <p:cTn id="56" dur="1000" fill="hold"/>
                                        <p:tgtEl>
                                          <p:spTgt spid="5"/>
                                        </p:tgtEl>
                                        <p:attrNameLst>
                                          <p:attrName>ppt_x</p:attrName>
                                        </p:attrNameLst>
                                      </p:cBhvr>
                                      <p:tavLst>
                                        <p:tav tm="0">
                                          <p:val>
                                            <p:strVal val="#ppt_x"/>
                                          </p:val>
                                        </p:tav>
                                        <p:tav tm="100000">
                                          <p:val>
                                            <p:strVal val="#ppt_x"/>
                                          </p:val>
                                        </p:tav>
                                      </p:tavLst>
                                    </p:anim>
                                    <p:anim calcmode="lin" valueType="num">
                                      <p:cBhvr>
                                        <p:cTn id="5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2">
                                            <p:txEl>
                                              <p:pRg st="6" end="6"/>
                                            </p:txEl>
                                          </p:spTgt>
                                        </p:tgtEl>
                                        <p:attrNameLst>
                                          <p:attrName>style.visibility</p:attrName>
                                        </p:attrNameLst>
                                      </p:cBhvr>
                                      <p:to>
                                        <p:strVal val="visible"/>
                                      </p:to>
                                    </p:set>
                                    <p:animEffect transition="in" filter="fade">
                                      <p:cBhvr>
                                        <p:cTn id="62" dur="1000"/>
                                        <p:tgtEl>
                                          <p:spTgt spid="2">
                                            <p:txEl>
                                              <p:pRg st="6" end="6"/>
                                            </p:txEl>
                                          </p:spTgt>
                                        </p:tgtEl>
                                      </p:cBhvr>
                                    </p:animEffect>
                                    <p:anim calcmode="lin" valueType="num">
                                      <p:cBhvr>
                                        <p:cTn id="6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nodeType="clickEffect">
                                  <p:stCondLst>
                                    <p:cond delay="0"/>
                                  </p:stCondLst>
                                  <p:childTnLst>
                                    <p:set>
                                      <p:cBhvr>
                                        <p:cTn id="68" dur="1" fill="hold">
                                          <p:stCondLst>
                                            <p:cond delay="0"/>
                                          </p:stCondLst>
                                        </p:cTn>
                                        <p:tgtEl>
                                          <p:spTgt spid="2">
                                            <p:txEl>
                                              <p:pRg st="7" end="7"/>
                                            </p:txEl>
                                          </p:spTgt>
                                        </p:tgtEl>
                                        <p:attrNameLst>
                                          <p:attrName>style.visibility</p:attrName>
                                        </p:attrNameLst>
                                      </p:cBhvr>
                                      <p:to>
                                        <p:strVal val="visible"/>
                                      </p:to>
                                    </p:set>
                                    <p:animEffect transition="in" filter="fade">
                                      <p:cBhvr>
                                        <p:cTn id="69" dur="1000"/>
                                        <p:tgtEl>
                                          <p:spTgt spid="2">
                                            <p:txEl>
                                              <p:pRg st="7" end="7"/>
                                            </p:txEl>
                                          </p:spTgt>
                                        </p:tgtEl>
                                      </p:cBhvr>
                                    </p:animEffect>
                                    <p:anim calcmode="lin" valueType="num">
                                      <p:cBhvr>
                                        <p:cTn id="7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7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1F477C-AA35-49A3-B553-2B6771BE0AB0}"/>
              </a:ext>
            </a:extLst>
          </p:cNvPr>
          <p:cNvSpPr>
            <a:spLocks noGrp="1"/>
          </p:cNvSpPr>
          <p:nvPr>
            <p:ph idx="1"/>
          </p:nvPr>
        </p:nvSpPr>
        <p:spPr/>
        <p:txBody>
          <a:bodyPr/>
          <a:lstStyle/>
          <a:p>
            <a:r>
              <a:rPr lang="en-US" dirty="0"/>
              <a:t>is not = isn’t</a:t>
            </a:r>
          </a:p>
          <a:p>
            <a:r>
              <a:rPr lang="en-US" dirty="0"/>
              <a:t>are not = aren’t</a:t>
            </a:r>
          </a:p>
          <a:p>
            <a:r>
              <a:rPr lang="en-US" dirty="0"/>
              <a:t>have not = haven’t</a:t>
            </a:r>
          </a:p>
          <a:p>
            <a:r>
              <a:rPr lang="en-US" dirty="0"/>
              <a:t>do not = don’t</a:t>
            </a:r>
          </a:p>
          <a:p>
            <a:r>
              <a:rPr lang="en-US" dirty="0"/>
              <a:t>has not = hasn’t</a:t>
            </a:r>
          </a:p>
          <a:p>
            <a:r>
              <a:rPr lang="en-US" dirty="0"/>
              <a:t>does not = doesn’t</a:t>
            </a:r>
          </a:p>
          <a:p>
            <a:r>
              <a:rPr lang="en-US" dirty="0"/>
              <a:t>I am = I’m</a:t>
            </a:r>
          </a:p>
          <a:p>
            <a:r>
              <a:rPr lang="en-US" dirty="0"/>
              <a:t>I will = I’ll</a:t>
            </a:r>
          </a:p>
        </p:txBody>
      </p:sp>
      <p:sp>
        <p:nvSpPr>
          <p:cNvPr id="3" name="Title 2">
            <a:extLst>
              <a:ext uri="{FF2B5EF4-FFF2-40B4-BE49-F238E27FC236}">
                <a16:creationId xmlns:a16="http://schemas.microsoft.com/office/drawing/2014/main" id="{F70F87DE-763B-498D-AB5D-B7168A928CDE}"/>
              </a:ext>
            </a:extLst>
          </p:cNvPr>
          <p:cNvSpPr>
            <a:spLocks noGrp="1"/>
          </p:cNvSpPr>
          <p:nvPr>
            <p:ph type="title"/>
          </p:nvPr>
        </p:nvSpPr>
        <p:spPr/>
        <p:txBody>
          <a:bodyPr/>
          <a:lstStyle/>
          <a:p>
            <a:r>
              <a:rPr lang="en-US" dirty="0"/>
              <a:t>Contractions</a:t>
            </a:r>
          </a:p>
        </p:txBody>
      </p:sp>
    </p:spTree>
    <p:extLst>
      <p:ext uri="{BB962C8B-B14F-4D97-AF65-F5344CB8AC3E}">
        <p14:creationId xmlns:p14="http://schemas.microsoft.com/office/powerpoint/2010/main" val="2336157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Effect transition="in" filter="fade">
                                      <p:cBhvr>
                                        <p:cTn id="48" dur="1000"/>
                                        <p:tgtEl>
                                          <p:spTgt spid="2">
                                            <p:txEl>
                                              <p:pRg st="5" end="5"/>
                                            </p:txEl>
                                          </p:spTgt>
                                        </p:tgtEl>
                                      </p:cBhvr>
                                    </p:animEffect>
                                    <p:anim calcmode="lin" valueType="num">
                                      <p:cBhvr>
                                        <p:cTn id="4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Effect transition="in" filter="fade">
                                      <p:cBhvr>
                                        <p:cTn id="55" dur="1000"/>
                                        <p:tgtEl>
                                          <p:spTgt spid="2">
                                            <p:txEl>
                                              <p:pRg st="6" end="6"/>
                                            </p:txEl>
                                          </p:spTgt>
                                        </p:tgtEl>
                                      </p:cBhvr>
                                    </p:animEffect>
                                    <p:anim calcmode="lin" valueType="num">
                                      <p:cBhvr>
                                        <p:cTn id="5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2">
                                            <p:txEl>
                                              <p:pRg st="7" end="7"/>
                                            </p:txEl>
                                          </p:spTgt>
                                        </p:tgtEl>
                                        <p:attrNameLst>
                                          <p:attrName>style.visibility</p:attrName>
                                        </p:attrNameLst>
                                      </p:cBhvr>
                                      <p:to>
                                        <p:strVal val="visible"/>
                                      </p:to>
                                    </p:set>
                                    <p:animEffect transition="in" filter="fade">
                                      <p:cBhvr>
                                        <p:cTn id="62" dur="1000"/>
                                        <p:tgtEl>
                                          <p:spTgt spid="2">
                                            <p:txEl>
                                              <p:pRg st="7" end="7"/>
                                            </p:txEl>
                                          </p:spTgt>
                                        </p:tgtEl>
                                      </p:cBhvr>
                                    </p:animEffect>
                                    <p:anim calcmode="lin" valueType="num">
                                      <p:cBhvr>
                                        <p:cTn id="6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B7C474-BB23-44AF-8475-9C1FE0C6D56F}"/>
              </a:ext>
            </a:extLst>
          </p:cNvPr>
          <p:cNvSpPr>
            <a:spLocks noGrp="1"/>
          </p:cNvSpPr>
          <p:nvPr>
            <p:ph idx="1"/>
          </p:nvPr>
        </p:nvSpPr>
        <p:spPr>
          <a:xfrm>
            <a:off x="1219200" y="1562100"/>
            <a:ext cx="10972800" cy="5021262"/>
          </a:xfrm>
        </p:spPr>
        <p:txBody>
          <a:bodyPr>
            <a:normAutofit/>
          </a:bodyPr>
          <a:lstStyle/>
          <a:p>
            <a:r>
              <a:rPr lang="en-US" sz="2400" dirty="0"/>
              <a:t>easy		listen		second	can’t		answer	5</a:t>
            </a:r>
          </a:p>
          <a:p>
            <a:r>
              <a:rPr lang="en-US" sz="2400" dirty="0"/>
              <a:t>enough		make		sense		usually	sometimes	10</a:t>
            </a:r>
          </a:p>
          <a:p>
            <a:r>
              <a:rPr lang="en-US" sz="2400" dirty="0"/>
              <a:t>usually		don’t		found		after		sure		15</a:t>
            </a:r>
          </a:p>
          <a:p>
            <a:r>
              <a:rPr lang="en-US" sz="2400" dirty="0"/>
              <a:t>favorite		our		won’t		those		being		20</a:t>
            </a:r>
          </a:p>
          <a:p>
            <a:r>
              <a:rPr lang="en-US" sz="2400" dirty="0"/>
              <a:t>off			that’s		hear		talk		walk		25</a:t>
            </a:r>
          </a:p>
          <a:p>
            <a:r>
              <a:rPr lang="en-US" sz="2400" dirty="0"/>
              <a:t>easy		listen		second	can’t		answer	30</a:t>
            </a:r>
          </a:p>
          <a:p>
            <a:r>
              <a:rPr lang="en-US" sz="2400" dirty="0"/>
              <a:t>enough		make		sense		usually	sometimes	35</a:t>
            </a:r>
          </a:p>
          <a:p>
            <a:r>
              <a:rPr lang="en-US" sz="2400" dirty="0"/>
              <a:t>usually		don’t		found		after		sure		40</a:t>
            </a:r>
          </a:p>
          <a:p>
            <a:r>
              <a:rPr lang="en-US" sz="2400" dirty="0"/>
              <a:t>favorite		our		won’t		those		being		45</a:t>
            </a:r>
          </a:p>
          <a:p>
            <a:r>
              <a:rPr lang="en-US" sz="2400" dirty="0"/>
              <a:t>off			that’s		hear		talk		walk		50</a:t>
            </a:r>
          </a:p>
          <a:p>
            <a:endParaRPr lang="en-US" sz="2400" dirty="0"/>
          </a:p>
        </p:txBody>
      </p:sp>
      <p:sp>
        <p:nvSpPr>
          <p:cNvPr id="3" name="Title 2">
            <a:extLst>
              <a:ext uri="{FF2B5EF4-FFF2-40B4-BE49-F238E27FC236}">
                <a16:creationId xmlns:a16="http://schemas.microsoft.com/office/drawing/2014/main" id="{30B94497-5923-48B8-8AA3-C6B73F18BBFA}"/>
              </a:ext>
            </a:extLst>
          </p:cNvPr>
          <p:cNvSpPr>
            <a:spLocks noGrp="1"/>
          </p:cNvSpPr>
          <p:nvPr>
            <p:ph type="title"/>
          </p:nvPr>
        </p:nvSpPr>
        <p:spPr/>
        <p:txBody>
          <a:bodyPr>
            <a:normAutofit fontScale="90000"/>
          </a:bodyPr>
          <a:lstStyle/>
          <a:p>
            <a:r>
              <a:rPr lang="en-US" dirty="0"/>
              <a:t>Sight Words Repetition Level 6</a:t>
            </a:r>
            <a:br>
              <a:rPr lang="en-US" dirty="0"/>
            </a:br>
            <a:r>
              <a:rPr lang="en-US" sz="3100" dirty="0"/>
              <a:t>Practice saying these words three times for 1 minute each</a:t>
            </a:r>
          </a:p>
        </p:txBody>
      </p:sp>
    </p:spTree>
    <p:extLst>
      <p:ext uri="{BB962C8B-B14F-4D97-AF65-F5344CB8AC3E}">
        <p14:creationId xmlns:p14="http://schemas.microsoft.com/office/powerpoint/2010/main" val="842273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39</TotalTime>
  <Words>406</Words>
  <Application>Microsoft Office PowerPoint</Application>
  <PresentationFormat>Widescreen</PresentationFormat>
  <Paragraphs>77</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Verdana</vt:lpstr>
      <vt:lpstr>Wingdings 2</vt:lpstr>
      <vt:lpstr>Idea design template</vt:lpstr>
      <vt:lpstr>Title Layout</vt:lpstr>
      <vt:lpstr>Lesson Short Story #2 and Question </vt:lpstr>
      <vt:lpstr>Lesson Short Story #2 and Question </vt:lpstr>
      <vt:lpstr>    Poem</vt:lpstr>
      <vt:lpstr>    Poem</vt:lpstr>
      <vt:lpstr>Time Expressions</vt:lpstr>
      <vt:lpstr>Dialogue and Time Expressions</vt:lpstr>
      <vt:lpstr>Contractions</vt:lpstr>
      <vt:lpstr>Sight Words Repetition Level 6 Practice saying these words three times for 1 minute each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5</cp:revision>
  <dcterms:created xsi:type="dcterms:W3CDTF">2018-06-15T01:33:36Z</dcterms:created>
  <dcterms:modified xsi:type="dcterms:W3CDTF">2018-06-15T02:12:46Z</dcterms:modified>
</cp:coreProperties>
</file>