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99" r:id="rId3"/>
    <p:sldId id="257" r:id="rId4"/>
    <p:sldId id="300" r:id="rId5"/>
    <p:sldId id="298" r:id="rId6"/>
    <p:sldId id="304" r:id="rId7"/>
    <p:sldId id="303" r:id="rId8"/>
    <p:sldId id="302" r:id="rId9"/>
    <p:sldId id="301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6"/>
    <p:restoredTop sz="94648"/>
  </p:normalViewPr>
  <p:slideViewPr>
    <p:cSldViewPr snapToGrid="0" snapToObjects="1">
      <p:cViewPr varScale="1">
        <p:scale>
          <a:sx n="121" d="100"/>
          <a:sy n="121" d="100"/>
        </p:scale>
        <p:origin x="7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4A426-D494-E545-8CC0-2EE39F4E5DE9}" type="datetimeFigureOut">
              <a:rPr lang="en-US" smtClean="0"/>
              <a:t>1/13/21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696F5-FEAF-E642-8462-6BE8D7522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71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96F5-FEAF-E642-8462-6BE8D7522B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24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02171-1D5C-CC46-A1B5-EF3D98308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12C804-D8E1-0547-8829-87426F3A1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99BBD-ED48-0941-A703-BD662646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DF47B-65B9-7C4A-BE88-9EC32BF0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9A519-5B27-CC45-B7BA-E62ECFBB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4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4CB94-84F7-244D-9B03-8BFF1BC3F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6EC555-8DD6-B942-8AA9-818B40AB5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1B398-7239-2948-A082-6034A120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ECA6E-6B8D-A449-9EB1-45CBFB5A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B9335-C92A-7147-B7D8-80C300B9B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1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6B1A68-A024-4D41-B051-E1E1A703A5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7A1BD-64D4-2B46-94D7-58F01A340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FF429-F77A-714E-B64A-20E5DF1E1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07129-ED32-7340-BA1B-D6047CBB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C2595-A735-FC48-89C1-495BAF6B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6C151-D7E0-1F43-A365-982D660B4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D3010-0016-BF49-88CE-63EE2FAED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7A2A4-A2C4-2A4B-B6BA-3005A5794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EB4D1-BE62-C947-8C1F-A7C763A0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14E7A-E37E-C043-BF53-373A5366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0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4B890-C124-0642-B77C-B908B3F90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D1EC8-805C-2F4B-A69F-B1C146F75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4884C-390E-BF46-86A0-A81B2D099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AEF90-1983-FB41-AC21-75644C36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5E382-45A4-4942-B87A-AC58CC57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5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963A9-5147-2943-A8F7-2FEA6FF7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089F1-45F3-5246-B40C-7B29B196E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7F70B-F57C-1748-9B42-6D705C39F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B699C-3596-3A42-B150-1696178B4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80870-5DEA-D743-8D73-F78006F3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9501F-8B7A-BC4D-BF16-CB6FAF3E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0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8C82-D1DD-9F4C-B4E3-1C0863CCE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18993-2122-FC43-984C-55B773909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FBD555-7082-3C41-8190-7B7CF6A23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B06864-0F71-7F46-8477-A3A710FD04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E1AFC5-D318-D645-AC42-F63745409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BC44C8-A74B-5146-B1CD-F159941DE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882CDF-A6B8-4846-A042-0B2297CA2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A45598-EB7E-AF48-9146-5D20A1DCC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4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ADE1F-83A3-564B-B324-ECE831B0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49FE11-141F-1F44-B276-C4B1DC67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636B3D-BE90-8A41-9D6A-0E5DE9D0C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32C562-1BE5-0D4F-BA72-B27779E18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5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9ADAA6-EABD-194A-A578-37F823D4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4A656F-EBD9-1046-8FC3-3E8F2C2A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40BF8-9EDB-A94F-B59C-8B16E2CD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7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2E51-C843-FC45-BD3D-4D46A6FE0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F35C2-3AC0-C346-9A18-F0083C977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60B25E-1858-9649-A463-09088CA4C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C3EB6-0F2E-E148-AD05-2D38ECA4B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0A4CE-11DA-1E41-8FCF-32811824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5E563-458D-7E4B-A6C7-95D24604F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34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17C7-F2EB-9240-A31D-A158127F7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AA42FA-7AE5-3D4A-B9B9-078FDCA07C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46F59-400A-5C49-8636-EE8EDADB3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ACD49-2821-0946-ADC6-98097879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2B53E-8601-AE45-A730-93AA6B473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E26BD-4961-2249-84B8-1E0F61F9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9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13D75B-F793-3C4B-86F2-EB17DFDFF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563B9-5BBA-DA41-9837-0D2BFB5D5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91FB9-066E-FA49-A6BC-3C74A35B8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CF812-CD21-1F4C-8849-03C8A55B19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B2D6B-4051-0144-ADDB-B0C517BB7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7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A07A-2E3E-1643-9ACE-D520F613D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9)</a:t>
            </a: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6358E83-5803-4240-8F1A-4890D1FD9AE9}"/>
              </a:ext>
            </a:extLst>
          </p:cNvPr>
          <p:cNvSpPr/>
          <p:nvPr/>
        </p:nvSpPr>
        <p:spPr>
          <a:xfrm>
            <a:off x="1891862" y="3602038"/>
            <a:ext cx="8776138" cy="10615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800" b="1">
                <a:solidFill>
                  <a:srgbClr val="FFFF00"/>
                </a:solidFill>
                <a:latin typeface="Al Nile" pitchFamily="2" charset="-78"/>
                <a:cs typeface="Al Nile" pitchFamily="2" charset="-78"/>
              </a:rPr>
              <a:t>按立</a:t>
            </a:r>
            <a:endParaRPr lang="en-US" sz="4800" b="1" dirty="0">
              <a:solidFill>
                <a:srgbClr val="FFFF00"/>
              </a:solidFill>
              <a:latin typeface="Al Nile" pitchFamily="2" charset="-78"/>
              <a:cs typeface="Al Nile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2741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72CAD-13EB-F946-BE45-5C7C682B3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按立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E1E64-A4FF-EF45-BB57-76C17ADD4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保罗提醒提摩太，“给人行按手的礼，不可急促”（提前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5:22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endParaRPr lang="en-US" altLang="ja-JP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公开就职，</a:t>
            </a:r>
            <a:endParaRPr lang="en-US" altLang="ja-JP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祷告和禁食也常常与选立和设立领袖有关。</a:t>
            </a:r>
            <a:endParaRPr lang="en-US" altLang="ja-JP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预备</a:t>
            </a:r>
            <a:endParaRPr lang="en-US" altLang="ja-JP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主耶稣在挑选十二门徒为使徒之前彻夜</a:t>
            </a:r>
            <a:r>
              <a:rPr lang="ja-JP" altLang="en-US" b="1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祷告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（路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6:12-13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）。</a:t>
            </a:r>
            <a:endParaRPr lang="en-US" altLang="ja-JP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教会选出七人之后，我们读到使徒“祷告了，就按手在他们头上”（徒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6:6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）。</a:t>
            </a:r>
            <a:endParaRPr lang="en-US" altLang="ja-JP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当巴拿巴和保罗被分派出去传道的时候，教会禁食祷告，然后派他们出去（徒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13:3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）。</a:t>
            </a:r>
          </a:p>
          <a:p>
            <a:pPr lvl="1"/>
            <a:endParaRPr lang="ja-JP" altLang="en-US" b="1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4806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FA0D-EF41-BB40-AA75-E42F1D6BD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36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ja-JP" altLang="en-US" sz="36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按立的意思</a:t>
            </a:r>
            <a:endParaRPr lang="en-US" sz="36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F8ED-1EB3-A949-AF03-FBE8D3D25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提多书</a:t>
            </a:r>
            <a:r>
              <a:rPr lang="en-US" altLang="ja-JP" sz="2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1:5</a:t>
            </a: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，保罗劝勉提多“在各城</a:t>
            </a:r>
            <a:r>
              <a:rPr lang="ja-JP" altLang="en-US" sz="2800" b="1">
                <a:solidFill>
                  <a:srgbClr val="C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设立</a:t>
            </a:r>
            <a:r>
              <a:rPr lang="en-US" altLang="ja-JP" sz="2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[</a:t>
            </a:r>
            <a:r>
              <a:rPr lang="en-US" sz="2800" b="1" i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kathistçmi</a:t>
            </a:r>
            <a:r>
              <a:rPr lang="en-US" sz="2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]</a:t>
            </a: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长老。” </a:t>
            </a:r>
            <a:r>
              <a:rPr lang="en-US" sz="2800" b="1" i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kathistçmi</a:t>
            </a: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都用来表示设立某人就职。</a:t>
            </a:r>
            <a:endParaRPr lang="en-US" altLang="ja-JP" sz="28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50000"/>
              </a:lnSpc>
            </a:pP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耶稣问说，“谁</a:t>
            </a:r>
            <a:r>
              <a:rPr lang="ja-JP" altLang="en-US" sz="2800" b="1">
                <a:solidFill>
                  <a:srgbClr val="C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立</a:t>
            </a: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我作你们断事的官，给你们分家业呢”（路</a:t>
            </a:r>
            <a:r>
              <a:rPr lang="en-US" altLang="ja-JP" sz="2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12:14</a:t>
            </a: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）。</a:t>
            </a:r>
            <a:endParaRPr lang="en-US" altLang="ja-JP" sz="28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50000"/>
              </a:lnSpc>
            </a:pP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约瑟如何被法老看重，“派他作埃及国的宰相兼管全家” （徒</a:t>
            </a:r>
            <a:r>
              <a:rPr lang="en-US" altLang="ja-JP" sz="2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7:10</a:t>
            </a: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）。</a:t>
            </a:r>
          </a:p>
        </p:txBody>
      </p:sp>
    </p:spTree>
    <p:extLst>
      <p:ext uri="{BB962C8B-B14F-4D97-AF65-F5344CB8AC3E}">
        <p14:creationId xmlns:p14="http://schemas.microsoft.com/office/powerpoint/2010/main" val="1877623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FA0D-EF41-BB40-AA75-E42F1D6BD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36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ja-JP" altLang="en-US" sz="36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按立的意思</a:t>
            </a:r>
            <a:endParaRPr lang="en-US" sz="36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F8ED-1EB3-A949-AF03-FBE8D3D25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ja-JP" altLang="en-US">
                <a:solidFill>
                  <a:schemeClr val="bg1"/>
                </a:solidFill>
              </a:rPr>
              <a:t>使徒行传</a:t>
            </a:r>
            <a:r>
              <a:rPr lang="en-US" altLang="ja-JP" dirty="0">
                <a:solidFill>
                  <a:schemeClr val="bg1"/>
                </a:solidFill>
              </a:rPr>
              <a:t>14:23</a:t>
            </a:r>
            <a:r>
              <a:rPr lang="ja-JP" altLang="en-US">
                <a:solidFill>
                  <a:schemeClr val="bg1"/>
                </a:solidFill>
              </a:rPr>
              <a:t>保罗和巴拿巴在小亚细亚各个城市每间教会都“选立长老”。希腊文中把“选立”翻译为</a:t>
            </a:r>
            <a:r>
              <a:rPr lang="en-US" i="1" dirty="0" err="1">
                <a:solidFill>
                  <a:schemeClr val="bg1"/>
                </a:solidFill>
              </a:rPr>
              <a:t>cheirotonço</a:t>
            </a:r>
            <a:r>
              <a:rPr lang="en-US" dirty="0">
                <a:solidFill>
                  <a:schemeClr val="bg1"/>
                </a:solidFill>
              </a:rPr>
              <a:t>，</a:t>
            </a:r>
            <a:r>
              <a:rPr lang="ja-JP" altLang="en-US">
                <a:solidFill>
                  <a:schemeClr val="bg1"/>
                </a:solidFill>
              </a:rPr>
              <a:t>这是从“手”（</a:t>
            </a:r>
            <a:r>
              <a:rPr lang="en-US" i="1" dirty="0" err="1">
                <a:solidFill>
                  <a:schemeClr val="bg1"/>
                </a:solidFill>
              </a:rPr>
              <a:t>cheir</a:t>
            </a:r>
            <a:r>
              <a:rPr lang="en-US" dirty="0">
                <a:solidFill>
                  <a:schemeClr val="bg1"/>
                </a:solidFill>
              </a:rPr>
              <a:t>）</a:t>
            </a:r>
            <a:r>
              <a:rPr lang="ja-JP" altLang="en-US">
                <a:solidFill>
                  <a:schemeClr val="bg1"/>
                </a:solidFill>
              </a:rPr>
              <a:t>和“伸展”（</a:t>
            </a:r>
            <a:r>
              <a:rPr lang="en-US" i="1" dirty="0" err="1">
                <a:solidFill>
                  <a:schemeClr val="bg1"/>
                </a:solidFill>
              </a:rPr>
              <a:t>teinô</a:t>
            </a:r>
            <a:r>
              <a:rPr lang="en-US" dirty="0">
                <a:solidFill>
                  <a:schemeClr val="bg1"/>
                </a:solidFill>
              </a:rPr>
              <a:t>）</a:t>
            </a:r>
            <a:r>
              <a:rPr lang="ja-JP" altLang="en-US">
                <a:solidFill>
                  <a:schemeClr val="bg1"/>
                </a:solidFill>
              </a:rPr>
              <a:t>复合词。最初意思是通过举手来“挑选”或“推选”。然而到了最后，“手”的元素变成了一个失去原义的隐喻。</a:t>
            </a:r>
            <a:r>
              <a:rPr lang="en-US" altLang="ja-JP" baseline="30000" dirty="0">
                <a:solidFill>
                  <a:schemeClr val="bg1"/>
                </a:solidFill>
              </a:rPr>
              <a:t>[1]</a:t>
            </a:r>
          </a:p>
        </p:txBody>
      </p:sp>
    </p:spTree>
    <p:extLst>
      <p:ext uri="{BB962C8B-B14F-4D97-AF65-F5344CB8AC3E}">
        <p14:creationId xmlns:p14="http://schemas.microsoft.com/office/powerpoint/2010/main" val="3588036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FA0D-EF41-BB40-AA75-E42F1D6BD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36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ja-JP" altLang="en-US" sz="36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按立的意思</a:t>
            </a:r>
            <a:endParaRPr lang="en-US" sz="36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F8ED-1EB3-A949-AF03-FBE8D3D25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ja-JP" altLang="en-US" b="1">
                <a:solidFill>
                  <a:schemeClr val="bg1"/>
                </a:solidFill>
              </a:rPr>
              <a:t>按立的重要性</a:t>
            </a:r>
          </a:p>
          <a:p>
            <a:pPr lvl="1"/>
            <a:r>
              <a:rPr lang="en-US" i="1" dirty="0" err="1">
                <a:solidFill>
                  <a:schemeClr val="bg1"/>
                </a:solidFill>
              </a:rPr>
              <a:t>cheirotonço</a:t>
            </a:r>
            <a:r>
              <a:rPr lang="ja-JP" altLang="en-US">
                <a:solidFill>
                  <a:schemeClr val="bg1"/>
                </a:solidFill>
              </a:rPr>
              <a:t>指任命某人就职或指派某人完成一个特定任务。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林后</a:t>
            </a:r>
            <a:r>
              <a:rPr lang="en-US" altLang="ja-JP" dirty="0">
                <a:solidFill>
                  <a:schemeClr val="bg1"/>
                </a:solidFill>
              </a:rPr>
              <a:t>8:19</a:t>
            </a:r>
            <a:r>
              <a:rPr lang="ja-JP" altLang="en-US">
                <a:solidFill>
                  <a:schemeClr val="bg1"/>
                </a:solidFill>
              </a:rPr>
              <a:t>，一位有名弟兄被“众教会挑选”与保罗同行。</a:t>
            </a:r>
            <a:r>
              <a:rPr lang="en-US" i="1" dirty="0" err="1">
                <a:solidFill>
                  <a:schemeClr val="bg1"/>
                </a:solidFill>
              </a:rPr>
              <a:t>cheirotonço</a:t>
            </a:r>
            <a:r>
              <a:rPr lang="ja-JP" altLang="en-US">
                <a:solidFill>
                  <a:schemeClr val="bg1"/>
                </a:solidFill>
              </a:rPr>
              <a:t>的意思是指派或任命某人就职。</a:t>
            </a:r>
            <a:r>
              <a:rPr lang="en-US" altLang="ja-JP" baseline="30000" dirty="0">
                <a:solidFill>
                  <a:schemeClr val="bg1"/>
                </a:solidFill>
              </a:rPr>
              <a:t>[2]</a:t>
            </a:r>
            <a:r>
              <a:rPr lang="ja-JP" altLang="en-US">
                <a:solidFill>
                  <a:schemeClr val="bg1"/>
                </a:solidFill>
              </a:rPr>
              <a:t> </a:t>
            </a:r>
            <a:endParaRPr lang="en-US" altLang="ja-JP" dirty="0">
              <a:solidFill>
                <a:schemeClr val="bg1"/>
              </a:solidFill>
            </a:endParaRPr>
          </a:p>
          <a:p>
            <a:r>
              <a:rPr lang="ja-JP" altLang="en-US">
                <a:solidFill>
                  <a:schemeClr val="bg1"/>
                </a:solidFill>
              </a:rPr>
              <a:t>保罗和巴拿巴通过按手设立长老，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有权威特别会议或教权。动词</a:t>
            </a:r>
            <a:r>
              <a:rPr lang="en-US" i="1" dirty="0" err="1">
                <a:solidFill>
                  <a:schemeClr val="bg1"/>
                </a:solidFill>
              </a:rPr>
              <a:t>epitithçmi</a:t>
            </a:r>
            <a:r>
              <a:rPr lang="ja-JP" altLang="en-US">
                <a:solidFill>
                  <a:schemeClr val="bg1"/>
                </a:solidFill>
              </a:rPr>
              <a:t>加名词“手”（</a:t>
            </a:r>
            <a:r>
              <a:rPr lang="en-US" i="1" dirty="0" err="1">
                <a:solidFill>
                  <a:schemeClr val="bg1"/>
                </a:solidFill>
              </a:rPr>
              <a:t>cheir</a:t>
            </a:r>
            <a:r>
              <a:rPr lang="en-US" dirty="0">
                <a:solidFill>
                  <a:schemeClr val="bg1"/>
                </a:solidFill>
              </a:rPr>
              <a:t>）（</a:t>
            </a:r>
            <a:r>
              <a:rPr lang="ja-JP" altLang="en-US">
                <a:solidFill>
                  <a:schemeClr val="bg1"/>
                </a:solidFill>
              </a:rPr>
              <a:t>徒</a:t>
            </a:r>
            <a:r>
              <a:rPr lang="en-US" altLang="ja-JP" dirty="0">
                <a:solidFill>
                  <a:schemeClr val="bg1"/>
                </a:solidFill>
              </a:rPr>
              <a:t>6:6</a:t>
            </a:r>
            <a:r>
              <a:rPr lang="ja-JP" altLang="en-US">
                <a:solidFill>
                  <a:schemeClr val="bg1"/>
                </a:solidFill>
              </a:rPr>
              <a:t>，</a:t>
            </a:r>
            <a:r>
              <a:rPr lang="en-US" altLang="ja-JP" dirty="0">
                <a:solidFill>
                  <a:schemeClr val="bg1"/>
                </a:solidFill>
              </a:rPr>
              <a:t>8:17</a:t>
            </a:r>
            <a:r>
              <a:rPr lang="ja-JP" altLang="en-US">
                <a:solidFill>
                  <a:schemeClr val="bg1"/>
                </a:solidFill>
              </a:rPr>
              <a:t>，</a:t>
            </a:r>
            <a:r>
              <a:rPr lang="en-US" altLang="ja-JP" dirty="0">
                <a:solidFill>
                  <a:schemeClr val="bg1"/>
                </a:solidFill>
              </a:rPr>
              <a:t>19</a:t>
            </a:r>
            <a:r>
              <a:rPr lang="ja-JP" altLang="en-US">
                <a:solidFill>
                  <a:schemeClr val="bg1"/>
                </a:solidFill>
              </a:rPr>
              <a:t>，</a:t>
            </a:r>
            <a:r>
              <a:rPr lang="en-US" altLang="ja-JP" dirty="0">
                <a:solidFill>
                  <a:schemeClr val="bg1"/>
                </a:solidFill>
              </a:rPr>
              <a:t>9:12</a:t>
            </a:r>
            <a:r>
              <a:rPr lang="ja-JP" altLang="en-US">
                <a:solidFill>
                  <a:schemeClr val="bg1"/>
                </a:solidFill>
              </a:rPr>
              <a:t>，</a:t>
            </a:r>
            <a:r>
              <a:rPr lang="en-US" altLang="ja-JP" dirty="0">
                <a:solidFill>
                  <a:schemeClr val="bg1"/>
                </a:solidFill>
              </a:rPr>
              <a:t>17</a:t>
            </a:r>
            <a:r>
              <a:rPr lang="ja-JP" altLang="en-US">
                <a:solidFill>
                  <a:schemeClr val="bg1"/>
                </a:solidFill>
              </a:rPr>
              <a:t>，</a:t>
            </a:r>
            <a:r>
              <a:rPr lang="en-US" altLang="ja-JP" dirty="0">
                <a:solidFill>
                  <a:schemeClr val="bg1"/>
                </a:solidFill>
              </a:rPr>
              <a:t>13:3</a:t>
            </a:r>
            <a:r>
              <a:rPr lang="ja-JP" altLang="en-US">
                <a:solidFill>
                  <a:schemeClr val="bg1"/>
                </a:solidFill>
              </a:rPr>
              <a:t>，</a:t>
            </a:r>
            <a:r>
              <a:rPr lang="en-US" altLang="ja-JP" dirty="0">
                <a:solidFill>
                  <a:schemeClr val="bg1"/>
                </a:solidFill>
              </a:rPr>
              <a:t>19:6</a:t>
            </a:r>
            <a:r>
              <a:rPr lang="ja-JP" altLang="en-US">
                <a:solidFill>
                  <a:schemeClr val="bg1"/>
                </a:solidFill>
              </a:rPr>
              <a:t>，</a:t>
            </a:r>
            <a:r>
              <a:rPr lang="en-US" altLang="ja-JP" dirty="0">
                <a:solidFill>
                  <a:schemeClr val="bg1"/>
                </a:solidFill>
              </a:rPr>
              <a:t>28:8</a:t>
            </a:r>
            <a:r>
              <a:rPr lang="ja-JP" altLang="en-US">
                <a:solidFill>
                  <a:schemeClr val="bg1"/>
                </a:solidFill>
              </a:rPr>
              <a:t>；又见提前</a:t>
            </a:r>
            <a:r>
              <a:rPr lang="en-US" altLang="ja-JP" dirty="0">
                <a:solidFill>
                  <a:schemeClr val="bg1"/>
                </a:solidFill>
              </a:rPr>
              <a:t>5:22</a:t>
            </a:r>
            <a:r>
              <a:rPr lang="ja-JP" altLang="en-US">
                <a:solidFill>
                  <a:schemeClr val="bg1"/>
                </a:solidFill>
              </a:rPr>
              <a:t>）。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在使徒行传</a:t>
            </a:r>
            <a:r>
              <a:rPr lang="en-US" altLang="ja-JP" dirty="0">
                <a:solidFill>
                  <a:schemeClr val="bg1"/>
                </a:solidFill>
              </a:rPr>
              <a:t>14:23</a:t>
            </a:r>
            <a:r>
              <a:rPr lang="ja-JP" altLang="en-US">
                <a:solidFill>
                  <a:schemeClr val="bg1"/>
                </a:solidFill>
              </a:rPr>
              <a:t>的语境下，</a:t>
            </a:r>
            <a:r>
              <a:rPr lang="en-US" i="1" dirty="0" err="1">
                <a:solidFill>
                  <a:schemeClr val="bg1"/>
                </a:solidFill>
              </a:rPr>
              <a:t>cheirotonço</a:t>
            </a:r>
            <a:r>
              <a:rPr lang="ja-JP" altLang="en-US">
                <a:solidFill>
                  <a:schemeClr val="bg1"/>
                </a:solidFill>
              </a:rPr>
              <a:t>指的是选举。尽管这是该动词一个可能的意思，但在这个语境下不可能是指选举。保罗和巴拿巴是设立，而非选举教会的长老。</a:t>
            </a:r>
          </a:p>
        </p:txBody>
      </p:sp>
    </p:spTree>
    <p:extLst>
      <p:ext uri="{BB962C8B-B14F-4D97-AF65-F5344CB8AC3E}">
        <p14:creationId xmlns:p14="http://schemas.microsoft.com/office/powerpoint/2010/main" val="3307451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FA0D-EF41-BB40-AA75-E42F1D6BD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执事在圣经中意思</a:t>
            </a:r>
            <a:endParaRPr lang="en-US" sz="36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F8ED-1EB3-A949-AF03-FBE8D3D25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ja-JP" altLang="en-US">
                <a:solidFill>
                  <a:schemeClr val="bg1"/>
                </a:solidFill>
              </a:rPr>
              <a:t>错误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endParaRPr lang="en-US" altLang="zh-CN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把“按立” 和就职基督徒领袖联系起来。</a:t>
            </a:r>
            <a:r>
              <a:rPr lang="en-US" altLang="ja-JP" baseline="30000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“按立” 通过按手行为传递特别恩典的意思。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传统教会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 </a:t>
            </a:r>
            <a:r>
              <a:rPr lang="ja-JP" altLang="en-US">
                <a:solidFill>
                  <a:schemeClr val="bg1"/>
                </a:solidFill>
              </a:rPr>
              <a:t>职分的权柄来自主教，通过按手传递给了被按立者；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新约并未教导，被选是被“按立”到一个神圣职分。只有所谓被“按立”的神职人员才有权讲道，施洗，主持圣餐，或作祝福祷告。</a:t>
            </a:r>
          </a:p>
          <a:p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53114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FA0D-EF41-BB40-AA75-E42F1D6BD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执事在圣经中意思</a:t>
            </a:r>
            <a:endParaRPr lang="en-US" sz="36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F8ED-1EB3-A949-AF03-FBE8D3D25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ja-JP" altLang="en-US">
                <a:solidFill>
                  <a:schemeClr val="bg1"/>
                </a:solidFill>
              </a:rPr>
              <a:t>正确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神为这重要职分把人</a:t>
            </a:r>
            <a:r>
              <a:rPr lang="ja-JP" altLang="en-US" b="1">
                <a:solidFill>
                  <a:srgbClr val="C00000"/>
                </a:solidFill>
              </a:rPr>
              <a:t>分别出来</a:t>
            </a:r>
            <a:r>
              <a:rPr lang="ja-JP" altLang="en-US">
                <a:solidFill>
                  <a:schemeClr val="bg1"/>
                </a:solidFill>
              </a:rPr>
              <a:t>，认出谁是上帝分别的人是教会的职责。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职分的</a:t>
            </a:r>
            <a:r>
              <a:rPr lang="ja-JP" altLang="en-US" b="1">
                <a:solidFill>
                  <a:srgbClr val="C00000"/>
                </a:solidFill>
              </a:rPr>
              <a:t>权柄来自神</a:t>
            </a:r>
            <a:r>
              <a:rPr lang="ja-JP" altLang="en-US">
                <a:solidFill>
                  <a:schemeClr val="bg1"/>
                </a:solidFill>
              </a:rPr>
              <a:t>，祂呼召并赐恩给人们来带领祂的教会（徒</a:t>
            </a:r>
            <a:r>
              <a:rPr lang="en-US" altLang="ja-JP" dirty="0">
                <a:solidFill>
                  <a:schemeClr val="bg1"/>
                </a:solidFill>
              </a:rPr>
              <a:t>20:28</a:t>
            </a:r>
            <a:r>
              <a:rPr lang="ja-JP" altLang="en-US">
                <a:solidFill>
                  <a:schemeClr val="bg1"/>
                </a:solidFill>
              </a:rPr>
              <a:t>；林前</a:t>
            </a:r>
            <a:r>
              <a:rPr lang="en-US" altLang="ja-JP" dirty="0">
                <a:solidFill>
                  <a:schemeClr val="bg1"/>
                </a:solidFill>
              </a:rPr>
              <a:t>12:28</a:t>
            </a:r>
            <a:r>
              <a:rPr lang="ja-JP" altLang="en-US">
                <a:solidFill>
                  <a:schemeClr val="bg1"/>
                </a:solidFill>
              </a:rPr>
              <a:t>；弗</a:t>
            </a:r>
            <a:r>
              <a:rPr lang="en-US" altLang="ja-JP" dirty="0">
                <a:solidFill>
                  <a:schemeClr val="bg1"/>
                </a:solidFill>
              </a:rPr>
              <a:t>4:11</a:t>
            </a:r>
            <a:r>
              <a:rPr lang="ja-JP" altLang="en-US">
                <a:solidFill>
                  <a:schemeClr val="bg1"/>
                </a:solidFill>
              </a:rPr>
              <a:t>）。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公开认可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endParaRPr lang="en-US" altLang="zh-CN" dirty="0">
              <a:solidFill>
                <a:schemeClr val="bg1"/>
              </a:solidFill>
            </a:endParaRPr>
          </a:p>
          <a:p>
            <a:pPr lvl="2"/>
            <a:r>
              <a:rPr lang="ja-JP" altLang="en-US" sz="2800">
                <a:solidFill>
                  <a:schemeClr val="bg1"/>
                </a:solidFill>
              </a:rPr>
              <a:t>长老执事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ja-JP" altLang="en-US" sz="2800">
                <a:solidFill>
                  <a:schemeClr val="bg1"/>
                </a:solidFill>
              </a:rPr>
              <a:t>立约忠心服事</a:t>
            </a:r>
            <a:endParaRPr lang="en-US" altLang="ja-JP" sz="2800" dirty="0">
              <a:solidFill>
                <a:schemeClr val="bg1"/>
              </a:solidFill>
            </a:endParaRPr>
          </a:p>
          <a:p>
            <a:pPr lvl="2"/>
            <a:r>
              <a:rPr lang="ja-JP" altLang="en-US" sz="2800">
                <a:solidFill>
                  <a:schemeClr val="bg1"/>
                </a:solidFill>
              </a:rPr>
              <a:t>会众立约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ja-JP" altLang="en-US" sz="2800">
                <a:solidFill>
                  <a:schemeClr val="bg1"/>
                </a:solidFill>
              </a:rPr>
              <a:t>顺服</a:t>
            </a:r>
            <a:endParaRPr lang="en-US" altLang="ja-JP" sz="2800" dirty="0">
              <a:solidFill>
                <a:schemeClr val="bg1"/>
              </a:solidFill>
            </a:endParaRPr>
          </a:p>
          <a:p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76341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FA0D-EF41-BB40-AA75-E42F1D6BD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执事在圣经中意思</a:t>
            </a:r>
            <a:endParaRPr lang="en-US" sz="36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F8ED-1EB3-A949-AF03-FBE8D3D25C93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lvl="1">
              <a:lnSpc>
                <a:spcPct val="150000"/>
              </a:lnSpc>
            </a:pPr>
            <a:r>
              <a:rPr lang="ja-JP" altLang="en-US" sz="32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按立表示公开承认某人就职或承担事工，</a:t>
            </a:r>
            <a:endParaRPr lang="en-US" altLang="ja-JP" sz="32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50000"/>
              </a:lnSpc>
            </a:pPr>
            <a:r>
              <a:rPr lang="ja-JP" altLang="en-US" sz="32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圣经的词是“</a:t>
            </a:r>
            <a:r>
              <a:rPr lang="ja-JP" altLang="en-US" sz="3200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设立”或“委派</a:t>
            </a:r>
            <a:r>
              <a:rPr lang="ja-JP" altLang="en-US" sz="32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”。</a:t>
            </a:r>
            <a:endParaRPr lang="en-US" altLang="ja-JP" sz="32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50000"/>
              </a:lnSpc>
            </a:pPr>
            <a:r>
              <a:rPr lang="ja-JP" altLang="en-US" sz="32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设立一个职分通常伴随着祷告和禁食，及按手</a:t>
            </a:r>
            <a:endParaRPr lang="en-US" altLang="ja-JP" sz="32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2">
              <a:lnSpc>
                <a:spcPct val="150000"/>
              </a:lnSpc>
            </a:pP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公开性</a:t>
            </a:r>
            <a:endParaRPr lang="en-US" altLang="ja-JP" sz="28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2">
              <a:lnSpc>
                <a:spcPct val="150000"/>
              </a:lnSpc>
            </a:pP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严肃性</a:t>
            </a:r>
            <a:endParaRPr lang="en-US" altLang="ja-JP" sz="28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2">
              <a:lnSpc>
                <a:spcPct val="150000"/>
              </a:lnSpc>
            </a:pPr>
            <a:r>
              <a:rPr lang="ja-JP" altLang="en-US" sz="2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重要性。</a:t>
            </a:r>
          </a:p>
        </p:txBody>
      </p:sp>
    </p:spTree>
    <p:extLst>
      <p:ext uri="{BB962C8B-B14F-4D97-AF65-F5344CB8AC3E}">
        <p14:creationId xmlns:p14="http://schemas.microsoft.com/office/powerpoint/2010/main" val="3837290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FA0D-EF41-BB40-AA75-E42F1D6BD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按立的时间</a:t>
            </a:r>
            <a:endParaRPr lang="en-US" sz="36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F8ED-1EB3-A949-AF03-FBE8D3D25C93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r>
              <a:rPr lang="ja-JP" altLang="en-US">
                <a:solidFill>
                  <a:schemeClr val="bg1"/>
                </a:solidFill>
              </a:rPr>
              <a:t>资格</a:t>
            </a:r>
            <a:r>
              <a:rPr lang="zh-CN" altLang="en-US" dirty="0">
                <a:solidFill>
                  <a:schemeClr val="bg1"/>
                </a:solidFill>
              </a:rPr>
              <a:t>：（</a:t>
            </a:r>
            <a:r>
              <a:rPr lang="en-US" altLang="zh-CN" dirty="0">
                <a:solidFill>
                  <a:schemeClr val="bg1"/>
                </a:solidFill>
              </a:rPr>
              <a:t>1</a:t>
            </a:r>
            <a:r>
              <a:rPr lang="zh-CN" altLang="en-US" dirty="0">
                <a:solidFill>
                  <a:schemeClr val="bg1"/>
                </a:solidFill>
              </a:rPr>
              <a:t>）</a:t>
            </a:r>
            <a:r>
              <a:rPr lang="ja-JP" altLang="en-US">
                <a:solidFill>
                  <a:srgbClr val="C00000"/>
                </a:solidFill>
              </a:rPr>
              <a:t>圣经要求</a:t>
            </a:r>
            <a:r>
              <a:rPr lang="ja-JP" altLang="en-US">
                <a:solidFill>
                  <a:schemeClr val="bg1"/>
                </a:solidFill>
              </a:rPr>
              <a:t>，</a:t>
            </a:r>
            <a:r>
              <a:rPr lang="zh-CN" altLang="en-US" dirty="0">
                <a:solidFill>
                  <a:schemeClr val="bg1"/>
                </a:solidFill>
              </a:rPr>
              <a:t>（</a:t>
            </a:r>
            <a:r>
              <a:rPr lang="en-US" altLang="zh-CN" dirty="0">
                <a:solidFill>
                  <a:schemeClr val="bg1"/>
                </a:solidFill>
              </a:rPr>
              <a:t>2</a:t>
            </a:r>
            <a:r>
              <a:rPr lang="zh-CN" altLang="en-US" dirty="0">
                <a:solidFill>
                  <a:schemeClr val="bg1"/>
                </a:solidFill>
              </a:rPr>
              <a:t>）</a:t>
            </a:r>
            <a:r>
              <a:rPr lang="ja-JP" altLang="en-US">
                <a:solidFill>
                  <a:srgbClr val="C00000"/>
                </a:solidFill>
              </a:rPr>
              <a:t>被神呼召</a:t>
            </a:r>
            <a:r>
              <a:rPr lang="ja-JP" altLang="en-US">
                <a:solidFill>
                  <a:schemeClr val="bg1"/>
                </a:solidFill>
              </a:rPr>
              <a:t>，</a:t>
            </a:r>
            <a:r>
              <a:rPr lang="zh-CN" altLang="en-US" dirty="0">
                <a:solidFill>
                  <a:schemeClr val="bg1"/>
                </a:solidFill>
              </a:rPr>
              <a:t>（</a:t>
            </a:r>
            <a:r>
              <a:rPr lang="en-US" altLang="zh-CN" dirty="0">
                <a:solidFill>
                  <a:schemeClr val="bg1"/>
                </a:solidFill>
              </a:rPr>
              <a:t>3</a:t>
            </a:r>
            <a:r>
              <a:rPr lang="zh-CN" altLang="en-US" dirty="0">
                <a:solidFill>
                  <a:schemeClr val="bg1"/>
                </a:solidFill>
              </a:rPr>
              <a:t>）</a:t>
            </a:r>
            <a:r>
              <a:rPr lang="ja-JP" altLang="en-US" b="1">
                <a:solidFill>
                  <a:srgbClr val="C00000"/>
                </a:solidFill>
              </a:rPr>
              <a:t>被会众认可</a:t>
            </a:r>
            <a:r>
              <a:rPr lang="ja-JP" altLang="en-US">
                <a:solidFill>
                  <a:schemeClr val="bg1"/>
                </a:solidFill>
              </a:rPr>
              <a:t>，然后被公开承认为就任该职分的人。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不意味着他要全职服侍教会或是去读神学。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而是意味着神已经呼召并赐恩给一个人，谦卑地带领教会。而且圣经中也没有这样的例子：传道人在被按立之前被称为“传道”，按立之后称为“牧师”。</a:t>
            </a:r>
            <a:endParaRPr lang="en-US" altLang="ja-JP" dirty="0">
              <a:solidFill>
                <a:schemeClr val="bg1"/>
              </a:solidFill>
            </a:endParaRPr>
          </a:p>
          <a:p>
            <a:r>
              <a:rPr lang="ja-JP" altLang="en-US">
                <a:solidFill>
                  <a:schemeClr val="bg1"/>
                </a:solidFill>
              </a:rPr>
              <a:t>教会的需要</a:t>
            </a:r>
            <a:endParaRPr lang="en-US" altLang="ja-JP" dirty="0">
              <a:solidFill>
                <a:schemeClr val="bg1"/>
              </a:solidFill>
            </a:endParaRPr>
          </a:p>
          <a:p>
            <a:r>
              <a:rPr lang="ja-JP" altLang="en-US">
                <a:solidFill>
                  <a:schemeClr val="bg1"/>
                </a:solidFill>
              </a:rPr>
              <a:t>教会的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从公开就职角度看， “按立”合宜地成为牧师（或执事）</a:t>
            </a:r>
            <a:r>
              <a:rPr lang="en-US" altLang="ja-JP" dirty="0">
                <a:solidFill>
                  <a:schemeClr val="bg1"/>
                </a:solidFill>
              </a:rPr>
              <a:t> </a:t>
            </a:r>
            <a:r>
              <a:rPr lang="ja-JP" altLang="en-US">
                <a:solidFill>
                  <a:schemeClr val="bg1"/>
                </a:solidFill>
              </a:rPr>
              <a:t>。圣经中没有把头衔和公开就职这两件事分开。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长老不是在成为长老后一段时间才就职，而是在成为长老同时被公开授职</a:t>
            </a:r>
          </a:p>
        </p:txBody>
      </p:sp>
    </p:spTree>
    <p:extLst>
      <p:ext uri="{BB962C8B-B14F-4D97-AF65-F5344CB8AC3E}">
        <p14:creationId xmlns:p14="http://schemas.microsoft.com/office/powerpoint/2010/main" val="3023228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FA0D-EF41-BB40-AA75-E42F1D6BD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按立的仪式</a:t>
            </a:r>
            <a:r>
              <a:rPr lang="zh-CN" altLang="en-US" sz="36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endParaRPr lang="en-US" sz="36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F8ED-1EB3-A949-AF03-FBE8D3D25C93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ja-JP" altLang="en-US">
                <a:solidFill>
                  <a:schemeClr val="bg1"/>
                </a:solidFill>
              </a:rPr>
              <a:t>服侍教会的七人，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是“站在使徒面前，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使徒祷告了，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就按手在他们头上”（徒</a:t>
            </a:r>
            <a:r>
              <a:rPr lang="en-US" altLang="ja-JP" dirty="0">
                <a:solidFill>
                  <a:schemeClr val="bg1"/>
                </a:solidFill>
              </a:rPr>
              <a:t>6:6</a:t>
            </a:r>
            <a:r>
              <a:rPr lang="ja-JP" altLang="en-US">
                <a:solidFill>
                  <a:schemeClr val="bg1"/>
                </a:solidFill>
              </a:rPr>
              <a:t>）。</a:t>
            </a:r>
            <a:endParaRPr lang="en-US" altLang="ja-JP" dirty="0">
              <a:solidFill>
                <a:schemeClr val="bg1"/>
              </a:solidFill>
            </a:endParaRPr>
          </a:p>
          <a:p>
            <a:r>
              <a:rPr lang="ja-JP" altLang="en-US">
                <a:solidFill>
                  <a:schemeClr val="bg1"/>
                </a:solidFill>
              </a:rPr>
              <a:t>在安提阿教会，神挑选巴拿巴和保罗完成一项特殊的任务：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“</a:t>
            </a:r>
            <a:r>
              <a:rPr lang="ja-JP" altLang="en-US" b="1">
                <a:solidFill>
                  <a:srgbClr val="C00000"/>
                </a:solidFill>
              </a:rPr>
              <a:t>于是禁食祷告</a:t>
            </a:r>
            <a:r>
              <a:rPr lang="ja-JP" altLang="en-US">
                <a:solidFill>
                  <a:schemeClr val="bg1"/>
                </a:solidFill>
              </a:rPr>
              <a:t>、</a:t>
            </a:r>
            <a:r>
              <a:rPr lang="ja-JP" altLang="en-US" b="1">
                <a:solidFill>
                  <a:srgbClr val="C00000"/>
                </a:solidFill>
              </a:rPr>
              <a:t>按手</a:t>
            </a:r>
            <a:r>
              <a:rPr lang="ja-JP" altLang="en-US">
                <a:solidFill>
                  <a:schemeClr val="bg1"/>
                </a:solidFill>
              </a:rPr>
              <a:t>在他们头上、就</a:t>
            </a:r>
            <a:r>
              <a:rPr lang="ja-JP" altLang="en-US">
                <a:solidFill>
                  <a:srgbClr val="C00000"/>
                </a:solidFill>
              </a:rPr>
              <a:t>打发</a:t>
            </a:r>
            <a:r>
              <a:rPr lang="ja-JP" altLang="en-US">
                <a:solidFill>
                  <a:schemeClr val="bg1"/>
                </a:solidFill>
              </a:rPr>
              <a:t>他们去了”（徒</a:t>
            </a:r>
            <a:r>
              <a:rPr lang="en-US" altLang="ja-JP" dirty="0">
                <a:solidFill>
                  <a:schemeClr val="bg1"/>
                </a:solidFill>
              </a:rPr>
              <a:t>13:3</a:t>
            </a:r>
            <a:r>
              <a:rPr lang="ja-JP" altLang="en-US">
                <a:solidFill>
                  <a:schemeClr val="bg1"/>
                </a:solidFill>
              </a:rPr>
              <a:t>）。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在另一个语境中，保罗劝提摩太不要轻忽所得的恩赐，“就是从前借着预言、在众长老按手的时候赐给你的”（提前</a:t>
            </a:r>
            <a:r>
              <a:rPr lang="en-US" altLang="ja-JP" dirty="0">
                <a:solidFill>
                  <a:schemeClr val="bg1"/>
                </a:solidFill>
              </a:rPr>
              <a:t>4:14</a:t>
            </a:r>
            <a:r>
              <a:rPr lang="ja-JP" altLang="en-US">
                <a:solidFill>
                  <a:schemeClr val="bg1"/>
                </a:solidFill>
              </a:rPr>
              <a:t>）。</a:t>
            </a:r>
            <a:endParaRPr lang="en-US" altLang="ja-JP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6214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948</Words>
  <Application>Microsoft Macintosh PowerPoint</Application>
  <PresentationFormat>Widescreen</PresentationFormat>
  <Paragraphs>60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等线</vt:lpstr>
      <vt:lpstr>SimHei</vt:lpstr>
      <vt:lpstr>SimSun</vt:lpstr>
      <vt:lpstr>游ゴシック</vt:lpstr>
      <vt:lpstr>Al Nile</vt:lpstr>
      <vt:lpstr>Arial</vt:lpstr>
      <vt:lpstr>Calibri</vt:lpstr>
      <vt:lpstr>Calibri Light</vt:lpstr>
      <vt:lpstr>Office Theme</vt:lpstr>
      <vt:lpstr>执事的侍奉（9)</vt:lpstr>
      <vt:lpstr>1.按立的意思</vt:lpstr>
      <vt:lpstr>1.按立的意思</vt:lpstr>
      <vt:lpstr>1.按立的意思</vt:lpstr>
      <vt:lpstr>执事在圣经中意思</vt:lpstr>
      <vt:lpstr>执事在圣经中意思</vt:lpstr>
      <vt:lpstr>执事在圣经中意思</vt:lpstr>
      <vt:lpstr>按立的时间</vt:lpstr>
      <vt:lpstr>按立的仪式：</vt:lpstr>
      <vt:lpstr>按立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执事的侍奉</dc:title>
  <dc:creator>Microsoft Office User</dc:creator>
  <cp:lastModifiedBy>Microsoft Office User</cp:lastModifiedBy>
  <cp:revision>47</cp:revision>
  <dcterms:created xsi:type="dcterms:W3CDTF">2021-01-04T16:47:25Z</dcterms:created>
  <dcterms:modified xsi:type="dcterms:W3CDTF">2021-01-13T23:00:09Z</dcterms:modified>
</cp:coreProperties>
</file>