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2"/>
  </p:notesMasterIdLst>
  <p:handoutMasterIdLst>
    <p:handoutMasterId r:id="rId23"/>
  </p:handoutMasterIdLst>
  <p:sldIdLst>
    <p:sldId id="786" r:id="rId3"/>
    <p:sldId id="787" r:id="rId4"/>
    <p:sldId id="790" r:id="rId5"/>
    <p:sldId id="791" r:id="rId6"/>
    <p:sldId id="792" r:id="rId7"/>
    <p:sldId id="793" r:id="rId8"/>
    <p:sldId id="801" r:id="rId9"/>
    <p:sldId id="795" r:id="rId10"/>
    <p:sldId id="802" r:id="rId11"/>
    <p:sldId id="797" r:id="rId12"/>
    <p:sldId id="803" r:id="rId13"/>
    <p:sldId id="798" r:id="rId14"/>
    <p:sldId id="794" r:id="rId15"/>
    <p:sldId id="805" r:id="rId16"/>
    <p:sldId id="804" r:id="rId17"/>
    <p:sldId id="800" r:id="rId18"/>
    <p:sldId id="806" r:id="rId19"/>
    <p:sldId id="811" r:id="rId20"/>
    <p:sldId id="80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6rKvE56rZAhUq0YMKHXAwC2gQjRwIBw&amp;url=http://www.galeriachabix.com/jose-luis-mayo/1782-pastor-arando-con-bueyes.html&amp;psig=AOvVaw2e_Nx-3b2gqIIKolrMOSpo&amp;ust=1518883273957727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29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61545" y="504885"/>
            <a:ext cx="11130455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¿Oportunidades </a:t>
            </a:r>
          </a:p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la Iglesia?</a:t>
            </a:r>
          </a:p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¿Necesidades </a:t>
            </a:r>
          </a:p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la Iglesia?</a:t>
            </a:r>
          </a:p>
          <a:p>
            <a:pPr algn="ctr"/>
            <a:endParaRPr lang="es-MX" sz="8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3756306" y="1582994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3661056" y="4668672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1690846" y="2778257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884448" y="4795747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3733064" y="3531436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3569998" y="4395498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835572" y="687455"/>
            <a:ext cx="1113045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Iglesia</a:t>
            </a:r>
          </a:p>
          <a:p>
            <a:pPr algn="ctr"/>
            <a:r>
              <a:rPr lang="es-MX" sz="1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Dirección</a:t>
            </a:r>
            <a:endParaRPr lang="es-MX" sz="72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4 Flecha curvada hacia abajo"/>
          <p:cNvSpPr/>
          <p:nvPr/>
        </p:nvSpPr>
        <p:spPr>
          <a:xfrm rot="17075960">
            <a:off x="796159" y="1185039"/>
            <a:ext cx="3005959" cy="2054776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50882" y="829344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Aprovecha las oportunidades para servir a la </a:t>
            </a:r>
            <a:r>
              <a:rPr lang="es-MX" sz="9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Iglesia</a:t>
            </a:r>
            <a:endParaRPr lang="es-MX" sz="7200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66648" y="1286544"/>
            <a:ext cx="1070478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Aprovecha las oportunidades para servir a la </a:t>
            </a:r>
            <a:r>
              <a:rPr lang="es-MX" sz="54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Iglesia</a:t>
            </a:r>
          </a:p>
          <a:p>
            <a:pPr algn="ctr"/>
            <a:endParaRPr lang="es-MX" sz="5400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5400" b="1" dirty="0" smtClean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¡NO ES EGOÍSMO!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2747282" y="2308230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2652032" y="5393908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681822" y="3503493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875424" y="5520983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2724040" y="4256672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2560974" y="5120734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414345" y="567727"/>
            <a:ext cx="7173310" cy="4247317"/>
          </a:xfrm>
          <a:prstGeom prst="rect">
            <a:avLst/>
          </a:prstGeom>
          <a:noFill/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Salvación </a:t>
            </a:r>
          </a:p>
          <a:p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del Juicio de Dios </a:t>
            </a:r>
          </a:p>
          <a:p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por la gracia de Jesucristo </a:t>
            </a:r>
          </a:p>
          <a:p>
            <a:r>
              <a:rPr lang="es-MX" sz="54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mediante la fe.</a:t>
            </a:r>
            <a:endParaRPr lang="es-MX" sz="5400" dirty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61242" y="2390130"/>
            <a:ext cx="1070478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inicio?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continúo?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pic>
        <p:nvPicPr>
          <p:cNvPr id="2050" name="Picture 2" descr="Resultado de imagen para arando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2872" y="428352"/>
            <a:ext cx="6124410" cy="6124412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6469118" y="4234696"/>
            <a:ext cx="57228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dirty="0" smtClean="0">
                <a:solidFill>
                  <a:schemeClr val="bg1"/>
                </a:solidFill>
                <a:latin typeface="Brush Script MT" pitchFamily="66" charset="0"/>
                <a:cs typeface="Calibri" pitchFamily="34" charset="0"/>
              </a:rPr>
              <a:t>Lucas 9:62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98180" y="1176185"/>
            <a:ext cx="107047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inicio?</a:t>
            </a:r>
          </a:p>
          <a:p>
            <a:pPr algn="ctr"/>
            <a:r>
              <a:rPr lang="es-MX" sz="6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continúo?</a:t>
            </a:r>
          </a:p>
          <a:p>
            <a:pPr algn="ctr"/>
            <a:r>
              <a:rPr lang="es-MX" sz="6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Con buena DIRECCIÓN</a:t>
            </a:r>
          </a:p>
          <a:p>
            <a:pPr algn="ctr"/>
            <a:r>
              <a:rPr lang="es-MX" sz="6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aprovechando oportunidades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29</a:t>
            </a: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Describir 5 ó más oportunidades para satisfacer las necesidades de la Iglesia.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10 Dirección II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Oportunidades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08994" y="1286544"/>
            <a:ext cx="107047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Administración</a:t>
            </a:r>
          </a:p>
          <a:p>
            <a:pPr algn="ctr"/>
            <a:r>
              <a:rPr lang="es-MX" sz="7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  <a:p>
            <a:pPr algn="ctr"/>
            <a:r>
              <a:rPr lang="es-MX" sz="7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Organización</a:t>
            </a:r>
          </a:p>
          <a:p>
            <a:pPr algn="ctr"/>
            <a:r>
              <a:rPr lang="es-MX" sz="72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Dirección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pic>
        <p:nvPicPr>
          <p:cNvPr id="102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3825" y="482269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72056" y="876640"/>
            <a:ext cx="107047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0000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  <a:sym typeface="Wingdings" pitchFamily="2" charset="2"/>
              </a:rPr>
              <a:t></a:t>
            </a:r>
            <a:endParaRPr lang="es-MX" sz="300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13945" y="1176186"/>
            <a:ext cx="10704786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Oportunidades</a:t>
            </a:r>
          </a:p>
          <a:p>
            <a:pPr algn="ctr"/>
            <a:r>
              <a:rPr lang="es-MX" sz="13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servir</a:t>
            </a:r>
          </a:p>
          <a:p>
            <a:pPr algn="ctr"/>
            <a:endParaRPr lang="es-MX" sz="72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213945" y="1176186"/>
            <a:ext cx="107047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Necesidades</a:t>
            </a:r>
          </a:p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pendientes de satisfacer</a:t>
            </a:r>
          </a:p>
          <a:p>
            <a:pPr algn="ctr"/>
            <a:endParaRPr lang="es-MX" sz="72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709449" y="1554558"/>
            <a:ext cx="1100433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¿Mis oportunidades? ¿Mis necesidades?</a:t>
            </a:r>
          </a:p>
          <a:p>
            <a:pPr algn="ctr"/>
            <a:endParaRPr lang="es-MX" sz="9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87669" y="860875"/>
            <a:ext cx="1100433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¿Las oportunidades </a:t>
            </a:r>
          </a:p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otros?</a:t>
            </a:r>
          </a:p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¿Las necesidades </a:t>
            </a:r>
          </a:p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otros?</a:t>
            </a:r>
          </a:p>
          <a:p>
            <a:pPr algn="ctr"/>
            <a:endParaRPr lang="es-MX" sz="9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371</Words>
  <Application>Microsoft Office PowerPoint</Application>
  <PresentationFormat>Personalizado</PresentationFormat>
  <Paragraphs>111</Paragraphs>
  <Slides>19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Whirligig design template</vt:lpstr>
      <vt:lpstr>29</vt:lpstr>
      <vt:lpstr>U. 10 Dirección II L. 2 Oportunidades</vt:lpstr>
      <vt:lpstr>Diapositiva 3</vt:lpstr>
      <vt:lpstr>  </vt:lpstr>
      <vt:lpstr>Diapositiva 5</vt:lpstr>
      <vt:lpstr>Diapositiva 6</vt:lpstr>
      <vt:lpstr>Diapositiva 7</vt:lpstr>
      <vt:lpstr>Diapositiva 8</vt:lpstr>
      <vt:lpstr>Diapositiva 9</vt:lpstr>
      <vt:lpstr>Diapositiva 10</vt:lpstr>
      <vt:lpstr>  </vt:lpstr>
      <vt:lpstr>Diapositiva 12</vt:lpstr>
      <vt:lpstr>Diapositiva 13</vt:lpstr>
      <vt:lpstr>Diapositiva 14</vt:lpstr>
      <vt:lpstr>  </vt:lpstr>
      <vt:lpstr>Diapositiva 16</vt:lpstr>
      <vt:lpstr>Diapositiva 17</vt:lpstr>
      <vt:lpstr>Diapositiva 18</vt:lpstr>
      <vt:lpstr>   Tarea  No.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2018-02-20T20:51:05Z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