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22"/>
  </p:notesMasterIdLst>
  <p:handoutMasterIdLst>
    <p:handoutMasterId r:id="rId23"/>
  </p:handoutMasterIdLst>
  <p:sldIdLst>
    <p:sldId id="786" r:id="rId3"/>
    <p:sldId id="787" r:id="rId4"/>
    <p:sldId id="790" r:id="rId5"/>
    <p:sldId id="791" r:id="rId6"/>
    <p:sldId id="792" r:id="rId7"/>
    <p:sldId id="793" r:id="rId8"/>
    <p:sldId id="801" r:id="rId9"/>
    <p:sldId id="795" r:id="rId10"/>
    <p:sldId id="802" r:id="rId11"/>
    <p:sldId id="797" r:id="rId12"/>
    <p:sldId id="803" r:id="rId13"/>
    <p:sldId id="798" r:id="rId14"/>
    <p:sldId id="794" r:id="rId15"/>
    <p:sldId id="805" r:id="rId16"/>
    <p:sldId id="804" r:id="rId17"/>
    <p:sldId id="800" r:id="rId18"/>
    <p:sldId id="806" r:id="rId19"/>
    <p:sldId id="811" r:id="rId20"/>
    <p:sldId id="80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1219" autoAdjust="0"/>
  </p:normalViewPr>
  <p:slideViewPr>
    <p:cSldViewPr snapToGrid="0" showGuides="1">
      <p:cViewPr>
        <p:scale>
          <a:sx n="60" d="100"/>
          <a:sy n="60" d="100"/>
        </p:scale>
        <p:origin x="-1062" y="-2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586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99BDA-BD19-4064-BF2C-14D89FF3C190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28E8E-C91D-44A0-93D6-1E4294D2C6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1808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DF147-A9B1-468D-860B-052CCDB90DB6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8310F-3F7A-4A9C-892D-242CD6C3803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605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3B0C-DDAB-42F4-8C24-B1FE6CABC65D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45932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C6A-E15D-42F1-AAF6-839123805FB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01699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4DB9-A473-442C-B086-D1F93506A4BE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566978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9991-E95B-472C-BB57-B5B9032A924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7266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7AFD-ABC7-4364-90EF-95B15C8A323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4589463"/>
            <a:ext cx="1012825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09738"/>
            <a:ext cx="1012825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416071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E068-E05A-439C-97F8-45AC8119FCD5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5111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4296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825" y="365125"/>
            <a:ext cx="10134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127899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03B3-DEE5-43F8-925B-912AA65DCD81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9832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9832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4454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4454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454" y="274638"/>
            <a:ext cx="1012299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790350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C9F-8B7D-49D2-9820-A92EA66BAD4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307343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059C-4DF7-43AB-9953-A9E9C32BDFA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0387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3EC7-B7A8-467B-A043-A6BA6621D45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1619" y="987425"/>
            <a:ext cx="59436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913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13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141104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6EBB-3674-4C80-A7FF-3B979F5315DA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96249" y="987425"/>
            <a:ext cx="59436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2767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67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260131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248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9F0484A-F300-4B64-A3A1-4509DE43DA60}" type="datetime1">
              <a:rPr lang="en-US" smtClean="0"/>
              <a:pPr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7644" y="6356350"/>
            <a:ext cx="5926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85938" y="6356350"/>
            <a:ext cx="767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825625"/>
            <a:ext cx="10134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365125"/>
            <a:ext cx="10134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3189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>
            <a:solidFill>
              <a:schemeClr val="accent1">
                <a:lumMod val="75000"/>
              </a:schemeClr>
            </a:solidFill>
          </a:ln>
          <a:solidFill>
            <a:schemeClr val="accent6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4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0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0" orient="horz" pos="2160" userDrawn="1">
          <p15:clr>
            <a:srgbClr val="F26B43"/>
          </p15:clr>
        </p15:guide>
        <p15:guide id="1" pos="768" userDrawn="1">
          <p15:clr>
            <a:srgbClr val="F26B43"/>
          </p15:clr>
        </p15:guide>
        <p15:guide id="2" pos="7152" userDrawn="1">
          <p15:clr>
            <a:srgbClr val="F26B43"/>
          </p15:clr>
        </p15:guide>
        <p15:guide id="3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0ahUKEwi6rKvE56rZAhUq0YMKHXAwC2gQjRwIBw&amp;url=http://www.galeriachabix.com/jose-luis-mayo/1782-pastor-arando-con-bueyes.html&amp;psig=AOvVaw2e_Nx-3b2gqIIKolrMOSpo&amp;ust=1518883273957727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/url?sa=i&amp;rct=j&amp;q=&amp;esrc=s&amp;source=images&amp;cd=&amp;cad=rja&amp;uact=8&amp;ved=2ahUKEwi02uSB5aDZAhVKw4MKHUf4D2kQjRx6BAgAEAY&amp;url=https://www.pinterest.com/claudiaribeirao/old-trains/&amp;psig=AOvVaw2uDEXoV8sfSeyvahkaXVQv&amp;ust=151853900747680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77427"/>
            <a:ext cx="12192000" cy="3791857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30000" b="1" dirty="0" smtClean="0">
                <a:solidFill>
                  <a:schemeClr val="accent4">
                    <a:lumMod val="75000"/>
                  </a:schemeClr>
                </a:solidFill>
                <a:latin typeface="Wide Latin" pitchFamily="18" charset="0"/>
              </a:rPr>
              <a:t>29</a:t>
            </a:r>
            <a:endParaRPr lang="en-US" sz="30000" b="1" dirty="0">
              <a:solidFill>
                <a:schemeClr val="accent4">
                  <a:lumMod val="75000"/>
                </a:schemeClr>
              </a:solidFill>
              <a:latin typeface="Wide Latin" pitchFamily="18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61545" y="504885"/>
            <a:ext cx="11130455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¿Oportunidades </a:t>
            </a:r>
          </a:p>
          <a:p>
            <a:pPr algn="ctr"/>
            <a:r>
              <a:rPr lang="es-MX" sz="8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 la Iglesia?</a:t>
            </a:r>
          </a:p>
          <a:p>
            <a:pPr algn="ctr"/>
            <a:r>
              <a:rPr lang="es-MX" sz="8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¿Necesidades </a:t>
            </a:r>
          </a:p>
          <a:p>
            <a:pPr algn="ctr"/>
            <a:r>
              <a:rPr lang="es-MX" sz="8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 la Iglesia?</a:t>
            </a:r>
          </a:p>
          <a:p>
            <a:pPr algn="ctr"/>
            <a:endParaRPr lang="es-MX" sz="88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3756306" y="1582994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3661056" y="4668672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1690846" y="2778257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884448" y="4795747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3733064" y="3531436"/>
            <a:ext cx="1217369" cy="1103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3569998" y="4395498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835572" y="687455"/>
            <a:ext cx="1113045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Iglesia</a:t>
            </a:r>
          </a:p>
          <a:p>
            <a:pPr algn="ctr"/>
            <a:r>
              <a:rPr lang="es-MX" sz="13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Dirección</a:t>
            </a:r>
            <a:endParaRPr lang="es-MX" sz="72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Flecha curvada hacia abajo"/>
          <p:cNvSpPr/>
          <p:nvPr/>
        </p:nvSpPr>
        <p:spPr>
          <a:xfrm rot="17075960">
            <a:off x="796159" y="1185039"/>
            <a:ext cx="3005959" cy="2054776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150882" y="829344"/>
            <a:ext cx="107047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Aprovecha las oportunidades para servir a la </a:t>
            </a:r>
            <a:r>
              <a:rPr lang="es-MX" sz="96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Iglesia</a:t>
            </a:r>
            <a:endParaRPr lang="es-MX" sz="7200" b="1" u="sng" dirty="0" smtClean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166648" y="1286544"/>
            <a:ext cx="1070478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Aprovecha las oportunidades para servir a la </a:t>
            </a:r>
            <a:r>
              <a:rPr lang="es-MX" sz="54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Iglesia</a:t>
            </a:r>
          </a:p>
          <a:p>
            <a:pPr algn="ctr"/>
            <a:endParaRPr lang="es-MX" sz="5400" b="1" u="sng" dirty="0" smtClean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MX" sz="5400" b="1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¡NO ES EGOÍSMO!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2747282" y="2308230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2652032" y="5393908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681822" y="3503493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875424" y="5520983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2724040" y="4256672"/>
            <a:ext cx="1217369" cy="1103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2560974" y="5120734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414345" y="567727"/>
            <a:ext cx="7173310" cy="4247317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s-MX" sz="5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Salvación </a:t>
            </a:r>
          </a:p>
          <a:p>
            <a:r>
              <a:rPr lang="es-MX" sz="5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del Juicio de Dios </a:t>
            </a:r>
          </a:p>
          <a:p>
            <a:r>
              <a:rPr lang="es-MX" sz="5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por la gracia de Jesucristo </a:t>
            </a:r>
          </a:p>
          <a:p>
            <a:r>
              <a:rPr lang="es-MX" sz="5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mediante la fe.</a:t>
            </a:r>
            <a:endParaRPr lang="es-MX" sz="5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261242" y="2390130"/>
            <a:ext cx="107047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¿Cómo inicio?</a:t>
            </a:r>
          </a:p>
          <a:p>
            <a:pPr algn="ctr"/>
            <a:r>
              <a:rPr lang="es-MX" sz="8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¿Cómo continúo?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pic>
        <p:nvPicPr>
          <p:cNvPr id="2050" name="Picture 2" descr="Resultado de imagen para arand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2872" y="428352"/>
            <a:ext cx="6124410" cy="6124412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6469118" y="4234696"/>
            <a:ext cx="57228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dirty="0" smtClean="0">
                <a:solidFill>
                  <a:schemeClr val="bg1"/>
                </a:solidFill>
                <a:latin typeface="Brush Script MT" pitchFamily="66" charset="0"/>
                <a:cs typeface="Calibri" pitchFamily="34" charset="0"/>
              </a:rPr>
              <a:t>Lucas 9:62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198180" y="1176185"/>
            <a:ext cx="1070478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¿Cómo inicio?</a:t>
            </a:r>
          </a:p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¿Cómo continúo?</a:t>
            </a:r>
          </a:p>
          <a:p>
            <a:pPr algn="ctr"/>
            <a:r>
              <a:rPr lang="es-MX" sz="66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Con buena DIRECCIÓN</a:t>
            </a:r>
          </a:p>
          <a:p>
            <a:pPr algn="ctr"/>
            <a:r>
              <a:rPr lang="es-MX" sz="66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aprovechando oportunidades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4455" y="630637"/>
            <a:ext cx="8435866" cy="3957130"/>
          </a:xfrm>
          <a:solidFill>
            <a:schemeClr val="bg2">
              <a:lumMod val="25000"/>
            </a:schemeClr>
          </a:solidFill>
          <a:ln>
            <a:noFill/>
          </a:ln>
        </p:spPr>
        <p:txBody>
          <a:bodyPr anchor="t">
            <a:no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>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8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Tarea</a:t>
            </a:r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  No. 29</a:t>
            </a:r>
            <a:endParaRPr lang="en-US" sz="40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75217" y="2517236"/>
            <a:ext cx="7409819" cy="112658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marL="514350" lvl="0" indent="-514350">
              <a:spcBef>
                <a:spcPct val="0"/>
              </a:spcBef>
            </a:pPr>
            <a:r>
              <a:rPr lang="es-MX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1. Describir 5 ó más oportunidades para satisfacer las necesidades de la Iglesia.</a:t>
            </a:r>
          </a:p>
          <a:p>
            <a:pPr lvl="0">
              <a:spcBef>
                <a:spcPct val="0"/>
              </a:spcBef>
            </a:pPr>
            <a:endParaRPr lang="es-MX" sz="32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ct val="0"/>
              </a:spcBef>
            </a:pPr>
            <a:endParaRPr lang="es-MX" sz="40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>U. 10 Dirección II</a:t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b="1" dirty="0" smtClean="0">
                <a:solidFill>
                  <a:schemeClr val="bg1"/>
                </a:solidFill>
                <a:effectLst/>
              </a:rPr>
              <a:t>L. 2 Oportunidades</a:t>
            </a: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08994" y="1286544"/>
            <a:ext cx="107047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Administración</a:t>
            </a:r>
          </a:p>
          <a:p>
            <a:pPr algn="ctr"/>
            <a:r>
              <a:rPr lang="es-MX" sz="72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Planeación</a:t>
            </a:r>
          </a:p>
          <a:p>
            <a:pPr algn="ctr"/>
            <a:r>
              <a:rPr lang="es-MX" sz="72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Organización</a:t>
            </a:r>
          </a:p>
          <a:p>
            <a:pPr algn="ctr"/>
            <a:r>
              <a:rPr lang="es-MX" sz="72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Dirección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1769790" y="287580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1674540" y="596148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-295670" y="4071069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97932" y="6088559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1746548" y="4824248"/>
            <a:ext cx="1217369" cy="1103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1583482" y="568831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pic>
        <p:nvPicPr>
          <p:cNvPr id="1026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3825" y="482269"/>
            <a:ext cx="6802328" cy="510488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72056" y="876640"/>
            <a:ext cx="1070478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0000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</a:t>
            </a:r>
            <a:endParaRPr lang="es-MX" sz="300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213945" y="1176186"/>
            <a:ext cx="1070478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Oportunidades</a:t>
            </a:r>
          </a:p>
          <a:p>
            <a:pPr algn="ctr"/>
            <a:r>
              <a:rPr lang="es-MX" sz="13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 servir</a:t>
            </a:r>
          </a:p>
          <a:p>
            <a:pPr algn="ctr"/>
            <a:endParaRPr lang="es-MX" sz="72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213945" y="1176186"/>
            <a:ext cx="1070478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Necesidades</a:t>
            </a:r>
          </a:p>
          <a:p>
            <a:pPr algn="ctr"/>
            <a:r>
              <a:rPr lang="es-MX" sz="9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pendientes de satisfacer</a:t>
            </a:r>
          </a:p>
          <a:p>
            <a:pPr algn="ctr"/>
            <a:endParaRPr lang="es-MX" sz="72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09449" y="1554558"/>
            <a:ext cx="1100433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¿Mis oportunidades? ¿Mis necesidades?</a:t>
            </a:r>
          </a:p>
          <a:p>
            <a:pPr algn="ctr"/>
            <a:endParaRPr lang="es-MX" sz="96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187669" y="860875"/>
            <a:ext cx="11004331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¿Las oportunidades </a:t>
            </a:r>
          </a:p>
          <a:p>
            <a:pPr algn="ctr"/>
            <a:r>
              <a:rPr lang="es-MX" sz="8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 otros?</a:t>
            </a:r>
          </a:p>
          <a:p>
            <a:pPr algn="ctr"/>
            <a:r>
              <a:rPr lang="es-MX" sz="8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¿Las necesidades </a:t>
            </a:r>
          </a:p>
          <a:p>
            <a:pPr algn="ctr"/>
            <a:r>
              <a:rPr lang="es-MX" sz="8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 otros?</a:t>
            </a:r>
          </a:p>
          <a:p>
            <a:pPr algn="ctr"/>
            <a:endParaRPr lang="es-MX" sz="96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rligig design 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a:style>
    </a:lnDef>
    <a:txDef>
      <a:spPr>
        <a:noFill/>
        <a:ln>
          <a:solidFill>
            <a:schemeClr val="accent4">
              <a:lumMod val="50000"/>
            </a:schemeClr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Whirligig design template" id="{C20C433A-93F8-478B-AC4D-DD4E52A28B92}" vid="{C901235C-D99E-4DA4-B3B6-5E8DC515C8A8}"/>
    </a:ext>
  </a:extLst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9C49E1-11F2-4EB9-9390-F2D155C1AA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Whirligig design slides</Template>
  <TotalTime>0</TotalTime>
  <Words>371</Words>
  <Application>Microsoft Office PowerPoint</Application>
  <PresentationFormat>Personalizado</PresentationFormat>
  <Paragraphs>111</Paragraphs>
  <Slides>19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Whirligig design template</vt:lpstr>
      <vt:lpstr>29</vt:lpstr>
      <vt:lpstr>U. 10 Dirección II L. 2 Oportunidades</vt:lpstr>
      <vt:lpstr>Diapositiva 3</vt:lpstr>
      <vt:lpstr>  </vt:lpstr>
      <vt:lpstr>Diapositiva 5</vt:lpstr>
      <vt:lpstr>Diapositiva 6</vt:lpstr>
      <vt:lpstr>Diapositiva 7</vt:lpstr>
      <vt:lpstr>Diapositiva 8</vt:lpstr>
      <vt:lpstr>Diapositiva 9</vt:lpstr>
      <vt:lpstr>Diapositiva 10</vt:lpstr>
      <vt:lpstr>  </vt:lpstr>
      <vt:lpstr>Diapositiva 12</vt:lpstr>
      <vt:lpstr>Diapositiva 13</vt:lpstr>
      <vt:lpstr>Diapositiva 14</vt:lpstr>
      <vt:lpstr>  </vt:lpstr>
      <vt:lpstr>Diapositiva 16</vt:lpstr>
      <vt:lpstr>Diapositiva 17</vt:lpstr>
      <vt:lpstr>Diapositiva 18</vt:lpstr>
      <vt:lpstr>   Tarea  No.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2017-09-28T15:38:10Z</dcterms:created>
  <dcterms:modified xsi:type="dcterms:W3CDTF">2018-02-20T20:51:05Z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TC034606169991</vt:lpwstr>
  </property>
</Properties>
</file>