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7"/>
    <p:restoredTop sz="94467"/>
  </p:normalViewPr>
  <p:slideViewPr>
    <p:cSldViewPr snapToGrid="0" snapToObjects="1">
      <p:cViewPr varScale="1">
        <p:scale>
          <a:sx n="82" d="100"/>
          <a:sy n="82" d="100"/>
        </p:scale>
        <p:origin x="11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6D0482A-4348-004A-8D95-CD24A905E739}" type="datetimeFigureOut">
              <a:rPr lang="en-US" smtClean="0"/>
              <a:t>9/10/19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155565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0482A-4348-004A-8D95-CD24A905E7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1917065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3996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4741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0437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6D0482A-4348-004A-8D95-CD24A905E739}"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1711444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6D0482A-4348-004A-8D95-CD24A905E739}" type="datetimeFigureOut">
              <a:rPr lang="en-US" smtClean="0"/>
              <a:t>9/10/19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850953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6D0482A-4348-004A-8D95-CD24A905E7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1884440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6D0482A-4348-004A-8D95-CD24A905E7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704304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D0482A-4348-004A-8D95-CD24A905E7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215425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0482A-4348-004A-8D95-CD24A905E739}"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2144819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D0482A-4348-004A-8D95-CD24A905E7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326434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D0482A-4348-004A-8D95-CD24A905E739}"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1714583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D0482A-4348-004A-8D95-CD24A905E739}"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207073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D0482A-4348-004A-8D95-CD24A905E739}"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76768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0482A-4348-004A-8D95-CD24A905E7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37417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0482A-4348-004A-8D95-CD24A905E739}"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CF4A78E-BAE0-984C-863F-824E87A06E46}" type="slidenum">
              <a:rPr lang="en-US" smtClean="0"/>
              <a:t>‹#›</a:t>
            </a:fld>
            <a:endParaRPr lang="en-US"/>
          </a:p>
        </p:txBody>
      </p:sp>
    </p:spTree>
    <p:extLst>
      <p:ext uri="{BB962C8B-B14F-4D97-AF65-F5344CB8AC3E}">
        <p14:creationId xmlns:p14="http://schemas.microsoft.com/office/powerpoint/2010/main" val="9750233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6D0482A-4348-004A-8D95-CD24A905E739}" type="datetimeFigureOut">
              <a:rPr lang="en-US" smtClean="0"/>
              <a:t>9/10/19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CF4A78E-BAE0-984C-863F-824E87A06E46}" type="slidenum">
              <a:rPr lang="en-US" smtClean="0"/>
              <a:t>‹#›</a:t>
            </a:fld>
            <a:endParaRPr lang="en-US"/>
          </a:p>
        </p:txBody>
      </p:sp>
    </p:spTree>
    <p:extLst>
      <p:ext uri="{BB962C8B-B14F-4D97-AF65-F5344CB8AC3E}">
        <p14:creationId xmlns:p14="http://schemas.microsoft.com/office/powerpoint/2010/main" val="63410302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 id="2147483680"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0F0F2D-BC08-44E4-AD16-4F728C0804E4}"/>
              </a:ext>
            </a:extLst>
          </p:cNvPr>
          <p:cNvSpPr>
            <a:spLocks noGrp="1"/>
          </p:cNvSpPr>
          <p:nvPr>
            <p:ph type="ctrTitle"/>
          </p:nvPr>
        </p:nvSpPr>
        <p:spPr/>
        <p:txBody>
          <a:bodyPr/>
          <a:lstStyle/>
          <a:p>
            <a:r>
              <a:rPr lang="en-US" dirty="0"/>
              <a:t>Match Made In Eden</a:t>
            </a:r>
          </a:p>
        </p:txBody>
      </p:sp>
      <p:sp>
        <p:nvSpPr>
          <p:cNvPr id="3" name="Subtitle 2">
            <a:extLst>
              <a:ext uri="{FF2B5EF4-FFF2-40B4-BE49-F238E27FC236}">
                <a16:creationId xmlns:a16="http://schemas.microsoft.com/office/drawing/2014/main" xmlns="" id="{D6AC7E6B-1972-45A9-B398-7345B89EEDE6}"/>
              </a:ext>
            </a:extLst>
          </p:cNvPr>
          <p:cNvSpPr>
            <a:spLocks noGrp="1"/>
          </p:cNvSpPr>
          <p:nvPr>
            <p:ph type="subTitle" idx="1"/>
          </p:nvPr>
        </p:nvSpPr>
        <p:spPr/>
        <p:txBody>
          <a:bodyPr/>
          <a:lstStyle/>
          <a:p>
            <a:r>
              <a:rPr lang="en-US" dirty="0"/>
              <a:t>God’s Design For Kingdom Relationships</a:t>
            </a:r>
          </a:p>
        </p:txBody>
      </p:sp>
    </p:spTree>
    <p:extLst>
      <p:ext uri="{BB962C8B-B14F-4D97-AF65-F5344CB8AC3E}">
        <p14:creationId xmlns:p14="http://schemas.microsoft.com/office/powerpoint/2010/main" val="368157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EE15B7-BBF1-4015-A093-1EDABBD249FB}"/>
              </a:ext>
            </a:extLst>
          </p:cNvPr>
          <p:cNvSpPr>
            <a:spLocks noGrp="1"/>
          </p:cNvSpPr>
          <p:nvPr>
            <p:ph type="ctrTitle"/>
          </p:nvPr>
        </p:nvSpPr>
        <p:spPr>
          <a:xfrm>
            <a:off x="1154955" y="1084521"/>
            <a:ext cx="8825658" cy="3692860"/>
          </a:xfrm>
        </p:spPr>
        <p:txBody>
          <a:bodyPr>
            <a:normAutofit fontScale="90000"/>
          </a:bodyPr>
          <a:lstStyle/>
          <a:p>
            <a:r>
              <a:rPr lang="en-US" sz="2800" dirty="0"/>
              <a:t/>
            </a:r>
            <a:br>
              <a:rPr lang="en-US" sz="2800" dirty="0"/>
            </a:br>
            <a:r>
              <a:rPr lang="en-US" sz="2800" dirty="0"/>
              <a:t/>
            </a:r>
            <a:br>
              <a:rPr lang="en-US" sz="2800" dirty="0"/>
            </a:br>
            <a:r>
              <a:rPr lang="en-US" sz="2800" dirty="0"/>
              <a:t/>
            </a:r>
            <a:br>
              <a:rPr lang="en-US" sz="2800" dirty="0"/>
            </a:br>
            <a:r>
              <a:rPr lang="en-US" sz="2800" dirty="0"/>
              <a:t/>
            </a:r>
            <a:br>
              <a:rPr lang="en-US" sz="2800" dirty="0"/>
            </a:br>
            <a:r>
              <a:rPr lang="en-US" sz="2800" dirty="0"/>
              <a:t/>
            </a:r>
            <a:br>
              <a:rPr lang="en-US" sz="2800" dirty="0"/>
            </a:br>
            <a:r>
              <a:rPr lang="en-US" sz="2800" dirty="0"/>
              <a:t>- More ways to meet people than ever</a:t>
            </a:r>
            <a:br>
              <a:rPr lang="en-US" sz="2800" dirty="0"/>
            </a:br>
            <a:r>
              <a:rPr lang="en-US" sz="2800" dirty="0"/>
              <a:t>- 2,500 online dating sites in US</a:t>
            </a:r>
            <a:br>
              <a:rPr lang="en-US" sz="2800" dirty="0"/>
            </a:br>
            <a:r>
              <a:rPr lang="en-US" sz="2800" dirty="0"/>
              <a:t>- 5,000 online dating sites worldwide</a:t>
            </a:r>
            <a:br>
              <a:rPr lang="en-US" sz="2800" dirty="0"/>
            </a:br>
            <a:r>
              <a:rPr lang="en-US" sz="2800" dirty="0"/>
              <a:t>- 25 Major (1 million+ members)</a:t>
            </a:r>
            <a:br>
              <a:rPr lang="en-US" sz="2800" dirty="0"/>
            </a:br>
            <a:r>
              <a:rPr lang="en-US" sz="2800" dirty="0"/>
              <a:t/>
            </a:r>
            <a:br>
              <a:rPr lang="en-US" sz="2800" dirty="0"/>
            </a:br>
            <a:r>
              <a:rPr lang="en-US" sz="2800" dirty="0"/>
              <a:t/>
            </a:r>
            <a:br>
              <a:rPr lang="en-US" sz="2800" dirty="0"/>
            </a:br>
            <a:endParaRPr lang="en-US" sz="2800" dirty="0"/>
          </a:p>
        </p:txBody>
      </p:sp>
      <p:sp>
        <p:nvSpPr>
          <p:cNvPr id="3" name="Subtitle 2">
            <a:extLst>
              <a:ext uri="{FF2B5EF4-FFF2-40B4-BE49-F238E27FC236}">
                <a16:creationId xmlns:a16="http://schemas.microsoft.com/office/drawing/2014/main" xmlns="" id="{E1119FDB-2970-48F7-B58E-E629B6AF4E7C}"/>
              </a:ext>
            </a:extLst>
          </p:cNvPr>
          <p:cNvSpPr>
            <a:spLocks noGrp="1"/>
          </p:cNvSpPr>
          <p:nvPr>
            <p:ph type="subTitle" idx="1"/>
          </p:nvPr>
        </p:nvSpPr>
        <p:spPr/>
        <p:txBody>
          <a:bodyPr/>
          <a:lstStyle/>
          <a:p>
            <a:r>
              <a:rPr lang="en-US" dirty="0"/>
              <a:t>Online Dating Magazine</a:t>
            </a:r>
          </a:p>
        </p:txBody>
      </p:sp>
    </p:spTree>
    <p:extLst>
      <p:ext uri="{BB962C8B-B14F-4D97-AF65-F5344CB8AC3E}">
        <p14:creationId xmlns:p14="http://schemas.microsoft.com/office/powerpoint/2010/main" val="190307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CAF167-C414-40FF-A663-3480FF6D8C8F}"/>
              </a:ext>
            </a:extLst>
          </p:cNvPr>
          <p:cNvSpPr>
            <a:spLocks noGrp="1"/>
          </p:cNvSpPr>
          <p:nvPr>
            <p:ph type="ctrTitle"/>
          </p:nvPr>
        </p:nvSpPr>
        <p:spPr/>
        <p:txBody>
          <a:bodyPr/>
          <a:lstStyle/>
          <a:p>
            <a:r>
              <a:rPr lang="en-US" sz="2800" dirty="0"/>
              <a:t>- 2015 50% of US adults single</a:t>
            </a:r>
            <a:br>
              <a:rPr lang="en-US" sz="2800" dirty="0"/>
            </a:br>
            <a:r>
              <a:rPr lang="en-US" sz="2800" dirty="0"/>
              <a:t>- 40 Million American use online dating</a:t>
            </a:r>
            <a:br>
              <a:rPr lang="en-US" sz="2800" dirty="0"/>
            </a:br>
            <a:endParaRPr lang="en-US" sz="2800" dirty="0"/>
          </a:p>
        </p:txBody>
      </p:sp>
      <p:sp>
        <p:nvSpPr>
          <p:cNvPr id="3" name="Subtitle 2">
            <a:extLst>
              <a:ext uri="{FF2B5EF4-FFF2-40B4-BE49-F238E27FC236}">
                <a16:creationId xmlns:a16="http://schemas.microsoft.com/office/drawing/2014/main" xmlns="" id="{D6EE54EF-4A88-4FEB-9170-0B4C1FC6E4BD}"/>
              </a:ext>
            </a:extLst>
          </p:cNvPr>
          <p:cNvSpPr>
            <a:spLocks noGrp="1"/>
          </p:cNvSpPr>
          <p:nvPr>
            <p:ph type="subTitle" idx="1"/>
          </p:nvPr>
        </p:nvSpPr>
        <p:spPr/>
        <p:txBody>
          <a:bodyPr/>
          <a:lstStyle/>
          <a:p>
            <a:r>
              <a:rPr lang="en-US" dirty="0"/>
              <a:t>Online dating Magazine</a:t>
            </a:r>
          </a:p>
        </p:txBody>
      </p:sp>
    </p:spTree>
    <p:extLst>
      <p:ext uri="{BB962C8B-B14F-4D97-AF65-F5344CB8AC3E}">
        <p14:creationId xmlns:p14="http://schemas.microsoft.com/office/powerpoint/2010/main" val="311564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21A229-EF65-48F6-BAF4-9CB6E709EB06}"/>
              </a:ext>
            </a:extLst>
          </p:cNvPr>
          <p:cNvSpPr>
            <a:spLocks noGrp="1"/>
          </p:cNvSpPr>
          <p:nvPr>
            <p:ph type="ctrTitle"/>
          </p:nvPr>
        </p:nvSpPr>
        <p:spPr/>
        <p:txBody>
          <a:bodyPr>
            <a:normAutofit/>
          </a:bodyPr>
          <a:lstStyle/>
          <a:p>
            <a:r>
              <a:rPr lang="en-US" sz="2800" dirty="0"/>
              <a:t>- 68% 20-somethings married (1960)</a:t>
            </a:r>
            <a:br>
              <a:rPr lang="en-US" sz="2800" dirty="0"/>
            </a:br>
            <a:r>
              <a:rPr lang="en-US" sz="2800" dirty="0"/>
              <a:t>- 26% 20-somethings married (2008)</a:t>
            </a:r>
            <a:br>
              <a:rPr lang="en-US" sz="2800" dirty="0"/>
            </a:br>
            <a:r>
              <a:rPr lang="en-US" sz="2800" dirty="0"/>
              <a:t>- 39% said marriage is now obsolete</a:t>
            </a:r>
            <a:br>
              <a:rPr lang="en-US" sz="2800" dirty="0"/>
            </a:br>
            <a:r>
              <a:rPr lang="en-US" sz="2800" dirty="0"/>
              <a:t/>
            </a:r>
            <a:br>
              <a:rPr lang="en-US" sz="2800" dirty="0"/>
            </a:br>
            <a:r>
              <a:rPr lang="en-US" sz="2800" dirty="0"/>
              <a:t/>
            </a:r>
            <a:br>
              <a:rPr lang="en-US" sz="2800" dirty="0"/>
            </a:br>
            <a:endParaRPr lang="en-US" sz="2800" dirty="0"/>
          </a:p>
        </p:txBody>
      </p:sp>
      <p:sp>
        <p:nvSpPr>
          <p:cNvPr id="3" name="Subtitle 2">
            <a:extLst>
              <a:ext uri="{FF2B5EF4-FFF2-40B4-BE49-F238E27FC236}">
                <a16:creationId xmlns:a16="http://schemas.microsoft.com/office/drawing/2014/main" xmlns="" id="{32239C61-FBA9-4036-94EE-9F89FAD291BB}"/>
              </a:ext>
            </a:extLst>
          </p:cNvPr>
          <p:cNvSpPr>
            <a:spLocks noGrp="1"/>
          </p:cNvSpPr>
          <p:nvPr>
            <p:ph type="subTitle" idx="1"/>
          </p:nvPr>
        </p:nvSpPr>
        <p:spPr/>
        <p:txBody>
          <a:bodyPr/>
          <a:lstStyle/>
          <a:p>
            <a:r>
              <a:rPr lang="en-US" dirty="0"/>
              <a:t>Pew Research</a:t>
            </a:r>
          </a:p>
        </p:txBody>
      </p:sp>
    </p:spTree>
    <p:extLst>
      <p:ext uri="{BB962C8B-B14F-4D97-AF65-F5344CB8AC3E}">
        <p14:creationId xmlns:p14="http://schemas.microsoft.com/office/powerpoint/2010/main" val="904008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28E2D8-C27F-44F2-924D-467D2085278A}"/>
              </a:ext>
            </a:extLst>
          </p:cNvPr>
          <p:cNvSpPr>
            <a:spLocks noGrp="1"/>
          </p:cNvSpPr>
          <p:nvPr>
            <p:ph type="ctrTitle"/>
          </p:nvPr>
        </p:nvSpPr>
        <p:spPr/>
        <p:txBody>
          <a:bodyPr>
            <a:normAutofit fontScale="90000"/>
          </a:bodyPr>
          <a:lstStyle/>
          <a:p>
            <a:r>
              <a:rPr lang="en-US" sz="2800" dirty="0"/>
              <a:t>- Divorce rate dropping because fewer marriages</a:t>
            </a:r>
            <a:br>
              <a:rPr lang="en-US" sz="2800" dirty="0"/>
            </a:br>
            <a:r>
              <a:rPr lang="en-US" sz="2800" dirty="0"/>
              <a:t>- Same among the poor as in the 1980’s</a:t>
            </a:r>
            <a:br>
              <a:rPr lang="en-US" sz="2800" dirty="0"/>
            </a:br>
            <a:r>
              <a:rPr lang="en-US" sz="2800" dirty="0"/>
              <a:t>- Lower among college educated who are less</a:t>
            </a:r>
            <a:br>
              <a:rPr lang="en-US" sz="2800" dirty="0"/>
            </a:br>
            <a:r>
              <a:rPr lang="en-US" sz="2800" dirty="0"/>
              <a:t>  likely to marry </a:t>
            </a:r>
            <a:br>
              <a:rPr lang="en-US" sz="2800" dirty="0"/>
            </a:br>
            <a:r>
              <a:rPr lang="en-US" sz="2800" dirty="0"/>
              <a:t>- Lower among white and Asian (lowest)</a:t>
            </a:r>
            <a:br>
              <a:rPr lang="en-US" sz="2800" dirty="0"/>
            </a:br>
            <a:r>
              <a:rPr lang="en-US" sz="2800" dirty="0"/>
              <a:t>- Higher among black (highest) and Hispanic</a:t>
            </a:r>
            <a:br>
              <a:rPr lang="en-US" sz="2800" dirty="0"/>
            </a:br>
            <a:r>
              <a:rPr lang="en-US" sz="2800" dirty="0"/>
              <a:t>- Best estimate 45% - 60%</a:t>
            </a:r>
          </a:p>
        </p:txBody>
      </p:sp>
      <p:sp>
        <p:nvSpPr>
          <p:cNvPr id="3" name="Subtitle 2">
            <a:extLst>
              <a:ext uri="{FF2B5EF4-FFF2-40B4-BE49-F238E27FC236}">
                <a16:creationId xmlns:a16="http://schemas.microsoft.com/office/drawing/2014/main" xmlns="" id="{9FF2845E-1264-4BB1-A578-FC4E025C1902}"/>
              </a:ext>
            </a:extLst>
          </p:cNvPr>
          <p:cNvSpPr>
            <a:spLocks noGrp="1"/>
          </p:cNvSpPr>
          <p:nvPr>
            <p:ph type="subTitle" idx="1"/>
          </p:nvPr>
        </p:nvSpPr>
        <p:spPr/>
        <p:txBody>
          <a:bodyPr/>
          <a:lstStyle/>
          <a:p>
            <a:r>
              <a:rPr lang="en-US" dirty="0"/>
              <a:t>Fatherly.com</a:t>
            </a:r>
          </a:p>
        </p:txBody>
      </p:sp>
    </p:spTree>
    <p:extLst>
      <p:ext uri="{BB962C8B-B14F-4D97-AF65-F5344CB8AC3E}">
        <p14:creationId xmlns:p14="http://schemas.microsoft.com/office/powerpoint/2010/main" val="222796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E294F7-F90D-481C-A43A-8651524C72F9}"/>
              </a:ext>
            </a:extLst>
          </p:cNvPr>
          <p:cNvSpPr>
            <a:spLocks noGrp="1"/>
          </p:cNvSpPr>
          <p:nvPr>
            <p:ph type="ctrTitle"/>
          </p:nvPr>
        </p:nvSpPr>
        <p:spPr/>
        <p:txBody>
          <a:bodyPr/>
          <a:lstStyle/>
          <a:p>
            <a:r>
              <a:rPr lang="en-US" sz="2800" dirty="0"/>
              <a:t>- 41% first marriages end in divorce</a:t>
            </a:r>
            <a:br>
              <a:rPr lang="en-US" sz="2800" dirty="0"/>
            </a:br>
            <a:r>
              <a:rPr lang="en-US" sz="2800" dirty="0"/>
              <a:t>- 60% second marriages end in divorce</a:t>
            </a:r>
            <a:br>
              <a:rPr lang="en-US" sz="2800" dirty="0"/>
            </a:br>
            <a:r>
              <a:rPr lang="en-US" sz="2800" dirty="0"/>
              <a:t>- 73% third marriages end in divorce</a:t>
            </a:r>
            <a:br>
              <a:rPr lang="en-US" sz="2800" dirty="0"/>
            </a:br>
            <a:r>
              <a:rPr lang="en-US" sz="2800" dirty="0"/>
              <a:t>- The average first marriage lasts 8 years</a:t>
            </a:r>
          </a:p>
        </p:txBody>
      </p:sp>
      <p:sp>
        <p:nvSpPr>
          <p:cNvPr id="3" name="Subtitle 2">
            <a:extLst>
              <a:ext uri="{FF2B5EF4-FFF2-40B4-BE49-F238E27FC236}">
                <a16:creationId xmlns:a16="http://schemas.microsoft.com/office/drawing/2014/main" xmlns="" id="{C6C39762-1B23-4A91-AA63-2420095760FA}"/>
              </a:ext>
            </a:extLst>
          </p:cNvPr>
          <p:cNvSpPr>
            <a:spLocks noGrp="1"/>
          </p:cNvSpPr>
          <p:nvPr>
            <p:ph type="subTitle" idx="1"/>
          </p:nvPr>
        </p:nvSpPr>
        <p:spPr/>
        <p:txBody>
          <a:bodyPr/>
          <a:lstStyle/>
          <a:p>
            <a:r>
              <a:rPr lang="en-US" dirty="0"/>
              <a:t>Divorcelawyersformen.com</a:t>
            </a:r>
          </a:p>
        </p:txBody>
      </p:sp>
    </p:spTree>
    <p:extLst>
      <p:ext uri="{BB962C8B-B14F-4D97-AF65-F5344CB8AC3E}">
        <p14:creationId xmlns:p14="http://schemas.microsoft.com/office/powerpoint/2010/main" val="1475938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78FFFC-8ABC-442C-A51A-A3495643B56D}"/>
              </a:ext>
            </a:extLst>
          </p:cNvPr>
          <p:cNvSpPr>
            <a:spLocks noGrp="1"/>
          </p:cNvSpPr>
          <p:nvPr>
            <p:ph type="ctrTitle"/>
          </p:nvPr>
        </p:nvSpPr>
        <p:spPr/>
        <p:txBody>
          <a:bodyPr>
            <a:normAutofit fontScale="90000"/>
          </a:bodyPr>
          <a:lstStyle/>
          <a:p>
            <a:r>
              <a:rPr lang="en-US" sz="2800" dirty="0"/>
              <a:t>-  25% of Millennials will never marry </a:t>
            </a:r>
            <a:br>
              <a:rPr lang="en-US" sz="2800" dirty="0"/>
            </a:br>
            <a:r>
              <a:rPr lang="en-US" sz="2800" dirty="0"/>
              <a:t>-  25% co-habituating</a:t>
            </a:r>
            <a:br>
              <a:rPr lang="en-US" sz="2800" dirty="0"/>
            </a:br>
            <a:r>
              <a:rPr lang="en-US" sz="2800" dirty="0"/>
              <a:t>-  25% will not marry until age 40</a:t>
            </a:r>
            <a:br>
              <a:rPr lang="en-US" sz="2800" dirty="0"/>
            </a:br>
            <a:r>
              <a:rPr lang="en-US" sz="2800" dirty="0"/>
              <a:t>-  Millennials feel marriage is out of reach for them</a:t>
            </a:r>
            <a:br>
              <a:rPr lang="en-US" sz="2800" dirty="0"/>
            </a:br>
            <a:r>
              <a:rPr lang="en-US" sz="2800" dirty="0"/>
              <a:t>-  67% say society is just as well off if people have</a:t>
            </a:r>
            <a:br>
              <a:rPr lang="en-US" sz="2800" dirty="0"/>
            </a:br>
            <a:r>
              <a:rPr lang="en-US" sz="2800" dirty="0"/>
              <a:t>   priorities other than marriage and children</a:t>
            </a:r>
            <a:br>
              <a:rPr lang="en-US" sz="2800" dirty="0"/>
            </a:br>
            <a:endParaRPr lang="en-US" sz="2800" dirty="0"/>
          </a:p>
        </p:txBody>
      </p:sp>
      <p:sp>
        <p:nvSpPr>
          <p:cNvPr id="3" name="Subtitle 2">
            <a:extLst>
              <a:ext uri="{FF2B5EF4-FFF2-40B4-BE49-F238E27FC236}">
                <a16:creationId xmlns:a16="http://schemas.microsoft.com/office/drawing/2014/main" xmlns="" id="{90E3424A-089E-4FCA-8B15-AA8291C51451}"/>
              </a:ext>
            </a:extLst>
          </p:cNvPr>
          <p:cNvSpPr>
            <a:spLocks noGrp="1"/>
          </p:cNvSpPr>
          <p:nvPr>
            <p:ph type="subTitle" idx="1"/>
          </p:nvPr>
        </p:nvSpPr>
        <p:spPr/>
        <p:txBody>
          <a:bodyPr/>
          <a:lstStyle/>
          <a:p>
            <a:r>
              <a:rPr lang="en-US" dirty="0"/>
              <a:t>Pew Research</a:t>
            </a:r>
          </a:p>
        </p:txBody>
      </p:sp>
    </p:spTree>
    <p:extLst>
      <p:ext uri="{BB962C8B-B14F-4D97-AF65-F5344CB8AC3E}">
        <p14:creationId xmlns:p14="http://schemas.microsoft.com/office/powerpoint/2010/main" val="513569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7EE023-001F-4445-B367-3484F883E4AB}"/>
              </a:ext>
            </a:extLst>
          </p:cNvPr>
          <p:cNvSpPr>
            <a:spLocks noGrp="1"/>
          </p:cNvSpPr>
          <p:nvPr>
            <p:ph type="title"/>
          </p:nvPr>
        </p:nvSpPr>
        <p:spPr/>
        <p:txBody>
          <a:bodyPr/>
          <a:lstStyle/>
          <a:p>
            <a:r>
              <a:rPr lang="en-US" dirty="0"/>
              <a:t>More Likely To Get Divorced</a:t>
            </a:r>
          </a:p>
        </p:txBody>
      </p:sp>
      <p:sp>
        <p:nvSpPr>
          <p:cNvPr id="3" name="Text Placeholder 2">
            <a:extLst>
              <a:ext uri="{FF2B5EF4-FFF2-40B4-BE49-F238E27FC236}">
                <a16:creationId xmlns:a16="http://schemas.microsoft.com/office/drawing/2014/main" xmlns="" id="{B52E0EA4-0EBE-4ED2-ADD8-159B461AC1E5}"/>
              </a:ext>
            </a:extLst>
          </p:cNvPr>
          <p:cNvSpPr>
            <a:spLocks noGrp="1"/>
          </p:cNvSpPr>
          <p:nvPr>
            <p:ph type="body" sz="half" idx="2"/>
          </p:nvPr>
        </p:nvSpPr>
        <p:spPr>
          <a:xfrm>
            <a:off x="1154954" y="3168502"/>
            <a:ext cx="8825659" cy="2851298"/>
          </a:xfrm>
        </p:spPr>
        <p:txBody>
          <a:bodyPr>
            <a:normAutofit fontScale="40000" lnSpcReduction="20000"/>
          </a:bodyPr>
          <a:lstStyle/>
          <a:p>
            <a:pPr marL="285750" indent="-285750">
              <a:buFontTx/>
              <a:buChar char="-"/>
            </a:pPr>
            <a:endParaRPr lang="en-US" dirty="0"/>
          </a:p>
          <a:p>
            <a:pPr marL="285750" indent="-285750">
              <a:buFontTx/>
              <a:buChar char="-"/>
            </a:pPr>
            <a:r>
              <a:rPr lang="en-US" sz="4500" dirty="0"/>
              <a:t>Parents Divorced</a:t>
            </a:r>
          </a:p>
          <a:p>
            <a:pPr marL="285750" indent="-285750">
              <a:buFontTx/>
              <a:buChar char="-"/>
            </a:pPr>
            <a:r>
              <a:rPr lang="en-US" sz="4500" dirty="0"/>
              <a:t>Fight about money</a:t>
            </a:r>
          </a:p>
          <a:p>
            <a:pPr marL="285750" indent="-285750">
              <a:buFontTx/>
              <a:buChar char="-"/>
            </a:pPr>
            <a:r>
              <a:rPr lang="en-US" sz="4500" dirty="0"/>
              <a:t>Didn’t graduate high school</a:t>
            </a:r>
          </a:p>
          <a:p>
            <a:pPr marL="285750" indent="-285750">
              <a:buFontTx/>
              <a:buChar char="-"/>
            </a:pPr>
            <a:r>
              <a:rPr lang="en-US" sz="4500" dirty="0"/>
              <a:t>Marry before 25</a:t>
            </a:r>
          </a:p>
          <a:p>
            <a:pPr marL="285750" indent="-285750">
              <a:buFontTx/>
              <a:buChar char="-"/>
            </a:pPr>
            <a:r>
              <a:rPr lang="en-US" sz="4500" dirty="0"/>
              <a:t>One person smokes</a:t>
            </a:r>
          </a:p>
          <a:p>
            <a:pPr marL="285750" indent="-285750">
              <a:buFontTx/>
              <a:buChar char="-"/>
            </a:pPr>
            <a:r>
              <a:rPr lang="en-US" sz="4500" dirty="0"/>
              <a:t>A friend is divorcing</a:t>
            </a:r>
          </a:p>
          <a:p>
            <a:pPr marL="285750" indent="-285750">
              <a:buFontTx/>
              <a:buChar char="-"/>
            </a:pPr>
            <a:endParaRPr lang="en-US" dirty="0"/>
          </a:p>
          <a:p>
            <a:pPr marL="285750" indent="-285750">
              <a:buFontTx/>
              <a:buChar char="-"/>
            </a:pPr>
            <a:r>
              <a:rPr lang="en-US" sz="3700" dirty="0"/>
              <a:t>- CDC, WA State Dept of Health, PEW Research</a:t>
            </a:r>
          </a:p>
          <a:p>
            <a:pPr marL="285750" indent="-285750">
              <a:buFontTx/>
              <a:buChar char="-"/>
            </a:pPr>
            <a:endParaRPr lang="en-US" dirty="0"/>
          </a:p>
          <a:p>
            <a:pPr marL="285750" indent="-285750">
              <a:buFontTx/>
              <a:buChar char="-"/>
            </a:pPr>
            <a:endParaRPr lang="en-US" dirty="0"/>
          </a:p>
          <a:p>
            <a:pPr marL="285750" indent="-285750">
              <a:buFontTx/>
              <a:buChar char="-"/>
            </a:pPr>
            <a:endParaRPr lang="en-US" dirty="0"/>
          </a:p>
        </p:txBody>
      </p:sp>
    </p:spTree>
    <p:extLst>
      <p:ext uri="{BB962C8B-B14F-4D97-AF65-F5344CB8AC3E}">
        <p14:creationId xmlns:p14="http://schemas.microsoft.com/office/powerpoint/2010/main" val="396374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7EE023-001F-4445-B367-3484F883E4AB}"/>
              </a:ext>
            </a:extLst>
          </p:cNvPr>
          <p:cNvSpPr>
            <a:spLocks noGrp="1"/>
          </p:cNvSpPr>
          <p:nvPr>
            <p:ph type="title"/>
          </p:nvPr>
        </p:nvSpPr>
        <p:spPr/>
        <p:txBody>
          <a:bodyPr/>
          <a:lstStyle/>
          <a:p>
            <a:r>
              <a:rPr lang="en-US" dirty="0"/>
              <a:t>Less Likely To Get Divorced</a:t>
            </a:r>
          </a:p>
        </p:txBody>
      </p:sp>
      <p:sp>
        <p:nvSpPr>
          <p:cNvPr id="3" name="Text Placeholder 2">
            <a:extLst>
              <a:ext uri="{FF2B5EF4-FFF2-40B4-BE49-F238E27FC236}">
                <a16:creationId xmlns:a16="http://schemas.microsoft.com/office/drawing/2014/main" xmlns="" id="{B52E0EA4-0EBE-4ED2-ADD8-159B461AC1E5}"/>
              </a:ext>
            </a:extLst>
          </p:cNvPr>
          <p:cNvSpPr>
            <a:spLocks noGrp="1"/>
          </p:cNvSpPr>
          <p:nvPr>
            <p:ph type="body" sz="half" idx="2"/>
          </p:nvPr>
        </p:nvSpPr>
        <p:spPr/>
        <p:txBody>
          <a:bodyPr>
            <a:normAutofit fontScale="92500" lnSpcReduction="20000"/>
          </a:bodyPr>
          <a:lstStyle/>
          <a:p>
            <a:pPr marL="285750" indent="-285750">
              <a:buFontTx/>
              <a:buChar char="-"/>
            </a:pPr>
            <a:endParaRPr lang="en-US" dirty="0"/>
          </a:p>
          <a:p>
            <a:pPr marL="285750" indent="-285750">
              <a:buFontTx/>
              <a:buChar char="-"/>
            </a:pPr>
            <a:r>
              <a:rPr lang="en-US" dirty="0"/>
              <a:t>Religious</a:t>
            </a:r>
          </a:p>
          <a:p>
            <a:pPr marL="285750" indent="-285750">
              <a:buFontTx/>
              <a:buChar char="-"/>
            </a:pPr>
            <a:r>
              <a:rPr lang="en-US" dirty="0"/>
              <a:t>College Degree</a:t>
            </a:r>
          </a:p>
          <a:p>
            <a:pPr marL="285750" indent="-285750">
              <a:buFontTx/>
              <a:buChar char="-"/>
            </a:pPr>
            <a:r>
              <a:rPr lang="en-US" dirty="0"/>
              <a:t>Your parents were happily married</a:t>
            </a:r>
          </a:p>
          <a:p>
            <a:pPr marL="285750" indent="-285750">
              <a:buFontTx/>
              <a:buChar char="-"/>
            </a:pPr>
            <a:r>
              <a:rPr lang="en-US" dirty="0"/>
              <a:t>You watch romantic movies with your spouse</a:t>
            </a:r>
          </a:p>
          <a:p>
            <a:pPr marL="285750" indent="-285750">
              <a:buFontTx/>
              <a:buChar char="-"/>
            </a:pPr>
            <a:endParaRPr lang="en-US" dirty="0"/>
          </a:p>
          <a:p>
            <a:r>
              <a:rPr lang="en-US" dirty="0"/>
              <a:t>- CDC, WA State Dept of Health, PEW Research</a:t>
            </a:r>
          </a:p>
          <a:p>
            <a:pPr marL="285750" indent="-285750">
              <a:buFontTx/>
              <a:buChar char="-"/>
            </a:pPr>
            <a:endParaRPr lang="en-US" dirty="0"/>
          </a:p>
          <a:p>
            <a:pPr marL="285750" indent="-285750">
              <a:buFontTx/>
              <a:buChar char="-"/>
            </a:pPr>
            <a:endParaRPr lang="en-US" dirty="0"/>
          </a:p>
        </p:txBody>
      </p:sp>
    </p:spTree>
    <p:extLst>
      <p:ext uri="{BB962C8B-B14F-4D97-AF65-F5344CB8AC3E}">
        <p14:creationId xmlns:p14="http://schemas.microsoft.com/office/powerpoint/2010/main" val="368805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43E86A-EBD4-4F1C-96FF-FDEEB17F7A01}"/>
              </a:ext>
            </a:extLst>
          </p:cNvPr>
          <p:cNvSpPr>
            <a:spLocks noGrp="1"/>
          </p:cNvSpPr>
          <p:nvPr>
            <p:ph type="ctrTitle"/>
          </p:nvPr>
        </p:nvSpPr>
        <p:spPr/>
        <p:txBody>
          <a:bodyPr>
            <a:normAutofit/>
          </a:bodyPr>
          <a:lstStyle/>
          <a:p>
            <a:r>
              <a:rPr lang="en-US" sz="2800" dirty="0"/>
              <a:t>- Latin America 60% births unmarried mothers</a:t>
            </a:r>
            <a:br>
              <a:rPr lang="en-US" sz="2800" dirty="0"/>
            </a:br>
            <a:r>
              <a:rPr lang="en-US" sz="2800" dirty="0"/>
              <a:t>-  Belgium, Denmark, France, Sweden majority</a:t>
            </a:r>
            <a:br>
              <a:rPr lang="en-US" sz="2800" dirty="0"/>
            </a:br>
            <a:r>
              <a:rPr lang="en-US" sz="2800" dirty="0"/>
              <a:t>- United States, Germany, UK 40% </a:t>
            </a:r>
            <a:br>
              <a:rPr lang="en-US" sz="2800" dirty="0"/>
            </a:br>
            <a:r>
              <a:rPr lang="en-US" sz="2800" dirty="0"/>
              <a:t>  (white 29%, Hispanic 53%, black 71%)</a:t>
            </a:r>
            <a:br>
              <a:rPr lang="en-US" sz="2800" dirty="0"/>
            </a:br>
            <a:r>
              <a:rPr lang="en-US" sz="2800" dirty="0"/>
              <a:t>- Greece, Israel, Turkey, South Korea 10%</a:t>
            </a:r>
            <a:br>
              <a:rPr lang="en-US" sz="2800" dirty="0"/>
            </a:br>
            <a:r>
              <a:rPr lang="en-US" sz="2800" dirty="0"/>
              <a:t>- China, India, North Africa, Southern Asia 1%</a:t>
            </a:r>
          </a:p>
        </p:txBody>
      </p:sp>
      <p:sp>
        <p:nvSpPr>
          <p:cNvPr id="3" name="Subtitle 2">
            <a:extLst>
              <a:ext uri="{FF2B5EF4-FFF2-40B4-BE49-F238E27FC236}">
                <a16:creationId xmlns:a16="http://schemas.microsoft.com/office/drawing/2014/main" xmlns="" id="{7C2C59F8-045E-4802-AEAB-E8A3FB48069A}"/>
              </a:ext>
            </a:extLst>
          </p:cNvPr>
          <p:cNvSpPr>
            <a:spLocks noGrp="1"/>
          </p:cNvSpPr>
          <p:nvPr>
            <p:ph type="subTitle" idx="1"/>
          </p:nvPr>
        </p:nvSpPr>
        <p:spPr/>
        <p:txBody>
          <a:bodyPr/>
          <a:lstStyle/>
          <a:p>
            <a:r>
              <a:rPr lang="en-US" dirty="0"/>
              <a:t>Yale</a:t>
            </a:r>
          </a:p>
        </p:txBody>
      </p:sp>
    </p:spTree>
    <p:extLst>
      <p:ext uri="{BB962C8B-B14F-4D97-AF65-F5344CB8AC3E}">
        <p14:creationId xmlns:p14="http://schemas.microsoft.com/office/powerpoint/2010/main" val="877863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237A4F-5DDB-49FD-951A-5795A99BA74F}"/>
              </a:ext>
            </a:extLst>
          </p:cNvPr>
          <p:cNvSpPr>
            <a:spLocks noGrp="1"/>
          </p:cNvSpPr>
          <p:nvPr>
            <p:ph type="ctrTitle"/>
          </p:nvPr>
        </p:nvSpPr>
        <p:spPr/>
        <p:txBody>
          <a:bodyPr>
            <a:normAutofit fontScale="90000"/>
          </a:bodyPr>
          <a:lstStyle/>
          <a:p>
            <a:r>
              <a:rPr lang="en-US" dirty="0"/>
              <a:t>Marriages of the Past</a:t>
            </a:r>
            <a:br>
              <a:rPr lang="en-US" dirty="0"/>
            </a:br>
            <a:r>
              <a:rPr lang="en-US" sz="2800" dirty="0"/>
              <a:t>- according to secular social science</a:t>
            </a:r>
            <a:br>
              <a:rPr lang="en-US" sz="2800" dirty="0"/>
            </a:br>
            <a:r>
              <a:rPr lang="en-US" sz="2800" dirty="0"/>
              <a:t>- an economic partnership, with clear division of</a:t>
            </a:r>
            <a:br>
              <a:rPr lang="en-US" sz="2800" dirty="0"/>
            </a:br>
            <a:r>
              <a:rPr lang="en-US" sz="2800" dirty="0"/>
              <a:t>  labor, from which a relationship may develop. </a:t>
            </a:r>
            <a:br>
              <a:rPr lang="en-US" sz="2800" dirty="0"/>
            </a:br>
            <a:r>
              <a:rPr lang="en-US" sz="2800" dirty="0"/>
              <a:t>  (with the added “sanction” of religion”)</a:t>
            </a:r>
            <a:br>
              <a:rPr lang="en-US" sz="2800" dirty="0"/>
            </a:br>
            <a:r>
              <a:rPr lang="en-US" sz="2800" dirty="0"/>
              <a:t>  Amazonian, Rural Catholic of Southern Mexico,    </a:t>
            </a:r>
            <a:br>
              <a:rPr lang="en-US" sz="2800" dirty="0"/>
            </a:br>
            <a:r>
              <a:rPr lang="en-US" sz="2800" dirty="0"/>
              <a:t>  Rural American</a:t>
            </a:r>
            <a:br>
              <a:rPr lang="en-US" sz="2800" dirty="0"/>
            </a:br>
            <a:r>
              <a:rPr lang="en-US" sz="2800" dirty="0"/>
              <a:t/>
            </a:r>
            <a:br>
              <a:rPr lang="en-US" sz="2800" dirty="0"/>
            </a:br>
            <a:r>
              <a:rPr lang="en-US" sz="2800" dirty="0"/>
              <a:t>- Biology, Social Needs and Economics</a:t>
            </a:r>
            <a:br>
              <a:rPr lang="en-US" sz="2800" dirty="0"/>
            </a:br>
            <a:endParaRPr lang="en-US" sz="2800" dirty="0"/>
          </a:p>
        </p:txBody>
      </p:sp>
      <p:sp>
        <p:nvSpPr>
          <p:cNvPr id="3" name="Subtitle 2">
            <a:extLst>
              <a:ext uri="{FF2B5EF4-FFF2-40B4-BE49-F238E27FC236}">
                <a16:creationId xmlns:a16="http://schemas.microsoft.com/office/drawing/2014/main" xmlns="" id="{681356BB-E241-424B-8C86-6275B4AC1DBF}"/>
              </a:ext>
            </a:extLst>
          </p:cNvPr>
          <p:cNvSpPr>
            <a:spLocks noGrp="1"/>
          </p:cNvSpPr>
          <p:nvPr>
            <p:ph type="subTitle" idx="1"/>
          </p:nvPr>
        </p:nvSpPr>
        <p:spPr/>
        <p:txBody>
          <a:bodyPr>
            <a:normAutofit fontScale="77500" lnSpcReduction="20000"/>
          </a:bodyPr>
          <a:lstStyle/>
          <a:p>
            <a:r>
              <a:rPr lang="en-US" dirty="0"/>
              <a:t>Daniel Everett</a:t>
            </a:r>
          </a:p>
          <a:p>
            <a:r>
              <a:rPr lang="en-US" dirty="0"/>
              <a:t>Bentley University</a:t>
            </a:r>
          </a:p>
          <a:p>
            <a:r>
              <a:rPr lang="en-US" dirty="0"/>
              <a:t>Dean of Arts and Sciences</a:t>
            </a:r>
          </a:p>
        </p:txBody>
      </p:sp>
    </p:spTree>
    <p:extLst>
      <p:ext uri="{BB962C8B-B14F-4D97-AF65-F5344CB8AC3E}">
        <p14:creationId xmlns:p14="http://schemas.microsoft.com/office/powerpoint/2010/main" val="1039811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AD42E5-CD4B-4656-9CD3-C33FBA83F0BA}"/>
              </a:ext>
            </a:extLst>
          </p:cNvPr>
          <p:cNvSpPr>
            <a:spLocks noGrp="1"/>
          </p:cNvSpPr>
          <p:nvPr>
            <p:ph type="title"/>
          </p:nvPr>
        </p:nvSpPr>
        <p:spPr/>
        <p:txBody>
          <a:bodyPr/>
          <a:lstStyle/>
          <a:p>
            <a:r>
              <a:rPr lang="en-US" dirty="0"/>
              <a:t>Loneliness is the #1 disease in the Western world.  Fear is the #1 disease in the world.</a:t>
            </a:r>
          </a:p>
        </p:txBody>
      </p:sp>
    </p:spTree>
    <p:extLst>
      <p:ext uri="{BB962C8B-B14F-4D97-AF65-F5344CB8AC3E}">
        <p14:creationId xmlns:p14="http://schemas.microsoft.com/office/powerpoint/2010/main" val="697144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574983-58BE-498F-A564-E9A39A4C7E27}"/>
              </a:ext>
            </a:extLst>
          </p:cNvPr>
          <p:cNvSpPr>
            <a:spLocks noGrp="1"/>
          </p:cNvSpPr>
          <p:nvPr>
            <p:ph type="title"/>
          </p:nvPr>
        </p:nvSpPr>
        <p:spPr/>
        <p:txBody>
          <a:bodyPr/>
          <a:lstStyle/>
          <a:p>
            <a:r>
              <a:rPr lang="en-US" sz="2400" dirty="0"/>
              <a:t>The greatest disease in the West today is not TB or leprosy; it is being unwanted, unloved and uncared for.  We can cure physical diseases with medicine, but the only cure for loneliness, despair and hopelessness is love.  There are many in the world who are dying for a piece of bread but there are many more dying for a little love.</a:t>
            </a:r>
          </a:p>
        </p:txBody>
      </p:sp>
      <p:sp>
        <p:nvSpPr>
          <p:cNvPr id="3" name="Text Placeholder 2">
            <a:extLst>
              <a:ext uri="{FF2B5EF4-FFF2-40B4-BE49-F238E27FC236}">
                <a16:creationId xmlns:a16="http://schemas.microsoft.com/office/drawing/2014/main" xmlns="" id="{B08F3403-A131-49B3-BBC5-BA70E3F52918}"/>
              </a:ext>
            </a:extLst>
          </p:cNvPr>
          <p:cNvSpPr>
            <a:spLocks noGrp="1"/>
          </p:cNvSpPr>
          <p:nvPr>
            <p:ph type="body" sz="half" idx="2"/>
          </p:nvPr>
        </p:nvSpPr>
        <p:spPr/>
        <p:txBody>
          <a:bodyPr>
            <a:noAutofit/>
          </a:bodyPr>
          <a:lstStyle/>
          <a:p>
            <a:r>
              <a:rPr lang="en-US" sz="2400" dirty="0"/>
              <a:t>Mother Theresa</a:t>
            </a:r>
          </a:p>
        </p:txBody>
      </p:sp>
    </p:spTree>
    <p:extLst>
      <p:ext uri="{BB962C8B-B14F-4D97-AF65-F5344CB8AC3E}">
        <p14:creationId xmlns:p14="http://schemas.microsoft.com/office/powerpoint/2010/main" val="239522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876993-E368-4329-B138-C3876DAF69B1}"/>
              </a:ext>
            </a:extLst>
          </p:cNvPr>
          <p:cNvSpPr>
            <a:spLocks noGrp="1"/>
          </p:cNvSpPr>
          <p:nvPr>
            <p:ph type="title"/>
          </p:nvPr>
        </p:nvSpPr>
        <p:spPr/>
        <p:txBody>
          <a:bodyPr/>
          <a:lstStyle/>
          <a:p>
            <a:r>
              <a:rPr lang="en-US" dirty="0"/>
              <a:t>More Single people today in every age group than ever before in the history of the world.</a:t>
            </a:r>
          </a:p>
        </p:txBody>
      </p:sp>
    </p:spTree>
    <p:extLst>
      <p:ext uri="{BB962C8B-B14F-4D97-AF65-F5344CB8AC3E}">
        <p14:creationId xmlns:p14="http://schemas.microsoft.com/office/powerpoint/2010/main" val="93597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9E2D64-0C13-4558-9639-B9786931A2E1}"/>
              </a:ext>
            </a:extLst>
          </p:cNvPr>
          <p:cNvSpPr>
            <a:spLocks noGrp="1"/>
          </p:cNvSpPr>
          <p:nvPr>
            <p:ph type="ctrTitle"/>
          </p:nvPr>
        </p:nvSpPr>
        <p:spPr/>
        <p:txBody>
          <a:bodyPr>
            <a:normAutofit fontScale="90000"/>
          </a:bodyPr>
          <a:lstStyle/>
          <a:p>
            <a:r>
              <a:rPr lang="en-US" sz="2800" dirty="0"/>
              <a:t/>
            </a:r>
            <a:br>
              <a:rPr lang="en-US" sz="2800" dirty="0"/>
            </a:br>
            <a:r>
              <a:rPr lang="en-US" sz="2800" dirty="0"/>
              <a:t>- 46% always or sometimes feel alone</a:t>
            </a:r>
            <a:br>
              <a:rPr lang="en-US" sz="2800" dirty="0"/>
            </a:br>
            <a:r>
              <a:rPr lang="en-US" sz="2800" dirty="0"/>
              <a:t/>
            </a:r>
            <a:br>
              <a:rPr lang="en-US" sz="2800" dirty="0"/>
            </a:br>
            <a:r>
              <a:rPr lang="en-US" sz="2800" dirty="0"/>
              <a:t>- 54% feel that no one knows them well</a:t>
            </a:r>
            <a:br>
              <a:rPr lang="en-US" sz="2800" dirty="0"/>
            </a:br>
            <a:r>
              <a:rPr lang="en-US" sz="2800" dirty="0"/>
              <a:t/>
            </a:r>
            <a:br>
              <a:rPr lang="en-US" sz="2800" dirty="0"/>
            </a:br>
            <a:r>
              <a:rPr lang="en-US" sz="2800" dirty="0"/>
              <a:t/>
            </a:r>
            <a:br>
              <a:rPr lang="en-US" sz="2800" dirty="0"/>
            </a:br>
            <a:endParaRPr lang="en-US" sz="2800" dirty="0"/>
          </a:p>
        </p:txBody>
      </p:sp>
      <p:sp>
        <p:nvSpPr>
          <p:cNvPr id="3" name="Subtitle 2">
            <a:extLst>
              <a:ext uri="{FF2B5EF4-FFF2-40B4-BE49-F238E27FC236}">
                <a16:creationId xmlns:a16="http://schemas.microsoft.com/office/drawing/2014/main" xmlns="" id="{E09A3062-3F5F-43C9-8FAC-14A6C288F18C}"/>
              </a:ext>
            </a:extLst>
          </p:cNvPr>
          <p:cNvSpPr>
            <a:spLocks noGrp="1"/>
          </p:cNvSpPr>
          <p:nvPr>
            <p:ph type="subTitle" idx="1"/>
          </p:nvPr>
        </p:nvSpPr>
        <p:spPr/>
        <p:txBody>
          <a:bodyPr/>
          <a:lstStyle/>
          <a:p>
            <a:r>
              <a:rPr lang="en-US" dirty="0"/>
              <a:t>Cigna Survey</a:t>
            </a:r>
          </a:p>
        </p:txBody>
      </p:sp>
    </p:spTree>
    <p:extLst>
      <p:ext uri="{BB962C8B-B14F-4D97-AF65-F5344CB8AC3E}">
        <p14:creationId xmlns:p14="http://schemas.microsoft.com/office/powerpoint/2010/main" val="598564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111140-9D3D-4222-B141-B15042859ECD}"/>
              </a:ext>
            </a:extLst>
          </p:cNvPr>
          <p:cNvSpPr>
            <a:spLocks noGrp="1"/>
          </p:cNvSpPr>
          <p:nvPr>
            <p:ph type="ctrTitle"/>
          </p:nvPr>
        </p:nvSpPr>
        <p:spPr>
          <a:xfrm>
            <a:off x="1154955" y="956930"/>
            <a:ext cx="8825658" cy="3820451"/>
          </a:xfrm>
        </p:spPr>
        <p:txBody>
          <a:bodyPr/>
          <a:lstStyle/>
          <a:p>
            <a:r>
              <a:rPr lang="en-US" sz="2800" dirty="0"/>
              <a:t>- Half of Britons over 65 say a pet or television main source of company. (BBC)</a:t>
            </a:r>
            <a:br>
              <a:rPr lang="en-US" sz="2800" dirty="0"/>
            </a:br>
            <a:r>
              <a:rPr lang="en-US" sz="2800" dirty="0"/>
              <a:t/>
            </a:r>
            <a:br>
              <a:rPr lang="en-US" sz="2800" dirty="0"/>
            </a:br>
            <a:r>
              <a:rPr lang="en-US" sz="2800" dirty="0"/>
              <a:t>- 500,000 under 40 in Japan haven’t left their house or interacted with anyone in 6 months</a:t>
            </a:r>
            <a:br>
              <a:rPr lang="en-US" sz="2800" dirty="0"/>
            </a:br>
            <a:r>
              <a:rPr lang="en-US" sz="2800" dirty="0"/>
              <a:t/>
            </a:r>
            <a:br>
              <a:rPr lang="en-US" sz="2800" dirty="0"/>
            </a:br>
            <a:r>
              <a:rPr lang="en-US" sz="2800" dirty="0"/>
              <a:t>- Canada 28% households solo.  34% E.U.</a:t>
            </a:r>
            <a:br>
              <a:rPr lang="en-US" sz="2800" dirty="0"/>
            </a:br>
            <a:endParaRPr lang="en-US" sz="2800" dirty="0"/>
          </a:p>
        </p:txBody>
      </p:sp>
      <p:sp>
        <p:nvSpPr>
          <p:cNvPr id="3" name="Subtitle 2">
            <a:extLst>
              <a:ext uri="{FF2B5EF4-FFF2-40B4-BE49-F238E27FC236}">
                <a16:creationId xmlns:a16="http://schemas.microsoft.com/office/drawing/2014/main" xmlns="" id="{4D530F91-51A3-415D-BBF2-BC3DECEB7B4D}"/>
              </a:ext>
            </a:extLst>
          </p:cNvPr>
          <p:cNvSpPr>
            <a:spLocks noGrp="1"/>
          </p:cNvSpPr>
          <p:nvPr>
            <p:ph type="subTitle" idx="1"/>
          </p:nvPr>
        </p:nvSpPr>
        <p:spPr/>
        <p:txBody>
          <a:bodyPr/>
          <a:lstStyle/>
          <a:p>
            <a:r>
              <a:rPr lang="en-US" dirty="0"/>
              <a:t>Forbes</a:t>
            </a:r>
          </a:p>
        </p:txBody>
      </p:sp>
    </p:spTree>
    <p:extLst>
      <p:ext uri="{BB962C8B-B14F-4D97-AF65-F5344CB8AC3E}">
        <p14:creationId xmlns:p14="http://schemas.microsoft.com/office/powerpoint/2010/main" val="1255947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789CDD-F0C8-4955-A7C3-A2F9F7E15002}"/>
              </a:ext>
            </a:extLst>
          </p:cNvPr>
          <p:cNvSpPr>
            <a:spLocks noGrp="1"/>
          </p:cNvSpPr>
          <p:nvPr>
            <p:ph type="ctrTitle"/>
          </p:nvPr>
        </p:nvSpPr>
        <p:spPr/>
        <p:txBody>
          <a:bodyPr/>
          <a:lstStyle/>
          <a:p>
            <a:r>
              <a:rPr lang="en-US" sz="2800" dirty="0"/>
              <a:t>- Solo households more common than families with children</a:t>
            </a:r>
            <a:br>
              <a:rPr lang="en-US" sz="2800" dirty="0"/>
            </a:br>
            <a:r>
              <a:rPr lang="en-US" sz="2800" dirty="0"/>
              <a:t/>
            </a:r>
            <a:br>
              <a:rPr lang="en-US" sz="2800" dirty="0"/>
            </a:br>
            <a:r>
              <a:rPr lang="en-US" sz="2800" dirty="0"/>
              <a:t>- 40% in large cities (Manhattan and D.C. 2/3)</a:t>
            </a:r>
            <a:br>
              <a:rPr lang="en-US" sz="2800" dirty="0"/>
            </a:br>
            <a:endParaRPr lang="en-US" sz="2800" dirty="0"/>
          </a:p>
        </p:txBody>
      </p:sp>
      <p:sp>
        <p:nvSpPr>
          <p:cNvPr id="3" name="Subtitle 2">
            <a:extLst>
              <a:ext uri="{FF2B5EF4-FFF2-40B4-BE49-F238E27FC236}">
                <a16:creationId xmlns:a16="http://schemas.microsoft.com/office/drawing/2014/main" xmlns="" id="{6B6F2EDF-BF39-4D47-B579-D1CC6F4415DF}"/>
              </a:ext>
            </a:extLst>
          </p:cNvPr>
          <p:cNvSpPr>
            <a:spLocks noGrp="1"/>
          </p:cNvSpPr>
          <p:nvPr>
            <p:ph type="subTitle" idx="1"/>
          </p:nvPr>
        </p:nvSpPr>
        <p:spPr/>
        <p:txBody>
          <a:bodyPr/>
          <a:lstStyle/>
          <a:p>
            <a:r>
              <a:rPr lang="en-US" dirty="0"/>
              <a:t>Forbes</a:t>
            </a:r>
          </a:p>
        </p:txBody>
      </p:sp>
    </p:spTree>
    <p:extLst>
      <p:ext uri="{BB962C8B-B14F-4D97-AF65-F5344CB8AC3E}">
        <p14:creationId xmlns:p14="http://schemas.microsoft.com/office/powerpoint/2010/main" val="1087857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29CC9F-1BD0-482D-8FA6-4DEFFE0338EA}"/>
              </a:ext>
            </a:extLst>
          </p:cNvPr>
          <p:cNvSpPr>
            <a:spLocks noGrp="1"/>
          </p:cNvSpPr>
          <p:nvPr>
            <p:ph type="ctrTitle"/>
          </p:nvPr>
        </p:nvSpPr>
        <p:spPr/>
        <p:txBody>
          <a:bodyPr/>
          <a:lstStyle/>
          <a:p>
            <a:r>
              <a:rPr lang="en-US" sz="2800" dirty="0"/>
              <a:t>- Loneliness is the number 1 fear among young people </a:t>
            </a:r>
            <a:br>
              <a:rPr lang="en-US" sz="2800" dirty="0"/>
            </a:br>
            <a:r>
              <a:rPr lang="en-US" sz="2800" dirty="0"/>
              <a:t/>
            </a:r>
            <a:br>
              <a:rPr lang="en-US" sz="2800" dirty="0"/>
            </a:br>
            <a:r>
              <a:rPr lang="en-US" sz="2800" dirty="0"/>
              <a:t>- 42% Millennial women more afraid of being alone than a cancer diagnosis</a:t>
            </a:r>
          </a:p>
        </p:txBody>
      </p:sp>
      <p:sp>
        <p:nvSpPr>
          <p:cNvPr id="3" name="Subtitle 2">
            <a:extLst>
              <a:ext uri="{FF2B5EF4-FFF2-40B4-BE49-F238E27FC236}">
                <a16:creationId xmlns:a16="http://schemas.microsoft.com/office/drawing/2014/main" xmlns="" id="{F7C7A573-FE09-4A2D-82A2-4A5DF588E97C}"/>
              </a:ext>
            </a:extLst>
          </p:cNvPr>
          <p:cNvSpPr>
            <a:spLocks noGrp="1"/>
          </p:cNvSpPr>
          <p:nvPr>
            <p:ph type="subTitle" idx="1"/>
          </p:nvPr>
        </p:nvSpPr>
        <p:spPr/>
        <p:txBody>
          <a:bodyPr/>
          <a:lstStyle/>
          <a:p>
            <a:r>
              <a:rPr lang="en-US" dirty="0"/>
              <a:t>2016 </a:t>
            </a:r>
            <a:r>
              <a:rPr lang="en-US" dirty="0" err="1"/>
              <a:t>Vikeland</a:t>
            </a:r>
            <a:r>
              <a:rPr lang="en-US" dirty="0"/>
              <a:t> UK Census</a:t>
            </a:r>
          </a:p>
        </p:txBody>
      </p:sp>
    </p:spTree>
    <p:extLst>
      <p:ext uri="{BB962C8B-B14F-4D97-AF65-F5344CB8AC3E}">
        <p14:creationId xmlns:p14="http://schemas.microsoft.com/office/powerpoint/2010/main" val="2095253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F0F164-734E-490F-864E-5C949EFD58E4}"/>
              </a:ext>
            </a:extLst>
          </p:cNvPr>
          <p:cNvSpPr>
            <a:spLocks noGrp="1"/>
          </p:cNvSpPr>
          <p:nvPr>
            <p:ph type="ctrTitle"/>
          </p:nvPr>
        </p:nvSpPr>
        <p:spPr/>
        <p:txBody>
          <a:bodyPr/>
          <a:lstStyle/>
          <a:p>
            <a:r>
              <a:rPr lang="en-US" sz="2800" dirty="0"/>
              <a:t>- Emotional pain</a:t>
            </a:r>
            <a:br>
              <a:rPr lang="en-US" sz="2800" dirty="0"/>
            </a:br>
            <a:r>
              <a:rPr lang="en-US" sz="2800" dirty="0"/>
              <a:t>- Depression, anxiety</a:t>
            </a:r>
            <a:br>
              <a:rPr lang="en-US" sz="2800" dirty="0"/>
            </a:br>
            <a:r>
              <a:rPr lang="en-US" sz="2800" dirty="0"/>
              <a:t>- Cellular changes, chronic inflammation</a:t>
            </a:r>
            <a:br>
              <a:rPr lang="en-US" sz="2800" dirty="0"/>
            </a:br>
            <a:r>
              <a:rPr lang="en-US" sz="2800" dirty="0"/>
              <a:t>- Heart disease, stroke, cancer, Alzheimer’s</a:t>
            </a:r>
          </a:p>
        </p:txBody>
      </p:sp>
      <p:sp>
        <p:nvSpPr>
          <p:cNvPr id="3" name="Subtitle 2">
            <a:extLst>
              <a:ext uri="{FF2B5EF4-FFF2-40B4-BE49-F238E27FC236}">
                <a16:creationId xmlns:a16="http://schemas.microsoft.com/office/drawing/2014/main" xmlns="" id="{0A4E5B33-2899-407A-A7F4-F5D11E43208A}"/>
              </a:ext>
            </a:extLst>
          </p:cNvPr>
          <p:cNvSpPr>
            <a:spLocks noGrp="1"/>
          </p:cNvSpPr>
          <p:nvPr>
            <p:ph type="subTitle" idx="1"/>
          </p:nvPr>
        </p:nvSpPr>
        <p:spPr/>
        <p:txBody>
          <a:bodyPr/>
          <a:lstStyle/>
          <a:p>
            <a:r>
              <a:rPr lang="en-US" dirty="0"/>
              <a:t>UCLA</a:t>
            </a:r>
          </a:p>
        </p:txBody>
      </p:sp>
    </p:spTree>
    <p:extLst>
      <p:ext uri="{BB962C8B-B14F-4D97-AF65-F5344CB8AC3E}">
        <p14:creationId xmlns:p14="http://schemas.microsoft.com/office/powerpoint/2010/main" val="487823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TotalTime>
  <Words>308</Words>
  <Application>Microsoft Macintosh PowerPoint</Application>
  <PresentationFormat>Widescreen</PresentationFormat>
  <Paragraphs>53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Ion Boardroom</vt:lpstr>
      <vt:lpstr>Match Made In Eden</vt:lpstr>
      <vt:lpstr>Loneliness is the #1 disease in the Western world.  Fear is the #1 disease in the world.</vt:lpstr>
      <vt:lpstr>The greatest disease in the West today is not TB or leprosy; it is being unwanted, unloved and uncared for.  We can cure physical diseases with medicine, but the only cure for loneliness, despair and hopelessness is love.  There are many in the world who are dying for a piece of bread but there are many more dying for a little love.</vt:lpstr>
      <vt:lpstr>More Single people today in every age group than ever before in the history of the world.</vt:lpstr>
      <vt:lpstr> - 46% always or sometimes feel alone  - 54% feel that no one knows them well   </vt:lpstr>
      <vt:lpstr>- Half of Britons over 65 say a pet or television main source of company. (BBC)  - 500,000 under 40 in Japan haven’t left their house or interacted with anyone in 6 months  - Canada 28% households solo.  34% E.U. </vt:lpstr>
      <vt:lpstr>- Solo households more common than families with children  - 40% in large cities (Manhattan and D.C. 2/3) </vt:lpstr>
      <vt:lpstr>- Loneliness is the number 1 fear among young people   - 42% Millennial women more afraid of being alone than a cancer diagnosis</vt:lpstr>
      <vt:lpstr>- Emotional pain - Depression, anxiety - Cellular changes, chronic inflammation - Heart disease, stroke, cancer, Alzheimer’s</vt:lpstr>
      <vt:lpstr>     - More ways to meet people than ever - 2,500 online dating sites in US - 5,000 online dating sites worldwide - 25 Major (1 million+ members)   </vt:lpstr>
      <vt:lpstr>- 2015 50% of US adults single - 40 Million American use online dating </vt:lpstr>
      <vt:lpstr>- 68% 20-somethings married (1960) - 26% 20-somethings married (2008) - 39% said marriage is now obsolete   </vt:lpstr>
      <vt:lpstr>- Divorce rate dropping because fewer marriages - Same among the poor as in the 1980’s - Lower among college educated who are less   likely to marry  - Lower among white and Asian (lowest) - Higher among black (highest) and Hispanic - Best estimate 45% - 60%</vt:lpstr>
      <vt:lpstr>- 41% first marriages end in divorce - 60% second marriages end in divorce - 73% third marriages end in divorce - The average first marriage lasts 8 years</vt:lpstr>
      <vt:lpstr>-  25% of Millennials will never marry  -  25% co-habituating -  25% will not marry until age 40 -  Millennials feel marriage is out of reach for them -  67% say society is just as well off if people have    priorities other than marriage and children </vt:lpstr>
      <vt:lpstr>More Likely To Get Divorced</vt:lpstr>
      <vt:lpstr>Less Likely To Get Divorced</vt:lpstr>
      <vt:lpstr>- Latin America 60% births unmarried mothers -  Belgium, Denmark, France, Sweden majority - United States, Germany, UK 40%    (white 29%, Hispanic 53%, black 71%) - Greece, Israel, Turkey, South Korea 10% - China, India, North Africa, Southern Asia 1%</vt:lpstr>
      <vt:lpstr>Marriages of the Past - according to secular social science - an economic partnership, with clear division of   labor, from which a relationship may develop.    (with the added “sanction” of religion”)   Amazonian, Rural Catholic of Southern Mexico,       Rural American  - Biology, Social Needs and Economics </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Made In Eden</dc:title>
  <dc:creator>Wally DELAFUENTE</dc:creator>
  <cp:lastModifiedBy>Wally DELAFUENTE</cp:lastModifiedBy>
  <cp:revision>1</cp:revision>
  <dcterms:created xsi:type="dcterms:W3CDTF">2019-09-10T14:20:32Z</dcterms:created>
  <dcterms:modified xsi:type="dcterms:W3CDTF">2019-09-10T14:22:15Z</dcterms:modified>
</cp:coreProperties>
</file>