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79" r:id="rId4"/>
    <p:sldId id="280" r:id="rId5"/>
    <p:sldId id="294" r:id="rId6"/>
    <p:sldId id="290" r:id="rId7"/>
    <p:sldId id="292" r:id="rId8"/>
    <p:sldId id="295" r:id="rId9"/>
    <p:sldId id="282" r:id="rId10"/>
    <p:sldId id="278" r:id="rId11"/>
  </p:sldIdLst>
  <p:sldSz cx="9144000" cy="5143500" type="screen16x9"/>
  <p:notesSz cx="6858000" cy="9144000"/>
  <p:embeddedFontLst>
    <p:embeddedFont>
      <p:font typeface="Impact" pitchFamily="34" charset="0"/>
      <p:regular r:id="rId13"/>
    </p:embeddedFont>
    <p:embeddedFont>
      <p:font typeface="Roboto Slab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Nixie One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2d5601ac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e2d5601ac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d5601ac4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d5601ac4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6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6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4" r:id="rId6"/>
    <p:sldLayoutId id="214748366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</a:t>
            </a:r>
            <a:r>
              <a:rPr lang="es-MX" sz="3600" b="1" dirty="0">
                <a:solidFill>
                  <a:srgbClr val="FFFFFF"/>
                </a:solidFill>
                <a:latin typeface="Calibri" pitchFamily="34" charset="0"/>
              </a:rPr>
              <a:t>V</a:t>
            </a: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los capítulos  «Cristo, el Salvador: La evangelización como una persona no como un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plan»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(69-84) y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«Jesús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como Señor: los componentes esenciales del mensaje del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evangelio»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(167-182) en el libro “La Evangelización” (30 págs.)</a:t>
            </a:r>
            <a:endParaRPr lang="es-MX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715766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Las</a:t>
            </a:r>
            <a:r>
              <a:rPr lang="en" dirty="0" smtClean="0">
                <a:latin typeface="Calibri" pitchFamily="34" charset="0"/>
              </a:rPr>
              <a:t> Buenas Nuevas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de Salvación: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Jesús es Señor 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875182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</a:t>
            </a: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V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Los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componentes escenciales </a:t>
            </a:r>
            <a:b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   del evangelio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13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54682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Haya, pues, en vosotros este sentir que hubo también en </a:t>
            </a:r>
            <a:r>
              <a:rPr lang="es-MX" b="1" dirty="0">
                <a:latin typeface="Calibri" pitchFamily="34" charset="0"/>
              </a:rPr>
              <a:t>Cristo </a:t>
            </a:r>
            <a:r>
              <a:rPr lang="es-MX" b="1" dirty="0" smtClean="0">
                <a:latin typeface="Calibri" pitchFamily="34" charset="0"/>
              </a:rPr>
              <a:t>Jesús</a:t>
            </a:r>
            <a:r>
              <a:rPr lang="es-MX" dirty="0" smtClean="0">
                <a:latin typeface="Calibri" pitchFamily="34" charset="0"/>
              </a:rPr>
              <a:t>, el </a:t>
            </a:r>
            <a:r>
              <a:rPr lang="es-MX" dirty="0">
                <a:latin typeface="Calibri" pitchFamily="34" charset="0"/>
              </a:rPr>
              <a:t>cual, siendo en forma de Dios, no </a:t>
            </a:r>
            <a:r>
              <a:rPr lang="es-MX" b="1" dirty="0">
                <a:latin typeface="Calibri" pitchFamily="34" charset="0"/>
              </a:rPr>
              <a:t>estimó el ser igual a Dios </a:t>
            </a:r>
            <a:r>
              <a:rPr lang="es-MX" dirty="0">
                <a:latin typeface="Calibri" pitchFamily="34" charset="0"/>
              </a:rPr>
              <a:t>como cosa a que </a:t>
            </a:r>
            <a:r>
              <a:rPr lang="es-MX" dirty="0" smtClean="0">
                <a:latin typeface="Calibri" pitchFamily="34" charset="0"/>
              </a:rPr>
              <a:t>aferrarse, sino </a:t>
            </a:r>
            <a:r>
              <a:rPr lang="es-MX" dirty="0">
                <a:latin typeface="Calibri" pitchFamily="34" charset="0"/>
              </a:rPr>
              <a:t>que</a:t>
            </a:r>
            <a:r>
              <a:rPr lang="es-MX" b="1" dirty="0">
                <a:latin typeface="Calibri" pitchFamily="34" charset="0"/>
              </a:rPr>
              <a:t> se despojó a sí mismo</a:t>
            </a:r>
            <a:r>
              <a:rPr lang="es-MX" dirty="0">
                <a:latin typeface="Calibri" pitchFamily="34" charset="0"/>
              </a:rPr>
              <a:t>, tomando forma de siervo, hecho semejante a los </a:t>
            </a:r>
            <a:r>
              <a:rPr lang="es-MX" dirty="0" smtClean="0">
                <a:latin typeface="Calibri" pitchFamily="34" charset="0"/>
              </a:rPr>
              <a:t>hombres; y </a:t>
            </a:r>
            <a:r>
              <a:rPr lang="es-MX" dirty="0">
                <a:latin typeface="Calibri" pitchFamily="34" charset="0"/>
              </a:rPr>
              <a:t>estando en la condición de hombre, se </a:t>
            </a:r>
            <a:r>
              <a:rPr lang="es-MX" b="1" dirty="0">
                <a:latin typeface="Calibri" pitchFamily="34" charset="0"/>
              </a:rPr>
              <a:t>humilló</a:t>
            </a:r>
            <a:r>
              <a:rPr lang="es-MX" dirty="0">
                <a:latin typeface="Calibri" pitchFamily="34" charset="0"/>
              </a:rPr>
              <a:t> a sí mismo, </a:t>
            </a:r>
            <a:r>
              <a:rPr lang="es-MX" b="1" dirty="0">
                <a:latin typeface="Calibri" pitchFamily="34" charset="0"/>
              </a:rPr>
              <a:t>haciéndose obediente hasta la muerte, y muerte de </a:t>
            </a:r>
            <a:r>
              <a:rPr lang="es-MX" b="1" dirty="0" smtClean="0">
                <a:latin typeface="Calibri" pitchFamily="34" charset="0"/>
              </a:rPr>
              <a:t>cruz</a:t>
            </a:r>
            <a:r>
              <a:rPr lang="es-MX" dirty="0" smtClean="0">
                <a:latin typeface="Calibri" pitchFamily="34" charset="0"/>
              </a:rPr>
              <a:t>. Por </a:t>
            </a:r>
            <a:r>
              <a:rPr lang="es-MX" dirty="0">
                <a:latin typeface="Calibri" pitchFamily="34" charset="0"/>
              </a:rPr>
              <a:t>lo cual Dios también le exaltó hasta lo sumo, y le dio un nombre que es sobre todo </a:t>
            </a:r>
            <a:r>
              <a:rPr lang="es-MX" dirty="0" smtClean="0">
                <a:latin typeface="Calibri" pitchFamily="34" charset="0"/>
              </a:rPr>
              <a:t>nombre, para </a:t>
            </a:r>
            <a:r>
              <a:rPr lang="es-MX" dirty="0">
                <a:latin typeface="Calibri" pitchFamily="34" charset="0"/>
              </a:rPr>
              <a:t>que </a:t>
            </a:r>
            <a:r>
              <a:rPr lang="es-MX" b="1" dirty="0">
                <a:latin typeface="Calibri" pitchFamily="34" charset="0"/>
              </a:rPr>
              <a:t>en el nombre de Jesús se doble toda rodilla </a:t>
            </a:r>
            <a:r>
              <a:rPr lang="es-MX" dirty="0">
                <a:latin typeface="Calibri" pitchFamily="34" charset="0"/>
              </a:rPr>
              <a:t>de los que están en los cielos, y en la tierra, y debajo de la </a:t>
            </a:r>
            <a:r>
              <a:rPr lang="es-MX" dirty="0" smtClean="0">
                <a:latin typeface="Calibri" pitchFamily="34" charset="0"/>
              </a:rPr>
              <a:t>tierra; y </a:t>
            </a:r>
            <a:r>
              <a:rPr lang="es-MX" dirty="0">
                <a:latin typeface="Calibri" pitchFamily="34" charset="0"/>
              </a:rPr>
              <a:t>toda lengua confiese que </a:t>
            </a:r>
            <a:r>
              <a:rPr lang="es-MX" b="1" dirty="0">
                <a:latin typeface="Calibri" pitchFamily="34" charset="0"/>
              </a:rPr>
              <a:t>Jesucristo es el Señor</a:t>
            </a:r>
            <a:r>
              <a:rPr lang="es-MX" dirty="0">
                <a:latin typeface="Calibri" pitchFamily="34" charset="0"/>
              </a:rPr>
              <a:t>, para gloria de Dios Padre.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Filipenses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2:5-11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escencia del Evangelio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611560" y="1563638"/>
            <a:ext cx="83354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b="1" dirty="0">
                <a:latin typeface="Calibri" pitchFamily="34" charset="0"/>
              </a:rPr>
              <a:t> </a:t>
            </a:r>
            <a:r>
              <a:rPr lang="es-MX" b="1" dirty="0" smtClean="0">
                <a:latin typeface="Calibri" pitchFamily="34" charset="0"/>
              </a:rPr>
              <a:t>                                   Jesucristo</a:t>
            </a:r>
          </a:p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MX" sz="2200" dirty="0" smtClean="0">
              <a:latin typeface="Calibri" pitchFamily="34" charset="0"/>
            </a:endParaRPr>
          </a:p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sz="2200" dirty="0" smtClean="0">
                <a:latin typeface="Calibri" pitchFamily="34" charset="0"/>
              </a:rPr>
              <a:t>El evangelio no es…</a:t>
            </a:r>
            <a:br>
              <a:rPr lang="es-MX" sz="2200" dirty="0" smtClean="0">
                <a:latin typeface="Calibri" pitchFamily="34" charset="0"/>
              </a:rPr>
            </a:br>
            <a:r>
              <a:rPr lang="es-MX" sz="2200" dirty="0" smtClean="0">
                <a:latin typeface="Calibri" pitchFamily="34" charset="0"/>
              </a:rPr>
              <a:t>	</a:t>
            </a:r>
            <a:endParaRPr lang="es-MX" sz="2000" dirty="0" smtClean="0">
              <a:latin typeface="Calibri" pitchFamily="34" charset="0"/>
            </a:endParaRPr>
          </a:p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sz="2000" dirty="0">
                <a:latin typeface="Calibri" pitchFamily="34" charset="0"/>
              </a:rPr>
              <a:t>	</a:t>
            </a:r>
            <a:r>
              <a:rPr lang="es-MX" sz="2000" dirty="0" smtClean="0">
                <a:latin typeface="Calibri" pitchFamily="34" charset="0"/>
              </a:rPr>
              <a:t>Un beneficio</a:t>
            </a:r>
          </a:p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sz="2000" dirty="0">
                <a:latin typeface="Calibri" pitchFamily="34" charset="0"/>
              </a:rPr>
              <a:t>	</a:t>
            </a:r>
            <a:r>
              <a:rPr lang="es-MX" sz="2000" dirty="0" smtClean="0">
                <a:latin typeface="Calibri" pitchFamily="34" charset="0"/>
              </a:rPr>
              <a:t/>
            </a:r>
            <a:br>
              <a:rPr lang="es-MX" sz="2000" dirty="0" smtClean="0">
                <a:latin typeface="Calibri" pitchFamily="34" charset="0"/>
              </a:rPr>
            </a:br>
            <a:r>
              <a:rPr lang="es-MX" sz="2000" dirty="0" smtClean="0">
                <a:latin typeface="Calibri" pitchFamily="34" charset="0"/>
              </a:rPr>
              <a:t>	Un lugar </a:t>
            </a:r>
          </a:p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MX" sz="2000" dirty="0">
              <a:latin typeface="Calibri" pitchFamily="34" charset="0"/>
            </a:endParaRPr>
          </a:p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sz="2000" dirty="0" smtClean="0">
                <a:latin typeface="Calibri" pitchFamily="34" charset="0"/>
              </a:rPr>
              <a:t>	Un conjunto de cambios</a:t>
            </a:r>
          </a:p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MX" sz="2000" dirty="0">
              <a:latin typeface="Calibri" pitchFamily="34" charset="0"/>
            </a:endParaRPr>
          </a:p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sz="2000" dirty="0" smtClean="0">
                <a:latin typeface="Calibri" pitchFamily="34" charset="0"/>
              </a:rPr>
              <a:t>	</a:t>
            </a:r>
          </a:p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sz="2000" dirty="0">
                <a:latin typeface="Calibri" pitchFamily="34" charset="0"/>
              </a:rPr>
              <a:t>	</a:t>
            </a:r>
            <a:r>
              <a:rPr lang="es-MX" sz="2200" dirty="0" smtClean="0">
                <a:latin typeface="Calibri" pitchFamily="34" charset="0"/>
              </a:rPr>
              <a:t/>
            </a:r>
            <a:br>
              <a:rPr lang="es-MX" sz="2200" dirty="0" smtClean="0">
                <a:latin typeface="Calibri" pitchFamily="34" charset="0"/>
              </a:rPr>
            </a:br>
            <a:endParaRPr lang="es-MX" sz="2200" dirty="0" smtClean="0">
              <a:latin typeface="Calibri" pitchFamily="34" charset="0"/>
            </a:endParaRPr>
          </a:p>
          <a:p>
            <a:pPr marL="50800" lvl="0" indent="0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MX" sz="2200" dirty="0" smtClean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7" name="Google Shape;961;p48"/>
          <p:cNvSpPr/>
          <p:nvPr/>
        </p:nvSpPr>
        <p:spPr>
          <a:xfrm>
            <a:off x="1187624" y="3071669"/>
            <a:ext cx="292151" cy="292169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1;p48"/>
          <p:cNvSpPr/>
          <p:nvPr/>
        </p:nvSpPr>
        <p:spPr>
          <a:xfrm>
            <a:off x="1187624" y="3715604"/>
            <a:ext cx="292151" cy="292169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961;p48"/>
          <p:cNvSpPr/>
          <p:nvPr/>
        </p:nvSpPr>
        <p:spPr>
          <a:xfrm>
            <a:off x="1187624" y="4295805"/>
            <a:ext cx="292151" cy="292169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628014"/>
            <a:ext cx="4104456" cy="4320000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Elipse"/>
          <p:cNvSpPr/>
          <p:nvPr/>
        </p:nvSpPr>
        <p:spPr>
          <a:xfrm>
            <a:off x="5940152" y="411510"/>
            <a:ext cx="4680000" cy="4680000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Google Shape;135;p15"/>
          <p:cNvSpPr txBox="1">
            <a:spLocks/>
          </p:cNvSpPr>
          <p:nvPr/>
        </p:nvSpPr>
        <p:spPr>
          <a:xfrm>
            <a:off x="3347864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by Lawrence Jing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onhttps://unsplash.com/photos/vhlhZmRzZ-M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1372;p49"/>
          <p:cNvGrpSpPr/>
          <p:nvPr/>
        </p:nvGrpSpPr>
        <p:grpSpPr>
          <a:xfrm>
            <a:off x="2411760" y="1635646"/>
            <a:ext cx="4267069" cy="3456384"/>
            <a:chOff x="4852681" y="4457861"/>
            <a:chExt cx="719788" cy="652562"/>
          </a:xfrm>
        </p:grpSpPr>
        <p:sp>
          <p:nvSpPr>
            <p:cNvPr id="43" name="Google Shape;1374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73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75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7" name="Google Shape;587;p4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latin typeface="Calibri" pitchFamily="34" charset="0"/>
              </a:rPr>
              <a:t>La Presentación del Evangelio</a:t>
            </a:r>
            <a:endParaRPr b="0" dirty="0">
              <a:latin typeface="Calibri" pitchFamily="34" charset="0"/>
            </a:endParaRPr>
          </a:p>
        </p:txBody>
      </p:sp>
      <p:sp>
        <p:nvSpPr>
          <p:cNvPr id="588" name="Google Shape;588;p4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09" name="Google Shape;609;p44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17;p45"/>
          <p:cNvSpPr txBox="1"/>
          <p:nvPr/>
        </p:nvSpPr>
        <p:spPr>
          <a:xfrm>
            <a:off x="2804479" y="3741932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¿Quién es Jesús?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5" name="Google Shape;617;p45"/>
          <p:cNvSpPr txBox="1"/>
          <p:nvPr/>
        </p:nvSpPr>
        <p:spPr>
          <a:xfrm>
            <a:off x="3802880" y="221171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¿Qué hizo?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6" name="Google Shape;617;p45"/>
          <p:cNvSpPr txBox="1"/>
          <p:nvPr/>
        </p:nvSpPr>
        <p:spPr>
          <a:xfrm>
            <a:off x="4810992" y="3741932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¿Cómo buscarlo?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47" name="Google Shape;135;p15"/>
          <p:cNvSpPr txBox="1">
            <a:spLocks/>
          </p:cNvSpPr>
          <p:nvPr/>
        </p:nvSpPr>
        <p:spPr>
          <a:xfrm>
            <a:off x="5652120" y="0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¿Quién es Jesús ? Juan 1</a:t>
            </a:r>
            <a:endParaRPr dirty="0">
              <a:latin typeface="Calibri" pitchFamily="34" charset="0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" name="Google Shape;708;p46"/>
          <p:cNvSpPr/>
          <p:nvPr/>
        </p:nvSpPr>
        <p:spPr>
          <a:xfrm>
            <a:off x="3188232" y="1717158"/>
            <a:ext cx="1800000" cy="18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Unigénito </a:t>
            </a:r>
            <a:br>
              <a:rPr lang="en" sz="22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</a:br>
            <a:r>
              <a:rPr lang="en" sz="22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del </a:t>
            </a:r>
            <a:br>
              <a:rPr lang="en" sz="22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</a:br>
            <a:r>
              <a:rPr lang="en" sz="22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Padre</a:t>
            </a:r>
            <a:endParaRPr sz="2200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4" name="Google Shape;709;p46"/>
          <p:cNvSpPr/>
          <p:nvPr/>
        </p:nvSpPr>
        <p:spPr>
          <a:xfrm>
            <a:off x="1835696" y="3220022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Luz</a:t>
            </a:r>
            <a:endParaRPr sz="2200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5" name="Google Shape;710;p46"/>
          <p:cNvSpPr/>
          <p:nvPr/>
        </p:nvSpPr>
        <p:spPr>
          <a:xfrm>
            <a:off x="4572200" y="3241010"/>
            <a:ext cx="1800000" cy="18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Cristo</a:t>
            </a:r>
            <a:endParaRPr sz="2200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6" name="Google Shape;711;p46"/>
          <p:cNvSpPr/>
          <p:nvPr/>
        </p:nvSpPr>
        <p:spPr>
          <a:xfrm>
            <a:off x="7289847" y="3220022"/>
            <a:ext cx="1800000" cy="180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Hijo de Dios</a:t>
            </a:r>
            <a:endParaRPr sz="2200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8" name="Google Shape;712;p46"/>
          <p:cNvSpPr/>
          <p:nvPr/>
        </p:nvSpPr>
        <p:spPr>
          <a:xfrm>
            <a:off x="5940152" y="1707854"/>
            <a:ext cx="1800000" cy="18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Cordero de Dios</a:t>
            </a:r>
            <a:endParaRPr sz="2200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9" name="Google Shape;713;p46"/>
          <p:cNvSpPr/>
          <p:nvPr/>
        </p:nvSpPr>
        <p:spPr>
          <a:xfrm>
            <a:off x="356012" y="1717158"/>
            <a:ext cx="1800000" cy="18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Verbo</a:t>
            </a:r>
            <a:endParaRPr sz="2200" dirty="0">
              <a:solidFill>
                <a:schemeClr val="lt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20" name="Google Shape;135;p15"/>
          <p:cNvSpPr txBox="1">
            <a:spLocks/>
          </p:cNvSpPr>
          <p:nvPr/>
        </p:nvSpPr>
        <p:spPr>
          <a:xfrm>
            <a:off x="5652120" y="-2053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¿Qué hizo? (Filipenses 2:5-11)</a:t>
            </a:r>
            <a:endParaRPr dirty="0">
              <a:latin typeface="Calibri" pitchFamily="34" charset="0"/>
            </a:endParaRPr>
          </a:p>
        </p:txBody>
      </p:sp>
      <p:sp>
        <p:nvSpPr>
          <p:cNvPr id="615" name="Google Shape;615;p4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24" name="Google Shape;624;p45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418;p50"/>
          <p:cNvSpPr txBox="1"/>
          <p:nvPr/>
        </p:nvSpPr>
        <p:spPr>
          <a:xfrm>
            <a:off x="283668" y="1797368"/>
            <a:ext cx="4169886" cy="621788"/>
          </a:xfrm>
          <a:prstGeom prst="rect">
            <a:avLst/>
          </a:prstGeom>
          <a:solidFill>
            <a:srgbClr val="9E847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416;p50"/>
          <p:cNvSpPr txBox="1"/>
          <p:nvPr/>
        </p:nvSpPr>
        <p:spPr>
          <a:xfrm>
            <a:off x="312325" y="3392145"/>
            <a:ext cx="4091233" cy="613591"/>
          </a:xfrm>
          <a:prstGeom prst="rect">
            <a:avLst/>
          </a:prstGeom>
          <a:solidFill>
            <a:srgbClr val="63728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1419;p50"/>
          <p:cNvSpPr txBox="1"/>
          <p:nvPr/>
        </p:nvSpPr>
        <p:spPr>
          <a:xfrm>
            <a:off x="319402" y="2571750"/>
            <a:ext cx="4084156" cy="613591"/>
          </a:xfrm>
          <a:prstGeom prst="rect">
            <a:avLst/>
          </a:prstGeom>
          <a:solidFill>
            <a:srgbClr val="8B9AB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75;p30"/>
          <p:cNvSpPr txBox="1">
            <a:spLocks/>
          </p:cNvSpPr>
          <p:nvPr/>
        </p:nvSpPr>
        <p:spPr>
          <a:xfrm>
            <a:off x="219732" y="1772324"/>
            <a:ext cx="4233822" cy="61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s-MX" sz="2200" b="1" dirty="0" smtClean="0">
                <a:solidFill>
                  <a:srgbClr val="F3F3F3"/>
                </a:solidFill>
              </a:rPr>
              <a:t>No estimó ser igual a Dios</a:t>
            </a:r>
            <a:endParaRPr lang="es-MX" sz="2200" b="1" dirty="0">
              <a:solidFill>
                <a:srgbClr val="F3F3F3"/>
              </a:solidFill>
            </a:endParaRPr>
          </a:p>
        </p:txBody>
      </p:sp>
      <p:sp>
        <p:nvSpPr>
          <p:cNvPr id="37" name="Google Shape;275;p30"/>
          <p:cNvSpPr txBox="1">
            <a:spLocks/>
          </p:cNvSpPr>
          <p:nvPr/>
        </p:nvSpPr>
        <p:spPr>
          <a:xfrm>
            <a:off x="251520" y="2571750"/>
            <a:ext cx="4233822" cy="61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s-MX" sz="2200" b="1" dirty="0" smtClean="0">
                <a:solidFill>
                  <a:srgbClr val="F3F3F3"/>
                </a:solidFill>
              </a:rPr>
              <a:t>Se hizo hombre, siervo</a:t>
            </a:r>
            <a:endParaRPr lang="es-MX" sz="2200" b="1" dirty="0">
              <a:solidFill>
                <a:srgbClr val="F3F3F3"/>
              </a:solidFill>
            </a:endParaRPr>
          </a:p>
        </p:txBody>
      </p:sp>
      <p:sp>
        <p:nvSpPr>
          <p:cNvPr id="38" name="Google Shape;275;p30"/>
          <p:cNvSpPr txBox="1">
            <a:spLocks/>
          </p:cNvSpPr>
          <p:nvPr/>
        </p:nvSpPr>
        <p:spPr>
          <a:xfrm>
            <a:off x="266170" y="3398319"/>
            <a:ext cx="4233822" cy="61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s-MX" sz="2200" b="1" dirty="0" smtClean="0">
                <a:solidFill>
                  <a:srgbClr val="F3F3F3"/>
                </a:solidFill>
              </a:rPr>
              <a:t>Se hizo obediente</a:t>
            </a:r>
            <a:endParaRPr lang="es-MX" sz="2200" b="1" dirty="0">
              <a:solidFill>
                <a:srgbClr val="F3F3F3"/>
              </a:solidFill>
            </a:endParaRPr>
          </a:p>
        </p:txBody>
      </p:sp>
      <p:sp>
        <p:nvSpPr>
          <p:cNvPr id="40" name="Google Shape;1419;p50"/>
          <p:cNvSpPr txBox="1"/>
          <p:nvPr/>
        </p:nvSpPr>
        <p:spPr>
          <a:xfrm>
            <a:off x="251520" y="4155926"/>
            <a:ext cx="4084156" cy="613591"/>
          </a:xfrm>
          <a:prstGeom prst="rect">
            <a:avLst/>
          </a:prstGeom>
          <a:solidFill>
            <a:srgbClr val="8B9AB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275;p30"/>
          <p:cNvSpPr txBox="1">
            <a:spLocks/>
          </p:cNvSpPr>
          <p:nvPr/>
        </p:nvSpPr>
        <p:spPr>
          <a:xfrm>
            <a:off x="338178" y="4190407"/>
            <a:ext cx="4233822" cy="61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s-MX" sz="2200" b="1" dirty="0" smtClean="0">
                <a:solidFill>
                  <a:srgbClr val="F3F3F3"/>
                </a:solidFill>
              </a:rPr>
              <a:t>Fue la muerte de cruz</a:t>
            </a:r>
            <a:endParaRPr lang="es-MX" sz="2200" b="1" dirty="0">
              <a:solidFill>
                <a:srgbClr val="F3F3F3"/>
              </a:solidFill>
            </a:endParaRPr>
          </a:p>
        </p:txBody>
      </p:sp>
      <p:sp>
        <p:nvSpPr>
          <p:cNvPr id="44" name="Google Shape;1418;p50"/>
          <p:cNvSpPr txBox="1"/>
          <p:nvPr/>
        </p:nvSpPr>
        <p:spPr>
          <a:xfrm>
            <a:off x="4932400" y="267494"/>
            <a:ext cx="4169886" cy="621788"/>
          </a:xfrm>
          <a:prstGeom prst="rect">
            <a:avLst/>
          </a:prstGeom>
          <a:solidFill>
            <a:srgbClr val="9E847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1416;p50"/>
          <p:cNvSpPr txBox="1"/>
          <p:nvPr/>
        </p:nvSpPr>
        <p:spPr>
          <a:xfrm>
            <a:off x="4961057" y="1862271"/>
            <a:ext cx="4091233" cy="613591"/>
          </a:xfrm>
          <a:prstGeom prst="rect">
            <a:avLst/>
          </a:prstGeom>
          <a:solidFill>
            <a:srgbClr val="63728A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1419;p50"/>
          <p:cNvSpPr txBox="1"/>
          <p:nvPr/>
        </p:nvSpPr>
        <p:spPr>
          <a:xfrm>
            <a:off x="4968134" y="1041876"/>
            <a:ext cx="4084156" cy="613591"/>
          </a:xfrm>
          <a:prstGeom prst="rect">
            <a:avLst/>
          </a:prstGeom>
          <a:solidFill>
            <a:srgbClr val="8B9AB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75;p30"/>
          <p:cNvSpPr txBox="1">
            <a:spLocks/>
          </p:cNvSpPr>
          <p:nvPr/>
        </p:nvSpPr>
        <p:spPr>
          <a:xfrm>
            <a:off x="4684228" y="314458"/>
            <a:ext cx="4568292" cy="61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s-MX" sz="2200" b="1" dirty="0" smtClean="0">
                <a:solidFill>
                  <a:srgbClr val="F3F3F3"/>
                </a:solidFill>
              </a:rPr>
              <a:t>Reconozcan que el es el Señor</a:t>
            </a:r>
            <a:endParaRPr lang="es-MX" sz="2200" b="1" dirty="0">
              <a:solidFill>
                <a:srgbClr val="F3F3F3"/>
              </a:solidFill>
            </a:endParaRPr>
          </a:p>
        </p:txBody>
      </p:sp>
      <p:sp>
        <p:nvSpPr>
          <p:cNvPr id="48" name="Google Shape;275;p30"/>
          <p:cNvSpPr txBox="1">
            <a:spLocks/>
          </p:cNvSpPr>
          <p:nvPr/>
        </p:nvSpPr>
        <p:spPr>
          <a:xfrm>
            <a:off x="4900252" y="1041876"/>
            <a:ext cx="4233822" cy="61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s-MX" sz="2200" b="1" dirty="0" smtClean="0">
                <a:solidFill>
                  <a:srgbClr val="F3F3F3"/>
                </a:solidFill>
              </a:rPr>
              <a:t>Toda rodilla se doble</a:t>
            </a:r>
            <a:endParaRPr lang="es-MX" sz="2200" b="1" dirty="0">
              <a:solidFill>
                <a:srgbClr val="F3F3F3"/>
              </a:solidFill>
            </a:endParaRPr>
          </a:p>
        </p:txBody>
      </p:sp>
      <p:sp>
        <p:nvSpPr>
          <p:cNvPr id="49" name="Google Shape;275;p30"/>
          <p:cNvSpPr txBox="1">
            <a:spLocks/>
          </p:cNvSpPr>
          <p:nvPr/>
        </p:nvSpPr>
        <p:spPr>
          <a:xfrm>
            <a:off x="4914902" y="1868445"/>
            <a:ext cx="4233822" cy="61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s-MX" sz="2200" b="1" dirty="0" smtClean="0">
                <a:solidFill>
                  <a:srgbClr val="F3F3F3"/>
                </a:solidFill>
              </a:rPr>
              <a:t>Le dio un nombre sobre todo</a:t>
            </a:r>
            <a:endParaRPr lang="es-MX" sz="2200" b="1" dirty="0">
              <a:solidFill>
                <a:srgbClr val="F3F3F3"/>
              </a:solidFill>
            </a:endParaRPr>
          </a:p>
        </p:txBody>
      </p:sp>
      <p:sp>
        <p:nvSpPr>
          <p:cNvPr id="50" name="Google Shape;1419;p50"/>
          <p:cNvSpPr txBox="1"/>
          <p:nvPr/>
        </p:nvSpPr>
        <p:spPr>
          <a:xfrm>
            <a:off x="4900252" y="2626052"/>
            <a:ext cx="4084156" cy="613591"/>
          </a:xfrm>
          <a:prstGeom prst="rect">
            <a:avLst/>
          </a:prstGeom>
          <a:solidFill>
            <a:srgbClr val="8B9AB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75;p30"/>
          <p:cNvSpPr txBox="1">
            <a:spLocks/>
          </p:cNvSpPr>
          <p:nvPr/>
        </p:nvSpPr>
        <p:spPr>
          <a:xfrm>
            <a:off x="4986910" y="2660533"/>
            <a:ext cx="4233822" cy="61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/>
            <a:r>
              <a:rPr lang="es-MX" sz="2200" b="1" dirty="0" smtClean="0">
                <a:solidFill>
                  <a:srgbClr val="F3F3F3"/>
                </a:solidFill>
              </a:rPr>
              <a:t>Dios le exaltó hasta lo sumo</a:t>
            </a:r>
            <a:endParaRPr lang="es-MX" sz="2200" b="1" dirty="0">
              <a:solidFill>
                <a:srgbClr val="F3F3F3"/>
              </a:solidFill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4535996" y="1862271"/>
            <a:ext cx="0" cy="2941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flipV="1">
            <a:off x="4724400" y="314458"/>
            <a:ext cx="0" cy="44550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Google Shape;135;p15"/>
          <p:cNvSpPr txBox="1">
            <a:spLocks/>
          </p:cNvSpPr>
          <p:nvPr/>
        </p:nvSpPr>
        <p:spPr>
          <a:xfrm>
            <a:off x="5652120" y="-2053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¿Cómo me acercó?</a:t>
            </a:r>
            <a:endParaRPr dirty="0">
              <a:latin typeface="Calibri" pitchFamily="34" charset="0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7" name="Google Shape;220;p22"/>
          <p:cNvSpPr txBox="1">
            <a:spLocks noGrp="1"/>
          </p:cNvSpPr>
          <p:nvPr>
            <p:ph type="body" idx="1"/>
          </p:nvPr>
        </p:nvSpPr>
        <p:spPr>
          <a:xfrm>
            <a:off x="660157" y="1635646"/>
            <a:ext cx="8136904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«Por </a:t>
            </a:r>
            <a:r>
              <a:rPr lang="es-MX" sz="2400" dirty="0">
                <a:latin typeface="Calibri" pitchFamily="34" charset="0"/>
              </a:rPr>
              <a:t>tanto, teniendo un gran sumo sacerdote que traspasó los cielos, Jesús el Hijo de Dios, retengamos nuestra </a:t>
            </a:r>
            <a:r>
              <a:rPr lang="es-MX" sz="2400" dirty="0" smtClean="0">
                <a:latin typeface="Calibri" pitchFamily="34" charset="0"/>
              </a:rPr>
              <a:t>profesión. Porque </a:t>
            </a:r>
            <a:r>
              <a:rPr lang="es-MX" sz="2400" dirty="0">
                <a:latin typeface="Calibri" pitchFamily="34" charset="0"/>
              </a:rPr>
              <a:t>no tenemos un sumo sacerdote que no pueda compadecerse de nuestras debilidades, sino uno que fue tentado en todo según nuestra semejanza, pero sin </a:t>
            </a:r>
            <a:r>
              <a:rPr lang="es-MX" sz="2400" dirty="0" smtClean="0">
                <a:latin typeface="Calibri" pitchFamily="34" charset="0"/>
              </a:rPr>
              <a:t>pecado. Acerquémonos</a:t>
            </a:r>
            <a:r>
              <a:rPr lang="es-MX" sz="2400" dirty="0">
                <a:latin typeface="Calibri" pitchFamily="34" charset="0"/>
              </a:rPr>
              <a:t>, pues, confiadamente al trono de la gracia, para alcanzar misericordia y hallar gracia para el oportuno socorro. </a:t>
            </a:r>
            <a:r>
              <a:rPr lang="es-MX" sz="2400" dirty="0" smtClean="0">
                <a:latin typeface="Calibri" pitchFamily="34" charset="0"/>
              </a:rPr>
              <a:t>»</a:t>
            </a:r>
          </a:p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Hebreos 4:14-16</a:t>
            </a:r>
          </a:p>
        </p:txBody>
      </p:sp>
      <p:sp>
        <p:nvSpPr>
          <p:cNvPr id="20" name="Google Shape;135;p15"/>
          <p:cNvSpPr txBox="1">
            <a:spLocks/>
          </p:cNvSpPr>
          <p:nvPr/>
        </p:nvSpPr>
        <p:spPr>
          <a:xfrm>
            <a:off x="5652120" y="0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evangelio de Cristo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987574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La </a:t>
            </a:r>
            <a:r>
              <a:rPr lang="es-MX" sz="2400" dirty="0">
                <a:latin typeface="Calibri" pitchFamily="34" charset="0"/>
              </a:rPr>
              <a:t>evangelización confronta a las personas con las excelencias de Cristo y las invita a entender que el centro de su destino eterno es el evangelio y el centro del evangelio es Cristo.</a:t>
            </a:r>
            <a:endParaRPr lang="es-MX" sz="2400" dirty="0" smtClean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80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0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Robert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Koorenny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https://unsplash.com/photos/FdWGDcSljwY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6665235</TotalTime>
  <Words>501</Words>
  <Application>Microsoft Office PowerPoint</Application>
  <PresentationFormat>Presentación en pantalla (16:9)</PresentationFormat>
  <Paragraphs>71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Impact</vt:lpstr>
      <vt:lpstr>Quicksand</vt:lpstr>
      <vt:lpstr>Roboto Slab</vt:lpstr>
      <vt:lpstr>Calibri</vt:lpstr>
      <vt:lpstr>Nixie One</vt:lpstr>
      <vt:lpstr>Warwick template</vt:lpstr>
      <vt:lpstr>Evangelismo: Presentando la Gracia</vt:lpstr>
      <vt:lpstr>Las Buenas Nuevas de Salvación: Jesús es Señor </vt:lpstr>
      <vt:lpstr>Presentación de PowerPoint</vt:lpstr>
      <vt:lpstr>El escencia del Evangelio</vt:lpstr>
      <vt:lpstr>La Presentación del Evangelio</vt:lpstr>
      <vt:lpstr>¿Quién es Jesús ? Juan 1</vt:lpstr>
      <vt:lpstr>¿Qué hizo? (Filipenses 2:5-11)</vt:lpstr>
      <vt:lpstr>¿Cómo me acercó?</vt:lpstr>
      <vt:lpstr>El evangelio de Cristo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70</cp:revision>
  <dcterms:modified xsi:type="dcterms:W3CDTF">2021-09-28T13:48:02Z</dcterms:modified>
</cp:coreProperties>
</file>