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71" r:id="rId3"/>
    <p:sldId id="317" r:id="rId4"/>
    <p:sldId id="318" r:id="rId5"/>
    <p:sldId id="319" r:id="rId6"/>
    <p:sldId id="320" r:id="rId7"/>
    <p:sldId id="299" r:id="rId8"/>
    <p:sldId id="321" r:id="rId9"/>
    <p:sldId id="323" r:id="rId10"/>
    <p:sldId id="324" r:id="rId11"/>
    <p:sldId id="325" r:id="rId12"/>
    <p:sldId id="326"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6" d="100"/>
          <a:sy n="76" d="100"/>
        </p:scale>
        <p:origin x="-1568" y="-448"/>
      </p:cViewPr>
      <p:guideLst>
        <p:guide orient="horz" pos="2160"/>
        <p:guide pos="2880"/>
      </p:guideLst>
    </p:cSldViewPr>
  </p:slideViewPr>
  <p:notesTextViewPr>
    <p:cViewPr>
      <p:scale>
        <a:sx n="100" d="100"/>
        <a:sy n="100" d="100"/>
      </p:scale>
      <p:origin x="0" y="0"/>
    </p:cViewPr>
  </p:notesTextViewPr>
  <p:sorterViewPr>
    <p:cViewPr>
      <p:scale>
        <a:sx n="132" d="100"/>
        <a:sy n="132"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62302F4C-FB3A-074D-B778-A716A27B07F9}"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62302F4C-FB3A-074D-B778-A716A27B07F9}" type="datetimeFigureOut">
              <a:rPr lang="en-US" smtClean="0"/>
              <a:t>4/30/20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2302F4C-FB3A-074D-B778-A716A27B07F9}" type="datetimeFigureOut">
              <a:rPr lang="en-US" smtClean="0"/>
              <a:t>4/30/20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302F4C-FB3A-074D-B778-A716A27B07F9}" type="datetimeFigureOut">
              <a:rPr lang="en-US" smtClean="0"/>
              <a:t>4/30/20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2F4C-FB3A-074D-B778-A716A27B07F9}"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2F4C-FB3A-074D-B778-A716A27B07F9}"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62302F4C-FB3A-074D-B778-A716A27B07F9}" type="datetimeFigureOut">
              <a:rPr lang="en-US" smtClean="0"/>
              <a:t>4/30/20</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5B15796A-D7A1-3841-94E1-D527D4CAB8E6}"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886200"/>
            <a:ext cx="7936044" cy="1752600"/>
          </a:xfrm>
        </p:spPr>
        <p:txBody>
          <a:bodyPr>
            <a:normAutofit/>
          </a:bodyPr>
          <a:lstStyle/>
          <a:p>
            <a:r>
              <a:rPr lang="en-US" sz="3200" b="1" dirty="0" smtClean="0"/>
              <a:t>The “I am not the center” Attitude</a:t>
            </a:r>
            <a:endParaRPr lang="en-US" sz="3200" dirty="0"/>
          </a:p>
        </p:txBody>
      </p:sp>
      <p:sp>
        <p:nvSpPr>
          <p:cNvPr id="2" name="Title 1"/>
          <p:cNvSpPr>
            <a:spLocks noGrp="1"/>
          </p:cNvSpPr>
          <p:nvPr>
            <p:ph type="ctrTitle"/>
          </p:nvPr>
        </p:nvSpPr>
        <p:spPr>
          <a:xfrm>
            <a:off x="849444" y="2050432"/>
            <a:ext cx="7772400" cy="1702075"/>
          </a:xfrm>
        </p:spPr>
        <p:txBody>
          <a:bodyPr>
            <a:normAutofit fontScale="90000"/>
          </a:bodyPr>
          <a:lstStyle/>
          <a:p>
            <a:r>
              <a:rPr lang="en-US" dirty="0" smtClean="0"/>
              <a:t/>
            </a:r>
            <a:br>
              <a:rPr lang="en-US" dirty="0" smtClean="0"/>
            </a:br>
            <a:r>
              <a:rPr lang="en-US" b="1" dirty="0" smtClean="0"/>
              <a:t>taking control of </a:t>
            </a:r>
            <a:r>
              <a:rPr lang="en-US" b="1" smtClean="0"/>
              <a:t>your parenting</a:t>
            </a:r>
            <a:br>
              <a:rPr lang="en-US" b="1" smtClean="0"/>
            </a:br>
            <a:r>
              <a:rPr lang="en-US" b="1" smtClean="0"/>
              <a:t>Part 5</a:t>
            </a:r>
            <a:r>
              <a:rPr lang="en-US" b="1" dirty="0" smtClean="0"/>
              <a:t/>
            </a:r>
            <a:br>
              <a:rPr lang="en-US" b="1" dirty="0" smtClean="0"/>
            </a:br>
            <a:r>
              <a:rPr lang="en-US" dirty="0" smtClean="0"/>
              <a:t> </a:t>
            </a:r>
            <a:r>
              <a:rPr lang="en-US" cap="none" spc="30" dirty="0" smtClean="0">
                <a:solidFill>
                  <a:srgbClr val="DC9E1F"/>
                </a:solidFill>
                <a:ea typeface="+mn-ea"/>
                <a:cs typeface="+mn-cs"/>
              </a:rPr>
              <a:t>Steve </a:t>
            </a:r>
            <a:r>
              <a:rPr lang="en-US" cap="none" spc="30" dirty="0" smtClean="0">
                <a:solidFill>
                  <a:srgbClr val="DC9E1F"/>
                </a:solidFill>
                <a:ea typeface="+mn-ea"/>
                <a:cs typeface="+mn-cs"/>
              </a:rPr>
              <a:t>Elzinga</a:t>
            </a:r>
            <a:r>
              <a:rPr lang="en-US" sz="3600" dirty="0" smtClean="0">
                <a:solidFill>
                  <a:srgbClr val="CBD5DE"/>
                </a:solidFill>
              </a:rPr>
              <a:t/>
            </a:r>
            <a:br>
              <a:rPr lang="en-US" sz="3600" dirty="0" smtClean="0">
                <a:solidFill>
                  <a:srgbClr val="CBD5DE"/>
                </a:solidFill>
              </a:rPr>
            </a:br>
            <a:endParaRPr lang="en-US" sz="3600" b="1" dirty="0">
              <a:solidFill>
                <a:srgbClr val="CBD5DE"/>
              </a:solidFill>
            </a:endParaRPr>
          </a:p>
        </p:txBody>
      </p:sp>
    </p:spTree>
    <p:extLst>
      <p:ext uri="{BB962C8B-B14F-4D97-AF65-F5344CB8AC3E}">
        <p14:creationId xmlns:p14="http://schemas.microsoft.com/office/powerpoint/2010/main" val="750087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3"/>
          </p:nvPr>
        </p:nvSpPr>
        <p:spPr>
          <a:xfrm>
            <a:off x="367597" y="818865"/>
            <a:ext cx="7782496" cy="5197291"/>
          </a:xfrm>
        </p:spPr>
        <p:txBody>
          <a:bodyPr>
            <a:normAutofit/>
          </a:bodyPr>
          <a:lstStyle/>
          <a:p>
            <a:pPr marL="514350" indent="-514350">
              <a:buFont typeface="+mj-lt"/>
              <a:buAutoNum type="arabicPeriod" startAt="2"/>
            </a:pPr>
            <a:r>
              <a:rPr lang="en-US" sz="2800" b="1" dirty="0" smtClean="0"/>
              <a:t>Teach these principles</a:t>
            </a:r>
            <a:endParaRPr lang="en-US" sz="2800" dirty="0"/>
          </a:p>
          <a:p>
            <a:pPr marL="914400" lvl="1" indent="-514350">
              <a:buFont typeface="+mj-lt"/>
              <a:buAutoNum type="alphaLcPeriod" startAt="3"/>
            </a:pPr>
            <a:r>
              <a:rPr lang="en-US" sz="2800" dirty="0" smtClean="0"/>
              <a:t>Compromise</a:t>
            </a:r>
            <a:endParaRPr lang="en-US" sz="2800" dirty="0"/>
          </a:p>
          <a:p>
            <a:pPr marL="1257300" lvl="3" indent="0">
              <a:lnSpc>
                <a:spcPct val="90000"/>
              </a:lnSpc>
              <a:buNone/>
            </a:pPr>
            <a:r>
              <a:rPr lang="de-DE" sz="2800" dirty="0"/>
              <a:t>Mark 12:31 </a:t>
            </a:r>
            <a:r>
              <a:rPr lang="de-DE" sz="2800" dirty="0" smtClean="0"/>
              <a:t>NIV</a:t>
            </a:r>
            <a:r>
              <a:rPr lang="de-DE" sz="2800" dirty="0"/>
              <a:t> </a:t>
            </a:r>
            <a:r>
              <a:rPr lang="en-US" sz="2800" i="1" dirty="0" smtClean="0">
                <a:solidFill>
                  <a:srgbClr val="C4BEA9"/>
                </a:solidFill>
              </a:rPr>
              <a:t>Love your neighbor as yourself. </a:t>
            </a:r>
          </a:p>
          <a:p>
            <a:pPr marL="914400" lvl="1" indent="-514350">
              <a:buFont typeface="+mj-lt"/>
              <a:buAutoNum type="alphaLcPeriod" startAt="3"/>
            </a:pPr>
            <a:r>
              <a:rPr lang="en-US" sz="2800" dirty="0" smtClean="0"/>
              <a:t>The ROI of serving others</a:t>
            </a:r>
          </a:p>
          <a:p>
            <a:pPr marL="1257300" lvl="3" indent="0">
              <a:lnSpc>
                <a:spcPct val="90000"/>
              </a:lnSpc>
              <a:buNone/>
            </a:pPr>
            <a:r>
              <a:rPr lang="en-US" sz="2800" dirty="0"/>
              <a:t>Proverbs 11:25 </a:t>
            </a:r>
            <a:r>
              <a:rPr lang="en-US" sz="2800" dirty="0" smtClean="0"/>
              <a:t>NIV </a:t>
            </a:r>
            <a:r>
              <a:rPr lang="en-US" sz="2800" i="1" dirty="0" smtClean="0">
                <a:solidFill>
                  <a:srgbClr val="C4BEA9"/>
                </a:solidFill>
              </a:rPr>
              <a:t>A </a:t>
            </a:r>
            <a:r>
              <a:rPr lang="en-US" sz="2800" i="1" dirty="0">
                <a:solidFill>
                  <a:srgbClr val="C4BEA9"/>
                </a:solidFill>
              </a:rPr>
              <a:t>generous person will prosper</a:t>
            </a:r>
            <a:r>
              <a:rPr lang="en-US" sz="2800" i="1" dirty="0" smtClean="0">
                <a:solidFill>
                  <a:srgbClr val="C4BEA9"/>
                </a:solidFill>
              </a:rPr>
              <a:t>; whoever </a:t>
            </a:r>
            <a:r>
              <a:rPr lang="en-US" sz="2800" i="1" dirty="0">
                <a:solidFill>
                  <a:srgbClr val="C4BEA9"/>
                </a:solidFill>
              </a:rPr>
              <a:t>refreshes others will be refreshed.</a:t>
            </a:r>
          </a:p>
          <a:p>
            <a:pPr marL="400050" lvl="1" indent="0">
              <a:buNone/>
            </a:pPr>
            <a:endParaRPr lang="en-US" sz="2800" i="1" dirty="0"/>
          </a:p>
        </p:txBody>
      </p:sp>
    </p:spTree>
    <p:extLst>
      <p:ext uri="{BB962C8B-B14F-4D97-AF65-F5344CB8AC3E}">
        <p14:creationId xmlns:p14="http://schemas.microsoft.com/office/powerpoint/2010/main" val="3266832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fade">
                                      <p:cBhvr>
                                        <p:cTn id="15" dur="500"/>
                                        <p:tgtEl>
                                          <p:spTgt spid="4">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Effect transition="in" filter="fade">
                                      <p:cBhvr>
                                        <p:cTn id="20" dur="500"/>
                                        <p:tgtEl>
                                          <p:spTgt spid="4">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fade">
                                      <p:cBhvr>
                                        <p:cTn id="23"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3"/>
          </p:nvPr>
        </p:nvSpPr>
        <p:spPr>
          <a:xfrm>
            <a:off x="367597" y="818865"/>
            <a:ext cx="7782496" cy="5615080"/>
          </a:xfrm>
        </p:spPr>
        <p:txBody>
          <a:bodyPr>
            <a:normAutofit fontScale="92500" lnSpcReduction="20000"/>
          </a:bodyPr>
          <a:lstStyle/>
          <a:p>
            <a:pPr marL="514350" indent="-514350">
              <a:buFont typeface="+mj-lt"/>
              <a:buAutoNum type="arabicPeriod" startAt="2"/>
            </a:pPr>
            <a:r>
              <a:rPr lang="en-US" sz="2800" b="1" dirty="0" smtClean="0"/>
              <a:t>Teach these principles</a:t>
            </a:r>
            <a:endParaRPr lang="en-US" sz="2800" dirty="0"/>
          </a:p>
          <a:p>
            <a:pPr marL="914400" lvl="1" indent="-514350">
              <a:buFont typeface="+mj-lt"/>
              <a:buAutoNum type="alphaLcPeriod" startAt="5"/>
            </a:pPr>
            <a:r>
              <a:rPr lang="en-US" sz="2800" dirty="0" smtClean="0"/>
              <a:t>God first</a:t>
            </a:r>
            <a:endParaRPr lang="en-US" sz="2800" dirty="0"/>
          </a:p>
          <a:p>
            <a:pPr marL="1257300" lvl="3" indent="0">
              <a:lnSpc>
                <a:spcPct val="110000"/>
              </a:lnSpc>
              <a:buNone/>
            </a:pPr>
            <a:r>
              <a:rPr lang="de-DE" sz="2800" dirty="0" err="1"/>
              <a:t>Acts</a:t>
            </a:r>
            <a:r>
              <a:rPr lang="de-DE" sz="2800" dirty="0"/>
              <a:t> 20:24 </a:t>
            </a:r>
            <a:r>
              <a:rPr lang="en-US" sz="2800" dirty="0" smtClean="0"/>
              <a:t>NIV</a:t>
            </a:r>
            <a:r>
              <a:rPr lang="en-US" sz="2800" dirty="0"/>
              <a:t> </a:t>
            </a:r>
            <a:r>
              <a:rPr lang="en-US" sz="2800" i="1" dirty="0" smtClean="0">
                <a:solidFill>
                  <a:srgbClr val="C4BEA9"/>
                </a:solidFill>
              </a:rPr>
              <a:t>However</a:t>
            </a:r>
            <a:r>
              <a:rPr lang="en-US" sz="2800" i="1" dirty="0">
                <a:solidFill>
                  <a:srgbClr val="C4BEA9"/>
                </a:solidFill>
              </a:rPr>
              <a:t>, I consider my life worth nothing to me; my only aim is to finish the race and complete the task the Lord Jesus has given me—the task of testifying to the good news of God’s grace.</a:t>
            </a:r>
          </a:p>
          <a:p>
            <a:pPr marL="914400" lvl="1" indent="-514350">
              <a:buFont typeface="+mj-lt"/>
              <a:buAutoNum type="alphaLcPeriod" startAt="5"/>
            </a:pPr>
            <a:r>
              <a:rPr lang="en-US" sz="2800" dirty="0" smtClean="0"/>
              <a:t>The way of denial</a:t>
            </a:r>
          </a:p>
          <a:p>
            <a:pPr marL="1257300" lvl="3" indent="0">
              <a:lnSpc>
                <a:spcPct val="110000"/>
              </a:lnSpc>
              <a:buNone/>
            </a:pPr>
            <a:r>
              <a:rPr lang="en-US" sz="2800" dirty="0"/>
              <a:t>Mark 8:</a:t>
            </a:r>
            <a:r>
              <a:rPr lang="en-US" sz="2800" dirty="0" smtClean="0"/>
              <a:t>34 </a:t>
            </a:r>
            <a:r>
              <a:rPr lang="en-US" sz="2800" i="1" dirty="0" smtClean="0">
                <a:solidFill>
                  <a:srgbClr val="C4BEA9"/>
                </a:solidFill>
              </a:rPr>
              <a:t>Then </a:t>
            </a:r>
            <a:r>
              <a:rPr lang="en-US" sz="2800" i="1" dirty="0">
                <a:solidFill>
                  <a:srgbClr val="C4BEA9"/>
                </a:solidFill>
              </a:rPr>
              <a:t>he called the crowd to him along with his disciples and said: “Whoever wants to be my disciple must deny themselves and take up their cross and follow me.”</a:t>
            </a:r>
          </a:p>
          <a:p>
            <a:pPr marL="1257300" lvl="3" indent="0">
              <a:buNone/>
            </a:pPr>
            <a:r>
              <a:rPr lang="en-US" sz="2800" dirty="0"/>
              <a:t> </a:t>
            </a:r>
            <a:endParaRPr lang="en-US" sz="4000" i="1" dirty="0"/>
          </a:p>
        </p:txBody>
      </p:sp>
    </p:spTree>
    <p:extLst>
      <p:ext uri="{BB962C8B-B14F-4D97-AF65-F5344CB8AC3E}">
        <p14:creationId xmlns:p14="http://schemas.microsoft.com/office/powerpoint/2010/main" val="2619871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fade">
                                      <p:cBhvr>
                                        <p:cTn id="15" dur="500"/>
                                        <p:tgtEl>
                                          <p:spTgt spid="4">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Effect transition="in" filter="fade">
                                      <p:cBhvr>
                                        <p:cTn id="20" dur="500"/>
                                        <p:tgtEl>
                                          <p:spTgt spid="4">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fade">
                                      <p:cBhvr>
                                        <p:cTn id="23"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3"/>
          </p:nvPr>
        </p:nvSpPr>
        <p:spPr>
          <a:xfrm>
            <a:off x="367597" y="818865"/>
            <a:ext cx="7782496" cy="5197291"/>
          </a:xfrm>
        </p:spPr>
        <p:txBody>
          <a:bodyPr>
            <a:normAutofit/>
          </a:bodyPr>
          <a:lstStyle/>
          <a:p>
            <a:pPr marL="514350" indent="-514350">
              <a:buFont typeface="+mj-lt"/>
              <a:buAutoNum type="arabicPeriod" startAt="2"/>
            </a:pPr>
            <a:r>
              <a:rPr lang="en-US" sz="2800" b="1" dirty="0" smtClean="0"/>
              <a:t>Teach these principles</a:t>
            </a:r>
            <a:endParaRPr lang="en-US" sz="2800" dirty="0"/>
          </a:p>
          <a:p>
            <a:pPr marL="914400" lvl="1" indent="-514350">
              <a:buFont typeface="+mj-lt"/>
              <a:buAutoNum type="alphaLcPeriod" startAt="7"/>
            </a:pPr>
            <a:r>
              <a:rPr lang="en-US" sz="2800" dirty="0" smtClean="0"/>
              <a:t>Christ in your child</a:t>
            </a:r>
            <a:endParaRPr lang="en-US" sz="2800" dirty="0"/>
          </a:p>
          <a:p>
            <a:pPr marL="1257300" lvl="3" indent="0">
              <a:lnSpc>
                <a:spcPct val="90000"/>
              </a:lnSpc>
              <a:buNone/>
            </a:pPr>
            <a:r>
              <a:rPr lang="en-US" sz="2800" dirty="0"/>
              <a:t>Galatians 2:20 </a:t>
            </a:r>
            <a:r>
              <a:rPr lang="en-US" sz="2800" dirty="0" smtClean="0"/>
              <a:t>NIV </a:t>
            </a:r>
            <a:r>
              <a:rPr lang="en-US" sz="2800" i="1" dirty="0">
                <a:solidFill>
                  <a:srgbClr val="C4BEA9"/>
                </a:solidFill>
              </a:rPr>
              <a:t>I have been crucified with Christ and I no longer live, but Christ lives in me. The life I now live in the body, I live by faith in the Son of God, who loved me and gave himself for </a:t>
            </a:r>
            <a:r>
              <a:rPr lang="en-US" sz="2800" i="1" dirty="0" smtClean="0">
                <a:solidFill>
                  <a:srgbClr val="C4BEA9"/>
                </a:solidFill>
              </a:rPr>
              <a:t>me. </a:t>
            </a:r>
            <a:endParaRPr lang="en-US" sz="2800" i="1" dirty="0">
              <a:solidFill>
                <a:srgbClr val="C4BEA9"/>
              </a:solidFill>
            </a:endParaRPr>
          </a:p>
          <a:p>
            <a:pPr marL="1257300" lvl="3" indent="0">
              <a:buNone/>
            </a:pPr>
            <a:r>
              <a:rPr lang="en-US" sz="2800" dirty="0"/>
              <a:t> </a:t>
            </a:r>
            <a:endParaRPr lang="en-US" sz="4000" i="1" dirty="0"/>
          </a:p>
        </p:txBody>
      </p:sp>
    </p:spTree>
    <p:extLst>
      <p:ext uri="{BB962C8B-B14F-4D97-AF65-F5344CB8AC3E}">
        <p14:creationId xmlns:p14="http://schemas.microsoft.com/office/powerpoint/2010/main" val="29663355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fade">
                                      <p:cBhvr>
                                        <p:cTn id="15" dur="500"/>
                                        <p:tgtEl>
                                          <p:spTgt spid="4">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fade">
                                      <p:cBhvr>
                                        <p:cTn id="18"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2383" y="298603"/>
            <a:ext cx="7924800" cy="1143000"/>
          </a:xfrm>
        </p:spPr>
        <p:txBody>
          <a:bodyPr>
            <a:normAutofit/>
          </a:bodyPr>
          <a:lstStyle/>
          <a:p>
            <a:pPr algn="l"/>
            <a:r>
              <a:rPr lang="en-US" b="1" dirty="0" smtClean="0"/>
              <a:t>The problems with </a:t>
            </a:r>
            <a:br>
              <a:rPr lang="en-US" b="1" dirty="0" smtClean="0"/>
            </a:br>
            <a:r>
              <a:rPr lang="en-US" b="1" dirty="0" smtClean="0"/>
              <a:t>self-centered kids</a:t>
            </a:r>
            <a:endParaRPr lang="en-US" b="1" dirty="0"/>
          </a:p>
        </p:txBody>
      </p:sp>
      <p:sp>
        <p:nvSpPr>
          <p:cNvPr id="4" name="Content Placeholder 3"/>
          <p:cNvSpPr>
            <a:spLocks noGrp="1"/>
          </p:cNvSpPr>
          <p:nvPr>
            <p:ph sz="quarter" idx="13"/>
          </p:nvPr>
        </p:nvSpPr>
        <p:spPr>
          <a:xfrm>
            <a:off x="609600" y="1475024"/>
            <a:ext cx="7924800" cy="4478696"/>
          </a:xfrm>
        </p:spPr>
        <p:txBody>
          <a:bodyPr>
            <a:normAutofit lnSpcReduction="10000"/>
          </a:bodyPr>
          <a:lstStyle/>
          <a:p>
            <a:pPr marL="514350" indent="-514350">
              <a:buFont typeface="+mj-lt"/>
              <a:buAutoNum type="arabicPeriod"/>
            </a:pPr>
            <a:r>
              <a:rPr lang="en-US" sz="3200" dirty="0" smtClean="0">
                <a:latin typeface="Arial"/>
                <a:cs typeface="Arial"/>
              </a:rPr>
              <a:t>Selfish</a:t>
            </a:r>
            <a:endParaRPr lang="is-IS" sz="3200" dirty="0" smtClean="0">
              <a:latin typeface="Arial"/>
              <a:cs typeface="Arial"/>
            </a:endParaRPr>
          </a:p>
          <a:p>
            <a:pPr marL="800100" lvl="2" indent="0">
              <a:buNone/>
            </a:pPr>
            <a:r>
              <a:rPr lang="en-US" sz="2800" dirty="0"/>
              <a:t>2 Timothy 3:2-4 ESV </a:t>
            </a:r>
            <a:r>
              <a:rPr lang="en-US" sz="2800" i="1" dirty="0" smtClean="0">
                <a:solidFill>
                  <a:schemeClr val="accent6">
                    <a:lumMod val="40000"/>
                    <a:lumOff val="60000"/>
                  </a:schemeClr>
                </a:solidFill>
              </a:rPr>
              <a:t>For </a:t>
            </a:r>
            <a:r>
              <a:rPr lang="en-US" sz="2800" i="1" dirty="0">
                <a:solidFill>
                  <a:schemeClr val="accent6">
                    <a:lumMod val="40000"/>
                    <a:lumOff val="60000"/>
                  </a:schemeClr>
                </a:solidFill>
              </a:rPr>
              <a:t>people will be lovers of self, lovers of money, proud, arrogant, abusive, disobedient to their parents, ungrateful, unholy, heartless, unappeasable, slanderous, without self-control, brutal, not loving good, treacherous, reckless, swollen with conceit, lovers of pleasure rather than lovers of </a:t>
            </a:r>
            <a:r>
              <a:rPr lang="en-US" sz="2800" i="1" dirty="0" smtClean="0">
                <a:solidFill>
                  <a:schemeClr val="accent6">
                    <a:lumMod val="40000"/>
                    <a:lumOff val="60000"/>
                  </a:schemeClr>
                </a:solidFill>
              </a:rPr>
              <a:t>God </a:t>
            </a:r>
            <a:r>
              <a:rPr lang="is-IS" sz="2800" i="1" dirty="0" smtClean="0">
                <a:solidFill>
                  <a:schemeClr val="accent6">
                    <a:lumMod val="40000"/>
                    <a:lumOff val="60000"/>
                  </a:schemeClr>
                </a:solidFill>
              </a:rPr>
              <a:t>…</a:t>
            </a:r>
          </a:p>
          <a:p>
            <a:pPr marL="400050" lvl="1" indent="0">
              <a:buNone/>
            </a:pPr>
            <a:r>
              <a:rPr lang="en-US" sz="2800" dirty="0">
                <a:solidFill>
                  <a:srgbClr val="F2D9A4"/>
                </a:solidFill>
              </a:rPr>
              <a:t>Selfish children do not care who they hurt to get what they want.</a:t>
            </a:r>
            <a:endParaRPr lang="en-US" sz="2800" i="1" dirty="0">
              <a:solidFill>
                <a:srgbClr val="F2D9A4"/>
              </a:solidFill>
            </a:endParaRPr>
          </a:p>
          <a:p>
            <a:pPr marL="400050" lvl="1" indent="0">
              <a:buNone/>
            </a:pPr>
            <a:endParaRPr lang="en-US" sz="2800" i="1" dirty="0"/>
          </a:p>
        </p:txBody>
      </p:sp>
    </p:spTree>
    <p:extLst>
      <p:ext uri="{BB962C8B-B14F-4D97-AF65-F5344CB8AC3E}">
        <p14:creationId xmlns:p14="http://schemas.microsoft.com/office/powerpoint/2010/main" val="14805729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4"/>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092" y="274638"/>
            <a:ext cx="7924800" cy="1143000"/>
          </a:xfrm>
        </p:spPr>
        <p:txBody>
          <a:bodyPr>
            <a:normAutofit/>
          </a:bodyPr>
          <a:lstStyle/>
          <a:p>
            <a:pPr algn="l"/>
            <a:r>
              <a:rPr lang="en-US" b="1" dirty="0" smtClean="0"/>
              <a:t>The problems with </a:t>
            </a:r>
            <a:br>
              <a:rPr lang="en-US" b="1" dirty="0" smtClean="0"/>
            </a:br>
            <a:r>
              <a:rPr lang="en-US" b="1" dirty="0" smtClean="0"/>
              <a:t>self-centered kids</a:t>
            </a:r>
            <a:endParaRPr lang="en-US" b="1" dirty="0"/>
          </a:p>
        </p:txBody>
      </p:sp>
      <p:sp>
        <p:nvSpPr>
          <p:cNvPr id="4" name="Content Placeholder 3"/>
          <p:cNvSpPr>
            <a:spLocks noGrp="1"/>
          </p:cNvSpPr>
          <p:nvPr>
            <p:ph sz="quarter" idx="13"/>
          </p:nvPr>
        </p:nvSpPr>
        <p:spPr>
          <a:xfrm>
            <a:off x="609600" y="1654442"/>
            <a:ext cx="7924800" cy="3994060"/>
          </a:xfrm>
        </p:spPr>
        <p:txBody>
          <a:bodyPr>
            <a:normAutofit/>
          </a:bodyPr>
          <a:lstStyle/>
          <a:p>
            <a:pPr marL="514350" indent="-514350">
              <a:buFont typeface="+mj-lt"/>
              <a:buAutoNum type="arabicPeriod" startAt="2"/>
            </a:pPr>
            <a:r>
              <a:rPr lang="en-US" sz="3200" dirty="0" smtClean="0">
                <a:latin typeface="Arial"/>
                <a:cs typeface="Arial"/>
              </a:rPr>
              <a:t>Self-absorbed </a:t>
            </a:r>
            <a:endParaRPr lang="is-IS" sz="3200" dirty="0" smtClean="0">
              <a:latin typeface="Arial"/>
              <a:cs typeface="Arial"/>
            </a:endParaRPr>
          </a:p>
          <a:p>
            <a:pPr marL="400050" lvl="1" indent="0">
              <a:lnSpc>
                <a:spcPct val="90000"/>
              </a:lnSpc>
              <a:buNone/>
            </a:pPr>
            <a:r>
              <a:rPr lang="en-US" sz="2800" dirty="0" smtClean="0"/>
              <a:t>Self-</a:t>
            </a:r>
            <a:r>
              <a:rPr lang="en-US" sz="2800" dirty="0" smtClean="0">
                <a:solidFill>
                  <a:srgbClr val="F2D9A4"/>
                </a:solidFill>
              </a:rPr>
              <a:t>absorbed children do not mean to hurt anybody as they go after what they want; they just are so self-absorbed that they have no idea that the are hurting others go go after what they want.</a:t>
            </a:r>
          </a:p>
          <a:p>
            <a:pPr marL="800100" lvl="2" indent="0">
              <a:lnSpc>
                <a:spcPct val="90000"/>
              </a:lnSpc>
              <a:buNone/>
            </a:pPr>
            <a:r>
              <a:rPr lang="en-US" sz="2800" dirty="0" smtClean="0"/>
              <a:t>Romans </a:t>
            </a:r>
            <a:r>
              <a:rPr lang="en-US" sz="2800" dirty="0"/>
              <a:t>15:2 </a:t>
            </a:r>
            <a:r>
              <a:rPr lang="en-US" sz="2800" dirty="0" smtClean="0"/>
              <a:t>NIV</a:t>
            </a:r>
            <a:r>
              <a:rPr lang="en-US" sz="2800" i="1" dirty="0"/>
              <a:t> </a:t>
            </a:r>
            <a:r>
              <a:rPr lang="en-US" sz="2800" i="1" dirty="0" smtClean="0">
                <a:solidFill>
                  <a:schemeClr val="accent6">
                    <a:lumMod val="60000"/>
                    <a:lumOff val="40000"/>
                  </a:schemeClr>
                </a:solidFill>
              </a:rPr>
              <a:t>Fools find no pleasure in understanding but delight in airing their own opinions.</a:t>
            </a:r>
          </a:p>
          <a:p>
            <a:pPr marL="400050" lvl="1" indent="0">
              <a:buNone/>
            </a:pPr>
            <a:endParaRPr lang="en-US" sz="2800" i="1" dirty="0"/>
          </a:p>
        </p:txBody>
      </p:sp>
    </p:spTree>
    <p:extLst>
      <p:ext uri="{BB962C8B-B14F-4D97-AF65-F5344CB8AC3E}">
        <p14:creationId xmlns:p14="http://schemas.microsoft.com/office/powerpoint/2010/main" val="560789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3"/>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547" y="348737"/>
            <a:ext cx="7924800" cy="1143000"/>
          </a:xfrm>
        </p:spPr>
        <p:txBody>
          <a:bodyPr>
            <a:normAutofit/>
          </a:bodyPr>
          <a:lstStyle/>
          <a:p>
            <a:pPr algn="l"/>
            <a:r>
              <a:rPr lang="en-US" b="1" dirty="0" smtClean="0"/>
              <a:t>The problems with </a:t>
            </a:r>
            <a:br>
              <a:rPr lang="en-US" b="1" dirty="0" smtClean="0"/>
            </a:br>
            <a:r>
              <a:rPr lang="en-US" b="1" dirty="0" smtClean="0"/>
              <a:t>self-centered kids</a:t>
            </a:r>
            <a:endParaRPr lang="en-US" b="1" dirty="0"/>
          </a:p>
        </p:txBody>
      </p:sp>
      <p:sp>
        <p:nvSpPr>
          <p:cNvPr id="4" name="Content Placeholder 3"/>
          <p:cNvSpPr>
            <a:spLocks noGrp="1"/>
          </p:cNvSpPr>
          <p:nvPr>
            <p:ph sz="quarter" idx="13"/>
          </p:nvPr>
        </p:nvSpPr>
        <p:spPr>
          <a:xfrm>
            <a:off x="609600" y="1654442"/>
            <a:ext cx="7924800" cy="3994060"/>
          </a:xfrm>
        </p:spPr>
        <p:txBody>
          <a:bodyPr>
            <a:normAutofit/>
          </a:bodyPr>
          <a:lstStyle/>
          <a:p>
            <a:pPr marL="514350" indent="-514350">
              <a:buFont typeface="+mj-lt"/>
              <a:buAutoNum type="arabicPeriod" startAt="3"/>
            </a:pPr>
            <a:r>
              <a:rPr lang="en-US" sz="3200" dirty="0" smtClean="0">
                <a:latin typeface="Arial"/>
                <a:cs typeface="Arial"/>
              </a:rPr>
              <a:t>Self-aggrandizement </a:t>
            </a:r>
            <a:endParaRPr lang="is-IS" sz="3200" dirty="0" smtClean="0">
              <a:latin typeface="Arial"/>
              <a:cs typeface="Arial"/>
            </a:endParaRPr>
          </a:p>
          <a:p>
            <a:pPr marL="400050" lvl="1" indent="0">
              <a:lnSpc>
                <a:spcPct val="90000"/>
              </a:lnSpc>
              <a:buNone/>
            </a:pPr>
            <a:r>
              <a:rPr lang="en-US" sz="2800" dirty="0"/>
              <a:t>1 Corinthians 10:24 </a:t>
            </a:r>
            <a:r>
              <a:rPr lang="en-US" sz="2800" dirty="0" smtClean="0"/>
              <a:t>NIV</a:t>
            </a:r>
            <a:r>
              <a:rPr lang="en-US" sz="2800" dirty="0"/>
              <a:t> </a:t>
            </a:r>
            <a:r>
              <a:rPr lang="en-US" sz="2800" i="1" dirty="0" smtClean="0">
                <a:solidFill>
                  <a:srgbClr val="C4BEA9"/>
                </a:solidFill>
              </a:rPr>
              <a:t>For </a:t>
            </a:r>
            <a:r>
              <a:rPr lang="en-US" sz="2800" i="1" dirty="0">
                <a:solidFill>
                  <a:srgbClr val="C4BEA9"/>
                </a:solidFill>
              </a:rPr>
              <a:t>where you have envy and selfish ambition, there you find disorder and every evil practice.</a:t>
            </a:r>
          </a:p>
          <a:p>
            <a:pPr marL="400050" lvl="1" indent="0">
              <a:buNone/>
            </a:pPr>
            <a:endParaRPr lang="en-US" sz="2800" i="1" dirty="0"/>
          </a:p>
        </p:txBody>
      </p:sp>
    </p:spTree>
    <p:extLst>
      <p:ext uri="{BB962C8B-B14F-4D97-AF65-F5344CB8AC3E}">
        <p14:creationId xmlns:p14="http://schemas.microsoft.com/office/powerpoint/2010/main" val="3359677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547" y="348737"/>
            <a:ext cx="7924800" cy="1143000"/>
          </a:xfrm>
        </p:spPr>
        <p:txBody>
          <a:bodyPr>
            <a:normAutofit/>
          </a:bodyPr>
          <a:lstStyle/>
          <a:p>
            <a:pPr algn="l"/>
            <a:r>
              <a:rPr lang="en-US" b="1" dirty="0" smtClean="0"/>
              <a:t>The problems with </a:t>
            </a:r>
            <a:br>
              <a:rPr lang="en-US" b="1" dirty="0" smtClean="0"/>
            </a:br>
            <a:r>
              <a:rPr lang="en-US" b="1" dirty="0" smtClean="0"/>
              <a:t>self-centered kids</a:t>
            </a:r>
            <a:endParaRPr lang="en-US" b="1" dirty="0"/>
          </a:p>
        </p:txBody>
      </p:sp>
      <p:sp>
        <p:nvSpPr>
          <p:cNvPr id="4" name="Content Placeholder 3"/>
          <p:cNvSpPr>
            <a:spLocks noGrp="1"/>
          </p:cNvSpPr>
          <p:nvPr>
            <p:ph sz="quarter" idx="13"/>
          </p:nvPr>
        </p:nvSpPr>
        <p:spPr>
          <a:xfrm>
            <a:off x="609600" y="1654442"/>
            <a:ext cx="7924800" cy="3994060"/>
          </a:xfrm>
        </p:spPr>
        <p:txBody>
          <a:bodyPr>
            <a:normAutofit/>
          </a:bodyPr>
          <a:lstStyle/>
          <a:p>
            <a:pPr marL="514350" indent="-514350">
              <a:buFont typeface="+mj-lt"/>
              <a:buAutoNum type="arabicPeriod" startAt="4"/>
            </a:pPr>
            <a:r>
              <a:rPr lang="en-US" sz="3200" dirty="0" smtClean="0">
                <a:latin typeface="Arial"/>
                <a:cs typeface="Arial"/>
              </a:rPr>
              <a:t>Self-entitlement</a:t>
            </a:r>
            <a:endParaRPr lang="is-IS" sz="3200" dirty="0" smtClean="0">
              <a:latin typeface="Arial"/>
              <a:cs typeface="Arial"/>
            </a:endParaRPr>
          </a:p>
          <a:p>
            <a:pPr marL="400050" lvl="1" indent="0">
              <a:lnSpc>
                <a:spcPct val="90000"/>
              </a:lnSpc>
              <a:buNone/>
            </a:pPr>
            <a:r>
              <a:rPr lang="en-US" sz="2800" dirty="0" smtClean="0"/>
              <a:t>i.e. Luke 15 The Parable of the Two Sons</a:t>
            </a:r>
            <a:endParaRPr lang="en-US" sz="2800" i="1" dirty="0"/>
          </a:p>
          <a:p>
            <a:pPr marL="400050" lvl="1" indent="0">
              <a:buNone/>
            </a:pPr>
            <a:endParaRPr lang="en-US" sz="2800" i="1" dirty="0"/>
          </a:p>
        </p:txBody>
      </p:sp>
    </p:spTree>
    <p:extLst>
      <p:ext uri="{BB962C8B-B14F-4D97-AF65-F5344CB8AC3E}">
        <p14:creationId xmlns:p14="http://schemas.microsoft.com/office/powerpoint/2010/main" val="3873711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3"/>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547" y="348736"/>
            <a:ext cx="7924800" cy="1573091"/>
          </a:xfrm>
        </p:spPr>
        <p:txBody>
          <a:bodyPr>
            <a:normAutofit/>
          </a:bodyPr>
          <a:lstStyle/>
          <a:p>
            <a:pPr algn="l"/>
            <a:r>
              <a:rPr lang="en-US" b="1" dirty="0" smtClean="0"/>
              <a:t>The Negative</a:t>
            </a:r>
            <a:br>
              <a:rPr lang="en-US" b="1" dirty="0" smtClean="0"/>
            </a:br>
            <a:r>
              <a:rPr lang="en-US" b="1" dirty="0" smtClean="0"/>
              <a:t>consequences of </a:t>
            </a:r>
            <a:br>
              <a:rPr lang="en-US" b="1" dirty="0" smtClean="0"/>
            </a:br>
            <a:r>
              <a:rPr lang="en-US" b="1" dirty="0" smtClean="0"/>
              <a:t>self-centered kids</a:t>
            </a:r>
            <a:endParaRPr lang="en-US" b="1" dirty="0"/>
          </a:p>
        </p:txBody>
      </p:sp>
      <p:sp>
        <p:nvSpPr>
          <p:cNvPr id="4" name="Content Placeholder 3"/>
          <p:cNvSpPr>
            <a:spLocks noGrp="1"/>
          </p:cNvSpPr>
          <p:nvPr>
            <p:ph sz="quarter" idx="13"/>
          </p:nvPr>
        </p:nvSpPr>
        <p:spPr>
          <a:xfrm>
            <a:off x="826817" y="2312458"/>
            <a:ext cx="7924800" cy="3994060"/>
          </a:xfrm>
        </p:spPr>
        <p:txBody>
          <a:bodyPr>
            <a:normAutofit/>
          </a:bodyPr>
          <a:lstStyle/>
          <a:p>
            <a:pPr marL="0" indent="0">
              <a:lnSpc>
                <a:spcPct val="90000"/>
              </a:lnSpc>
              <a:buNone/>
            </a:pPr>
            <a:r>
              <a:rPr lang="en-US" sz="3200" dirty="0"/>
              <a:t>Matthew 19:30 </a:t>
            </a:r>
            <a:r>
              <a:rPr lang="en-US" sz="3200" dirty="0" smtClean="0"/>
              <a:t>(</a:t>
            </a:r>
            <a:r>
              <a:rPr lang="en-US" sz="3200" dirty="0"/>
              <a:t>NIV</a:t>
            </a:r>
            <a:r>
              <a:rPr lang="en-US" sz="3200" dirty="0" smtClean="0"/>
              <a:t>) </a:t>
            </a:r>
            <a:r>
              <a:rPr lang="en-US" sz="2800" i="1" dirty="0">
                <a:solidFill>
                  <a:srgbClr val="C4BEA9"/>
                </a:solidFill>
              </a:rPr>
              <a:t>But many who are first will be last, and many who are last will be first</a:t>
            </a:r>
            <a:r>
              <a:rPr lang="en-US" sz="2800" i="1" dirty="0" smtClean="0">
                <a:solidFill>
                  <a:srgbClr val="C4BEA9"/>
                </a:solidFill>
              </a:rPr>
              <a:t>.</a:t>
            </a:r>
          </a:p>
          <a:p>
            <a:pPr marL="0" indent="0">
              <a:lnSpc>
                <a:spcPct val="90000"/>
              </a:lnSpc>
              <a:buNone/>
            </a:pPr>
            <a:r>
              <a:rPr lang="en-US" sz="2800" dirty="0"/>
              <a:t>Haggai 1:9 ESV </a:t>
            </a:r>
            <a:r>
              <a:rPr lang="en-US" sz="2800" i="1" dirty="0" smtClean="0">
                <a:solidFill>
                  <a:srgbClr val="C4BEA9"/>
                </a:solidFill>
              </a:rPr>
              <a:t>You </a:t>
            </a:r>
            <a:r>
              <a:rPr lang="en-US" sz="2800" i="1" dirty="0">
                <a:solidFill>
                  <a:srgbClr val="C4BEA9"/>
                </a:solidFill>
              </a:rPr>
              <a:t>looked for much, and behold, it came to little. And when you brought it home, I blew it away. Why? declares the Lord of hosts. Because of my house that lies in ruins, while each of you busies himself with his own house.</a:t>
            </a:r>
          </a:p>
          <a:p>
            <a:pPr marL="0" indent="0">
              <a:buNone/>
            </a:pPr>
            <a:endParaRPr lang="en-US" sz="2800" i="1" dirty="0"/>
          </a:p>
          <a:p>
            <a:pPr marL="400050" lvl="1" indent="0">
              <a:buNone/>
            </a:pPr>
            <a:endParaRPr lang="en-US" sz="2800" i="1" dirty="0"/>
          </a:p>
        </p:txBody>
      </p:sp>
    </p:spTree>
    <p:extLst>
      <p:ext uri="{BB962C8B-B14F-4D97-AF65-F5344CB8AC3E}">
        <p14:creationId xmlns:p14="http://schemas.microsoft.com/office/powerpoint/2010/main" val="3317880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635" y="150405"/>
            <a:ext cx="8283765" cy="1219942"/>
          </a:xfrm>
        </p:spPr>
        <p:txBody>
          <a:bodyPr>
            <a:normAutofit/>
          </a:bodyPr>
          <a:lstStyle/>
          <a:p>
            <a:r>
              <a:rPr lang="en-US" b="1" dirty="0" smtClean="0"/>
              <a:t>How do kids learn </a:t>
            </a:r>
            <a:br>
              <a:rPr lang="en-US" b="1" dirty="0" smtClean="0"/>
            </a:br>
            <a:r>
              <a:rPr lang="en-US" b="1" dirty="0" smtClean="0"/>
              <a:t>humility?</a:t>
            </a:r>
            <a:endParaRPr lang="en-US" dirty="0"/>
          </a:p>
        </p:txBody>
      </p:sp>
      <p:sp>
        <p:nvSpPr>
          <p:cNvPr id="4" name="Content Placeholder 3"/>
          <p:cNvSpPr>
            <a:spLocks noGrp="1"/>
          </p:cNvSpPr>
          <p:nvPr>
            <p:ph sz="quarter" idx="13"/>
          </p:nvPr>
        </p:nvSpPr>
        <p:spPr>
          <a:xfrm>
            <a:off x="852158" y="1854980"/>
            <a:ext cx="7682241" cy="4211310"/>
          </a:xfrm>
        </p:spPr>
        <p:txBody>
          <a:bodyPr>
            <a:normAutofit/>
          </a:bodyPr>
          <a:lstStyle/>
          <a:p>
            <a:pPr marL="514350" indent="-514350">
              <a:buFont typeface="+mj-lt"/>
              <a:buAutoNum type="arabicPeriod"/>
            </a:pPr>
            <a:r>
              <a:rPr lang="en-US" sz="2800" b="1" dirty="0" smtClean="0"/>
              <a:t>Be an example</a:t>
            </a:r>
            <a:endParaRPr lang="en-US" sz="2800" dirty="0"/>
          </a:p>
          <a:p>
            <a:pPr marL="400050" lvl="1" indent="0">
              <a:lnSpc>
                <a:spcPct val="90000"/>
              </a:lnSpc>
              <a:buNone/>
            </a:pPr>
            <a:r>
              <a:rPr lang="en-US" sz="2800" dirty="0"/>
              <a:t>D</a:t>
            </a:r>
            <a:r>
              <a:rPr lang="en-US" sz="2800" dirty="0" smtClean="0"/>
              <a:t>euteronomy 6:8-9 </a:t>
            </a:r>
            <a:r>
              <a:rPr lang="en-US" sz="2800" i="1" dirty="0" smtClean="0">
                <a:solidFill>
                  <a:srgbClr val="C4BEA9"/>
                </a:solidFill>
              </a:rPr>
              <a:t>These </a:t>
            </a:r>
            <a:r>
              <a:rPr lang="en-US" sz="2800" i="1" dirty="0">
                <a:solidFill>
                  <a:srgbClr val="C4BEA9"/>
                </a:solidFill>
              </a:rPr>
              <a:t>commandments that I give you today are to be on your hearts</a:t>
            </a:r>
            <a:r>
              <a:rPr lang="en-US" sz="2800" i="1" dirty="0" smtClean="0">
                <a:solidFill>
                  <a:srgbClr val="C4BEA9"/>
                </a:solidFill>
              </a:rPr>
              <a:t>.</a:t>
            </a:r>
            <a:r>
              <a:rPr lang="en-US" sz="2800" b="1" i="1" baseline="30000" dirty="0">
                <a:solidFill>
                  <a:srgbClr val="C4BEA9"/>
                </a:solidFill>
              </a:rPr>
              <a:t> </a:t>
            </a:r>
            <a:r>
              <a:rPr lang="en-US" sz="2800" i="1" dirty="0">
                <a:solidFill>
                  <a:srgbClr val="C4BEA9"/>
                </a:solidFill>
              </a:rPr>
              <a:t>Impress them on your children. Talk about them when you sit at home and when you walk along the road, when you lie down and when you get </a:t>
            </a:r>
            <a:r>
              <a:rPr lang="en-US" sz="2800" i="1" dirty="0" smtClean="0">
                <a:solidFill>
                  <a:srgbClr val="C4BEA9"/>
                </a:solidFill>
              </a:rPr>
              <a:t>up.</a:t>
            </a:r>
            <a:r>
              <a:rPr lang="en-US" sz="2800" b="1" i="1" baseline="30000" dirty="0">
                <a:solidFill>
                  <a:srgbClr val="C4BEA9"/>
                </a:solidFill>
              </a:rPr>
              <a:t> </a:t>
            </a:r>
            <a:r>
              <a:rPr lang="en-US" sz="2800" i="1" dirty="0" smtClean="0">
                <a:solidFill>
                  <a:srgbClr val="C4BEA9"/>
                </a:solidFill>
              </a:rPr>
              <a:t>Tie </a:t>
            </a:r>
            <a:r>
              <a:rPr lang="en-US" sz="2800" i="1" dirty="0">
                <a:solidFill>
                  <a:srgbClr val="C4BEA9"/>
                </a:solidFill>
              </a:rPr>
              <a:t>them as symbols on your hands and bind them on your foreheads. </a:t>
            </a:r>
            <a:r>
              <a:rPr lang="en-US" sz="2800" b="1" i="1" baseline="30000" dirty="0">
                <a:solidFill>
                  <a:srgbClr val="C4BEA9"/>
                </a:solidFill>
              </a:rPr>
              <a:t>9 </a:t>
            </a:r>
            <a:r>
              <a:rPr lang="en-US" sz="2800" i="1" dirty="0">
                <a:solidFill>
                  <a:srgbClr val="C4BEA9"/>
                </a:solidFill>
              </a:rPr>
              <a:t>Write them on the doorframes of your houses and on your gates.</a:t>
            </a:r>
          </a:p>
          <a:p>
            <a:pPr marL="400050" lvl="1" indent="0">
              <a:buNone/>
            </a:pPr>
            <a:endParaRPr lang="en-US" sz="2800" i="1" dirty="0"/>
          </a:p>
        </p:txBody>
      </p:sp>
    </p:spTree>
    <p:extLst>
      <p:ext uri="{BB962C8B-B14F-4D97-AF65-F5344CB8AC3E}">
        <p14:creationId xmlns:p14="http://schemas.microsoft.com/office/powerpoint/2010/main" val="1718394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799" y="150405"/>
            <a:ext cx="8283765" cy="1219942"/>
          </a:xfrm>
        </p:spPr>
        <p:txBody>
          <a:bodyPr>
            <a:normAutofit/>
          </a:bodyPr>
          <a:lstStyle/>
          <a:p>
            <a:r>
              <a:rPr lang="en-US" b="1" dirty="0" smtClean="0"/>
              <a:t>How do kids learn </a:t>
            </a:r>
            <a:br>
              <a:rPr lang="en-US" b="1" dirty="0" smtClean="0"/>
            </a:br>
            <a:r>
              <a:rPr lang="en-US" b="1" dirty="0" smtClean="0"/>
              <a:t>humility?</a:t>
            </a:r>
            <a:endParaRPr lang="en-US" dirty="0"/>
          </a:p>
        </p:txBody>
      </p:sp>
      <p:sp>
        <p:nvSpPr>
          <p:cNvPr id="4" name="Content Placeholder 3"/>
          <p:cNvSpPr>
            <a:spLocks noGrp="1"/>
          </p:cNvSpPr>
          <p:nvPr>
            <p:ph sz="quarter" idx="13"/>
          </p:nvPr>
        </p:nvSpPr>
        <p:spPr>
          <a:xfrm>
            <a:off x="685068" y="1738000"/>
            <a:ext cx="7782496" cy="4662521"/>
          </a:xfrm>
        </p:spPr>
        <p:txBody>
          <a:bodyPr>
            <a:normAutofit/>
          </a:bodyPr>
          <a:lstStyle/>
          <a:p>
            <a:pPr marL="514350" indent="-514350">
              <a:buFont typeface="+mj-lt"/>
              <a:buAutoNum type="arabicPeriod" startAt="2"/>
            </a:pPr>
            <a:r>
              <a:rPr lang="en-US" sz="2800" b="1" dirty="0" smtClean="0"/>
              <a:t>Teach these principles</a:t>
            </a:r>
            <a:endParaRPr lang="en-US" sz="2800" dirty="0"/>
          </a:p>
          <a:p>
            <a:pPr marL="914400" lvl="1" indent="-514350">
              <a:buFont typeface="+mj-lt"/>
              <a:buAutoNum type="alphaLcPeriod"/>
            </a:pPr>
            <a:r>
              <a:rPr lang="en-US" sz="2800" dirty="0" smtClean="0"/>
              <a:t>Listen before speaking</a:t>
            </a:r>
          </a:p>
          <a:p>
            <a:pPr marL="1257300" lvl="3" indent="0">
              <a:lnSpc>
                <a:spcPct val="90000"/>
              </a:lnSpc>
              <a:buNone/>
            </a:pPr>
            <a:r>
              <a:rPr lang="en-US" sz="2800" dirty="0"/>
              <a:t>Romans 15:</a:t>
            </a:r>
            <a:r>
              <a:rPr lang="en-US" sz="2800" dirty="0" smtClean="0"/>
              <a:t>2</a:t>
            </a:r>
            <a:r>
              <a:rPr lang="en-US" sz="2800" dirty="0"/>
              <a:t> NIV</a:t>
            </a:r>
            <a:r>
              <a:rPr lang="en-US" sz="2800" dirty="0">
                <a:solidFill>
                  <a:srgbClr val="C4BEA9"/>
                </a:solidFill>
              </a:rPr>
              <a:t> </a:t>
            </a:r>
            <a:r>
              <a:rPr lang="en-US" sz="2800" i="1" dirty="0" smtClean="0">
                <a:solidFill>
                  <a:srgbClr val="C4BEA9"/>
                </a:solidFill>
              </a:rPr>
              <a:t>Fools </a:t>
            </a:r>
            <a:r>
              <a:rPr lang="en-US" sz="2800" i="1" dirty="0">
                <a:solidFill>
                  <a:srgbClr val="C4BEA9"/>
                </a:solidFill>
              </a:rPr>
              <a:t>find no pleasure in </a:t>
            </a:r>
            <a:r>
              <a:rPr lang="en-US" sz="2800" i="1" dirty="0" smtClean="0">
                <a:solidFill>
                  <a:srgbClr val="C4BEA9"/>
                </a:solidFill>
              </a:rPr>
              <a:t>understanding but </a:t>
            </a:r>
            <a:r>
              <a:rPr lang="en-US" sz="2800" i="1" dirty="0">
                <a:solidFill>
                  <a:srgbClr val="C4BEA9"/>
                </a:solidFill>
              </a:rPr>
              <a:t>delight in airing their own opinions.</a:t>
            </a:r>
          </a:p>
          <a:p>
            <a:pPr marL="400050" lvl="1" indent="0">
              <a:buNone/>
            </a:pPr>
            <a:endParaRPr lang="en-US" sz="2800" i="1" dirty="0"/>
          </a:p>
        </p:txBody>
      </p:sp>
    </p:spTree>
    <p:extLst>
      <p:ext uri="{BB962C8B-B14F-4D97-AF65-F5344CB8AC3E}">
        <p14:creationId xmlns:p14="http://schemas.microsoft.com/office/powerpoint/2010/main" val="3152571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fade">
                                      <p:cBhvr>
                                        <p:cTn id="15"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3"/>
          </p:nvPr>
        </p:nvSpPr>
        <p:spPr>
          <a:xfrm>
            <a:off x="367597" y="818865"/>
            <a:ext cx="7782496" cy="5197291"/>
          </a:xfrm>
        </p:spPr>
        <p:txBody>
          <a:bodyPr>
            <a:normAutofit/>
          </a:bodyPr>
          <a:lstStyle/>
          <a:p>
            <a:pPr marL="514350" indent="-514350">
              <a:buFont typeface="+mj-lt"/>
              <a:buAutoNum type="arabicPeriod" startAt="2"/>
            </a:pPr>
            <a:r>
              <a:rPr lang="en-US" sz="2800" b="1" dirty="0" smtClean="0"/>
              <a:t>Teach these principles</a:t>
            </a:r>
            <a:endParaRPr lang="en-US" sz="2800" dirty="0"/>
          </a:p>
          <a:p>
            <a:pPr marL="914400" lvl="1" indent="-514350">
              <a:buFont typeface="+mj-lt"/>
              <a:buAutoNum type="alphaLcPeriod" startAt="2"/>
            </a:pPr>
            <a:r>
              <a:rPr lang="en-US" sz="2800" dirty="0" smtClean="0"/>
              <a:t>Be curious about how other’s interest</a:t>
            </a:r>
            <a:endParaRPr lang="en-US" sz="2800" dirty="0"/>
          </a:p>
          <a:p>
            <a:pPr marL="1257300" lvl="3" indent="0">
              <a:lnSpc>
                <a:spcPct val="90000"/>
              </a:lnSpc>
              <a:buNone/>
            </a:pPr>
            <a:r>
              <a:rPr lang="en-US" sz="2800" dirty="0"/>
              <a:t>Philippians 2:3-4 ESV </a:t>
            </a:r>
            <a:r>
              <a:rPr lang="en-US" sz="2800" i="1" dirty="0" smtClean="0"/>
              <a:t>Do </a:t>
            </a:r>
            <a:r>
              <a:rPr lang="en-US" sz="2800" i="1" dirty="0"/>
              <a:t>nothing from rivalry or conceit, but in humility count others more significant than yourselves. Let each of you look not only to his own interests, but also to the interests of others.</a:t>
            </a:r>
          </a:p>
          <a:p>
            <a:pPr marL="400050" lvl="1" indent="0">
              <a:buNone/>
            </a:pPr>
            <a:endParaRPr lang="en-US" sz="2800" i="1" dirty="0"/>
          </a:p>
        </p:txBody>
      </p:sp>
    </p:spTree>
    <p:extLst>
      <p:ext uri="{BB962C8B-B14F-4D97-AF65-F5344CB8AC3E}">
        <p14:creationId xmlns:p14="http://schemas.microsoft.com/office/powerpoint/2010/main" val="3803599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fade">
                                      <p:cBhvr>
                                        <p:cTn id="15"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3"/>
    </p:bld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Horizon.thmx</Template>
  <TotalTime>76339</TotalTime>
  <Words>382</Words>
  <Application>Microsoft Macintosh PowerPoint</Application>
  <PresentationFormat>On-screen Show (4:3)</PresentationFormat>
  <Paragraphs>44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Horizon</vt:lpstr>
      <vt:lpstr> taking control of your parenting Part 5  Steve Elzinga </vt:lpstr>
      <vt:lpstr>The problems with  self-centered kids</vt:lpstr>
      <vt:lpstr>The problems with  self-centered kids</vt:lpstr>
      <vt:lpstr>The problems with  self-centered kids</vt:lpstr>
      <vt:lpstr>The problems with  self-centered kids</vt:lpstr>
      <vt:lpstr>The Negative consequences of  self-centered kids</vt:lpstr>
      <vt:lpstr>How do kids learn  humility?</vt:lpstr>
      <vt:lpstr>How do kids learn  humility?</vt:lpstr>
      <vt:lpstr>PowerPoint Presentation</vt:lpstr>
      <vt:lpstr>PowerPoint Presentation</vt:lpstr>
      <vt:lpstr>PowerPoint Presentation</vt:lpstr>
      <vt:lpstr>PowerPoint Presentation</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Elzinga</dc:creator>
  <cp:lastModifiedBy>Steve Elzinga</cp:lastModifiedBy>
  <cp:revision>61</cp:revision>
  <dcterms:created xsi:type="dcterms:W3CDTF">2017-01-10T02:15:11Z</dcterms:created>
  <dcterms:modified xsi:type="dcterms:W3CDTF">2020-04-30T14:15:55Z</dcterms:modified>
</cp:coreProperties>
</file>