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VIII. Técnicas de activación (II)"/>
          <p:cNvSpPr txBox="1"/>
          <p:nvPr>
            <p:ph type="title"/>
          </p:nvPr>
        </p:nvSpPr>
        <p:spPr>
          <a:xfrm>
            <a:off x="362296" y="6159500"/>
            <a:ext cx="12610408" cy="1625600"/>
          </a:xfrm>
          <a:prstGeom prst="rect">
            <a:avLst/>
          </a:prstGeom>
        </p:spPr>
        <p:txBody>
          <a:bodyPr/>
          <a:lstStyle>
            <a:lvl1pPr>
              <a:defRPr b="1" spc="156" sz="4000"/>
            </a:lvl1pPr>
          </a:lstStyle>
          <a:p>
            <a:pPr/>
            <a:r>
              <a:t>VIII. Técnicas de CONCENTRACIÓN y aprendizaje II</a:t>
            </a:r>
          </a:p>
        </p:txBody>
      </p:sp>
      <p:sp>
        <p:nvSpPr>
          <p:cNvPr id="139" name="Lección 22. Técnicas Inmediatas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1. Técnicas Inmediatas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354259" y="-93559"/>
            <a:ext cx="11305682" cy="9331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3370" indent="-293370" algn="l" defTabSz="457200">
              <a:buSzPct val="100000"/>
              <a:buChar char="•"/>
              <a:defRPr b="0" sz="35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Proceso de Comprensión de Lectura</a:t>
            </a:r>
          </a:p>
          <a:p>
            <a:pPr algn="l" defTabSz="457200">
              <a:defRPr b="0" sz="20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Leer o Lectura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Fijando la vista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Reconociendo patrones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Identificando </a:t>
            </a:r>
            <a:r>
              <a:t>significados</a:t>
            </a: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228599" indent="-228599" algn="l" defTabSz="457200">
              <a:buSzPct val="55000"/>
              <a:buBlip>
                <a:blip r:embed="rId2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Sub-Proceso de Comprender o Comprensión  </a:t>
            </a:r>
          </a:p>
          <a:p>
            <a:pPr lvl="1" marL="915670" indent="-293370" algn="l" defTabSz="457200">
              <a:buSzPct val="100000"/>
              <a:buChar char="•"/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Reconociendo significados </a:t>
            </a:r>
            <a:r>
              <a:t>almacenados</a:t>
            </a:r>
          </a:p>
          <a:p>
            <a:pPr lvl="1" indent="622300"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en la memoria</a:t>
            </a: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latin typeface="Avenir Book"/>
                <a:ea typeface="Avenir Book"/>
                <a:cs typeface="Avenir Book"/>
                <a:sym typeface="Avenir Book"/>
              </a:rPr>
              <a:t>Reconociendo el sintagma y la semántica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Integrando la información reconocida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lvl="1" marL="1144269" indent="-228600" algn="l" defTabSz="457200">
              <a:buSzPct val="80000"/>
              <a:buBlip>
                <a:blip r:embed="rId3"/>
              </a:buBlip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Avenir Book"/>
                <a:ea typeface="Avenir Book"/>
                <a:cs typeface="Avenir Book"/>
                <a:sym typeface="Avenir Book"/>
              </a:rPr>
              <a:t> Comprendiendo literal o inferencialmente </a:t>
            </a:r>
            <a:endParaRPr>
              <a:latin typeface="Avenir Book"/>
              <a:ea typeface="Avenir Book"/>
              <a:cs typeface="Avenir Book"/>
              <a:sym typeface="Avenir Book"/>
            </a:endParaRPr>
          </a:p>
          <a:p>
            <a:pPr algn="l" defTabSz="457200">
              <a:defRPr b="0" sz="1300"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2600"/>
              </a:solidFill>
            </a:endParaRPr>
          </a:p>
          <a:p>
            <a:pPr lvl="3" marL="118871" indent="-118871" algn="l" defTabSz="457200">
              <a:buSzPct val="55000"/>
              <a:buBlip>
                <a:blip r:embed="rId2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300">
                <a:solidFill>
                  <a:srgbClr val="FF2600"/>
                </a:solidFill>
              </a:rPr>
              <a:t> </a:t>
            </a:r>
            <a:r>
              <a:t>Sub-Proceso de Aprender o Aprendizaje 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t>Almacenando en memoria a corto plazo</a:t>
            </a:r>
          </a:p>
          <a:p>
            <a:pPr lvl="1" marL="915670" indent="-293370" algn="l" defTabSz="457200">
              <a:buSzPct val="100000"/>
              <a:buChar char="•"/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Almacenando en memoria a largo plazo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Estrategias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Predicciones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Conocimiento Previo</a:t>
            </a:r>
          </a:p>
          <a:p>
            <a:pPr lvl="8" marL="276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Activación del Conocimiento Previo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Técnicas</a:t>
            </a:r>
            <a:endParaRPr>
              <a:solidFill>
                <a:srgbClr val="FF2600"/>
              </a:solidFill>
            </a:endParaRP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Subrayar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la Idea Principal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Identificar los patrones</a:t>
            </a:r>
          </a:p>
          <a:p>
            <a:pPr lvl="7" marL="1828800" indent="-228600" algn="l" defTabSz="457200">
              <a:buSzPct val="80000"/>
              <a:buBlip>
                <a:blip r:embed="rId3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Herramientas</a:t>
            </a:r>
          </a:p>
        </p:txBody>
      </p:sp>
      <p:sp>
        <p:nvSpPr>
          <p:cNvPr id="142" name="Arrow 10"/>
          <p:cNvSpPr/>
          <p:nvPr/>
        </p:nvSpPr>
        <p:spPr>
          <a:xfrm>
            <a:off x="10186896" y="6462590"/>
            <a:ext cx="3688910" cy="299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855" y="0"/>
                </a:moveTo>
                <a:lnTo>
                  <a:pt x="14172" y="3887"/>
                </a:lnTo>
                <a:lnTo>
                  <a:pt x="9243" y="8319"/>
                </a:lnTo>
                <a:lnTo>
                  <a:pt x="21600" y="8319"/>
                </a:lnTo>
                <a:lnTo>
                  <a:pt x="21600" y="13287"/>
                </a:lnTo>
                <a:lnTo>
                  <a:pt x="9314" y="13287"/>
                </a:lnTo>
                <a:lnTo>
                  <a:pt x="14182" y="17725"/>
                </a:lnTo>
                <a:lnTo>
                  <a:pt x="11845" y="21600"/>
                </a:lnTo>
                <a:lnTo>
                  <a:pt x="0" y="10803"/>
                </a:lnTo>
                <a:lnTo>
                  <a:pt x="11855" y="0"/>
                </a:lnTo>
                <a:close/>
              </a:path>
            </a:pathLst>
          </a:custGeom>
          <a:solidFill>
            <a:srgbClr val="D4FB79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3" name="Dingbat Check"/>
          <p:cNvSpPr/>
          <p:nvPr/>
        </p:nvSpPr>
        <p:spPr>
          <a:xfrm>
            <a:off x="10601428" y="549996"/>
            <a:ext cx="3892862" cy="3699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0" sz="3600">
                <a:solidFill>
                  <a:srgbClr val="72675A"/>
                </a:solidFill>
                <a:latin typeface="Cochin"/>
                <a:ea typeface="Cochin"/>
                <a:cs typeface="Cochin"/>
                <a:sym typeface="Cochin"/>
              </a:defRPr>
            </a:pPr>
          </a:p>
        </p:txBody>
      </p:sp>
      <p:sp>
        <p:nvSpPr>
          <p:cNvPr id="144" name="El reconocimiento de palabras al que se llega a través del desarrollo fonológico que permite distinguir sonidos, combinarlos en sílabas y estas en palabras, tras lo cual se busca el significado en la  memoria. En efecto, si la información recibida se considera pertinente, es retenida en la memoria."/>
          <p:cNvSpPr txBox="1"/>
          <p:nvPr/>
        </p:nvSpPr>
        <p:spPr>
          <a:xfrm>
            <a:off x="5751760" y="7454899"/>
            <a:ext cx="11305681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7" marL="22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Técnicas Inmediatas</a:t>
            </a: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</a:t>
            </a:r>
            <a:r>
              <a:rPr>
                <a:solidFill>
                  <a:srgbClr val="FF2600"/>
                </a:solidFill>
              </a:rPr>
              <a:t>Técnicas Asociativas</a:t>
            </a:r>
            <a:endParaRPr>
              <a:solidFill>
                <a:srgbClr val="FF2600"/>
              </a:solidFill>
            </a:endParaRPr>
          </a:p>
          <a:p>
            <a:pPr lvl="7" marL="228600" indent="-228600" algn="l" defTabSz="457200">
              <a:buSzPct val="80000"/>
              <a:buBlip>
                <a:blip r:embed="rId4"/>
              </a:buBlip>
              <a:defRPr b="0" sz="2500"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2600"/>
                </a:solidFill>
              </a:rPr>
              <a:t> Técnicas Colectivas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a toma de notas es una técnica de estudio que consiste en resumir una información para trabajos escritos o exposiciones. De esta manera se recolectan con rapidez y en forma coherente solo aspectos relevantes sobre la exposición de un tema.…"/>
          <p:cNvSpPr txBox="1"/>
          <p:nvPr/>
        </p:nvSpPr>
        <p:spPr>
          <a:xfrm>
            <a:off x="708967" y="1447799"/>
            <a:ext cx="11586866" cy="66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09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</a:t>
            </a:r>
            <a:r>
              <a:rPr>
                <a:solidFill>
                  <a:srgbClr val="D4FB79"/>
                </a:solidFill>
              </a:rPr>
              <a:t> toma de notas</a:t>
            </a:r>
            <a:r>
              <a:t> es una técnica de estudio que consiste en resumir una información para trabajos escritos o exposiciones. De esta manera se recolectan con rapidez y en forma coherente sólo aspectos relevantes sobre la exposición de un tema. 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40981" indent="-240981" algn="l" defTabSz="457200">
              <a:buSzPct val="100000"/>
              <a:buChar char="•"/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Una </a:t>
            </a:r>
            <a:r>
              <a:rPr>
                <a:solidFill>
                  <a:srgbClr val="D4FB79"/>
                </a:solidFill>
              </a:rPr>
              <a:t>guía de estudios</a:t>
            </a:r>
            <a:r>
              <a:t>, tiene el objetivo de orientar al lector hacia un aprendizaje eficaz, explicándo ciertos contenidos, ayudando a identificar el material de estudio, enseñando técnicas de aprendizaje y resolviéndoles sus dudas.</a:t>
            </a: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40981" indent="-240981" algn="l" defTabSz="457200">
              <a:buSzPct val="100000"/>
              <a:buChar char="•"/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Resumen</a:t>
            </a:r>
            <a:r>
              <a:rPr>
                <a:solidFill>
                  <a:srgbClr val="FFFFFF"/>
                </a:solidFill>
              </a:rPr>
              <a:t>, se entiende por resumen como la reducción del texto o textos que el lector desea aprender. Para ello se requiere la lectura previa al texto. Muchas veces un resumen puede incluir comentarios personales o explicaciones individuales  para enriquecer la comprensión y fomentar el aprendizaje. La redacción puede ser sencilla y entendible.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