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1" r:id="rId3"/>
    <p:sldId id="290" r:id="rId4"/>
    <p:sldId id="266" r:id="rId5"/>
    <p:sldId id="295" r:id="rId6"/>
    <p:sldId id="294" r:id="rId7"/>
    <p:sldId id="293" r:id="rId8"/>
    <p:sldId id="292" r:id="rId9"/>
    <p:sldId id="271" r:id="rId10"/>
    <p:sldId id="299" r:id="rId11"/>
    <p:sldId id="298" r:id="rId12"/>
    <p:sldId id="297" r:id="rId13"/>
    <p:sldId id="296" r:id="rId14"/>
    <p:sldId id="272" r:id="rId15"/>
    <p:sldId id="289" r:id="rId16"/>
    <p:sldId id="301" r:id="rId17"/>
    <p:sldId id="300" r:id="rId18"/>
    <p:sldId id="282" r:id="rId19"/>
    <p:sldId id="308" r:id="rId20"/>
    <p:sldId id="307" r:id="rId21"/>
    <p:sldId id="306" r:id="rId22"/>
    <p:sldId id="305" r:id="rId23"/>
    <p:sldId id="304" r:id="rId24"/>
    <p:sldId id="303" r:id="rId25"/>
    <p:sldId id="302" r:id="rId26"/>
    <p:sldId id="288" r:id="rId27"/>
    <p:sldId id="310" r:id="rId28"/>
    <p:sldId id="309" r:id="rId29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360D7-8CCC-42E2-9FEE-0A8D2E9D816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62F08-8393-45C8-B6B6-F938DE5A9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8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19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15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170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454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135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44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96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443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39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2F08-8393-45C8-B6B6-F938DE5A9FA7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3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9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5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2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8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8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11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0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2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36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0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59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DDA7-FBE6-4874-89DD-79FA47C271CF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6273-072E-4C89-AB83-43AD09CA4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3%D1%80%D0%B5%D1%86%D1%8C%D0%BA%D0%B0_%D0%BC%D0%BE%D0%B2%D0%B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92500" lnSpcReduction="1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 Декарт представив такий аргумент:</a:t>
            </a:r>
            <a:br>
              <a:rPr lang="ru-RU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2400" dirty="0">
                <a:solidFill>
                  <a:schemeClr val="tx1"/>
                </a:solidFill>
              </a:rPr>
              <a:t>«Я сумніваюсь, отже – я думаю, а коли я думаю, отже – я існую»</a:t>
            </a: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lvl="1" algn="l"/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1800" dirty="0">
              <a:solidFill>
                <a:schemeClr val="tx1"/>
              </a:solidFill>
            </a:endParaRPr>
          </a:p>
          <a:p>
            <a:pPr lvl="1"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від бажання людини поклонятися Богові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Кожна людина має внутрішнє прагнення до Бога (Паскаль: “порожнеча у формі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Всі бажання,що ми маємо, рівнозбіжні з чимось, що може їх задовольнити (голод – їжа, спрага – вода тощо)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3362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від бажання людини поклонятися Богові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Кожна людина має внутрішнє прагнення до Бога (Паскаль: “порожнеча у формі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Всі бажання,що ми маємо, рівнозбіжні з чимось, що може їх задовольнити (голод – їжа, спрага – вода тощо)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Водночас, у нас є бажання, які на землі ніщо не може задовольнити.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4524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від бажання людини поклонятися Богові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Кожна людина має внутрішнє прагнення до Бога (Паскаль: “порожнеча у формі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Всі бажання,що ми маємо, рівнозбіжні з чимось, що може їх задовольнити (голод – їжа, спрага – вода тощо)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Водночас, у нас є бажання, які на землі ніщо не може задовольнити.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має бути щось поза нами самими, що могло б задовольнити наші бажання.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2021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від бажання людини поклонятися Богові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Кожна людина має внутрішнє прагнення до Бога (Паскаль: “порожнеча у формі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Всі бажання,що ми маємо, рівнозбіжні з чимось, що може їх задовольнити (голод – їжа, спрага – вода тощо)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Водночас, у нас є бажання, які на землі ніщо не може задовольнити.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має бути щось поза нами самими, що могло б задовольнити наші бажання.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Це є Бог.</a:t>
            </a:r>
            <a:br>
              <a:rPr lang="ru-RU" sz="5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6118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4320480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із моральності (антропологічний) 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r>
              <a:rPr lang="uk" sz="2400" dirty="0">
                <a:solidFill>
                  <a:schemeClr val="tx1"/>
                </a:solidFill>
              </a:rPr>
              <a:t>Це аргумент із всесвітньої моральності.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uk-UA" sz="2400" dirty="0">
                <a:solidFill>
                  <a:schemeClr val="tx1"/>
                </a:solidFill>
              </a:rPr>
              <a:t>Найліпшим поясненням почуття моралі і почуття моральної поведінки та </a:t>
            </a:r>
            <a:r>
              <a:rPr lang="uk-UA" sz="2400" dirty="0" err="1">
                <a:solidFill>
                  <a:schemeClr val="tx1"/>
                </a:solidFill>
              </a:rPr>
              <a:t>наявности</a:t>
            </a:r>
            <a:r>
              <a:rPr lang="uk-UA" sz="2400" dirty="0">
                <a:solidFill>
                  <a:schemeClr val="tx1"/>
                </a:solidFill>
              </a:rPr>
              <a:t> сумління у людей всього світу, однакової моралі, однакових базових моральних цінностей і є саме існування найвищої моральної Істоти, яка вклала почуття </a:t>
            </a:r>
            <a:r>
              <a:rPr lang="uk-UA" sz="2400" dirty="0" err="1">
                <a:solidFill>
                  <a:schemeClr val="tx1"/>
                </a:solidFill>
              </a:rPr>
              <a:t>моральности</a:t>
            </a:r>
            <a:r>
              <a:rPr lang="uk-UA" sz="2400" dirty="0">
                <a:solidFill>
                  <a:schemeClr val="tx1"/>
                </a:solidFill>
              </a:rPr>
              <a:t> в нас.</a:t>
            </a:r>
            <a:br>
              <a:rPr lang="ru-RU" sz="2000" dirty="0"/>
            </a:br>
            <a:br>
              <a:rPr lang="ru-RU" sz="5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313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із найпростішої відповіді.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"Найпростіша відповідь на складну проблему часто є найкра</a:t>
            </a:r>
            <a:r>
              <a:rPr lang="ru-RU" sz="2000" dirty="0" err="1">
                <a:solidFill>
                  <a:schemeClr val="tx1"/>
                </a:solidFill>
              </a:rPr>
              <a:t>щою</a:t>
            </a:r>
            <a:r>
              <a:rPr lang="uk" sz="2000" dirty="0">
                <a:solidFill>
                  <a:schemeClr val="tx1"/>
                </a:solidFill>
              </a:rPr>
              <a:t> відповіддю".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73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із найпростішої відповіді.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"Найпростіша відповідь на складну проблему часто є найкра</a:t>
            </a:r>
            <a:r>
              <a:rPr lang="ru-RU" sz="2000" dirty="0" err="1">
                <a:solidFill>
                  <a:schemeClr val="tx1"/>
                </a:solidFill>
              </a:rPr>
              <a:t>щою</a:t>
            </a:r>
            <a:r>
              <a:rPr lang="uk" sz="2000" dirty="0">
                <a:solidFill>
                  <a:schemeClr val="tx1"/>
                </a:solidFill>
              </a:rPr>
              <a:t> відповіддю".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Є два варіанта:</a:t>
            </a:r>
            <a:endParaRPr lang="en-US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" sz="2000" dirty="0">
                <a:solidFill>
                  <a:schemeClr val="tx1"/>
                </a:solidFill>
              </a:rPr>
              <a:t>Все у всесвіті існує вічно (абсурд, матерія вічної бути не може)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" sz="2000" dirty="0">
                <a:solidFill>
                  <a:schemeClr val="tx1"/>
                </a:solidFill>
              </a:rPr>
              <a:t>Все у всесвіті п</a:t>
            </a:r>
            <a:r>
              <a:rPr lang="uk-UA" sz="2000" dirty="0">
                <a:solidFill>
                  <a:schemeClr val="tx1"/>
                </a:solidFill>
              </a:rPr>
              <a:t>ішло з ні</a:t>
            </a:r>
            <a:r>
              <a:rPr lang="uk" sz="2000" dirty="0">
                <a:solidFill>
                  <a:schemeClr val="tx1"/>
                </a:solidFill>
              </a:rPr>
              <a:t>чого.</a:t>
            </a:r>
            <a:endParaRPr lang="en-US" sz="2000" dirty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362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496944" cy="4320480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із найпростішої відповіді.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"Найпростіша відповідь на складну проблему часто є найкра</a:t>
            </a:r>
            <a:r>
              <a:rPr lang="ru-RU" sz="2000" dirty="0" err="1">
                <a:solidFill>
                  <a:schemeClr val="tx1"/>
                </a:solidFill>
              </a:rPr>
              <a:t>щою</a:t>
            </a:r>
            <a:r>
              <a:rPr lang="uk" sz="2000" dirty="0">
                <a:solidFill>
                  <a:schemeClr val="tx1"/>
                </a:solidFill>
              </a:rPr>
              <a:t> відповіддю".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uk" sz="2000" dirty="0">
                <a:solidFill>
                  <a:schemeClr val="tx1"/>
                </a:solidFill>
              </a:rPr>
              <a:t>Є два варіанта:</a:t>
            </a:r>
            <a:endParaRPr lang="en-US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" sz="2000" dirty="0">
                <a:solidFill>
                  <a:schemeClr val="tx1"/>
                </a:solidFill>
              </a:rPr>
              <a:t>Все у всесвіті існує вічно (абсурд, матерія вічної бути не може)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uk" sz="2000" dirty="0">
                <a:solidFill>
                  <a:schemeClr val="tx1"/>
                </a:solidFill>
              </a:rPr>
              <a:t>Все у всесвіті п</a:t>
            </a:r>
            <a:r>
              <a:rPr lang="uk-UA" sz="2000" dirty="0">
                <a:solidFill>
                  <a:schemeClr val="tx1"/>
                </a:solidFill>
              </a:rPr>
              <a:t>ішло з ні</a:t>
            </a:r>
            <a:r>
              <a:rPr lang="uk" sz="2000" dirty="0">
                <a:solidFill>
                  <a:schemeClr val="tx1"/>
                </a:solidFill>
              </a:rPr>
              <a:t>чого.</a:t>
            </a:r>
            <a:endParaRPr lang="en-US" sz="2000" dirty="0">
              <a:solidFill>
                <a:schemeClr val="tx1"/>
              </a:solidFill>
            </a:endParaRPr>
          </a:p>
          <a:p>
            <a:pPr lvl="2"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894508"/>
            <a:ext cx="7786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000" dirty="0"/>
              <a:t>3.    Тому найпростіша відповідь є те, що щось створило всесвіт, і це  </a:t>
            </a:r>
          </a:p>
          <a:p>
            <a:r>
              <a:rPr lang="uk" sz="2000" dirty="0"/>
              <a:t>       “щось” є Бог.</a:t>
            </a:r>
          </a:p>
        </p:txBody>
      </p:sp>
    </p:spTree>
    <p:extLst>
      <p:ext uri="{BB962C8B-B14F-4D97-AF65-F5344CB8AC3E}">
        <p14:creationId xmlns:p14="http://schemas.microsoft.com/office/powerpoint/2010/main" val="1440890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3957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658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92500" lnSpcReduction="1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 Декарт представив такий аргумент:</a:t>
            </a:r>
            <a:br>
              <a:rPr lang="ru-RU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2400" dirty="0">
                <a:solidFill>
                  <a:schemeClr val="tx1"/>
                </a:solidFill>
              </a:rPr>
              <a:t>«Я сумніваюсь, отже – я думаю, а коли я думаю, отже – я існую»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2400" dirty="0">
                <a:solidFill>
                  <a:schemeClr val="tx1"/>
                </a:solidFill>
              </a:rPr>
              <a:t>«Хоч я недосконала істота, тобто, обмежена, залежна від обставин, у мене є знання про досконале»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1800" dirty="0">
              <a:solidFill>
                <a:schemeClr val="tx1"/>
              </a:solidFill>
            </a:endParaRPr>
          </a:p>
          <a:p>
            <a:pPr lvl="1" algn="l"/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635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4703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Ця ідея не могла з'явитися від нас, тому що ми знаємо себе як обмежених і недосконалих,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тому й необмежена ідея про досконале не могла з’явитися від нас,  бо жоден наслідок не може бути більше за свою причину</a:t>
            </a:r>
            <a:r>
              <a:rPr lang="uk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7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Ця ідея не могла з'явитися від нас, тому що ми знаємо себе як обмежених і недосконалих,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тому й необмежена ідея про досконале не могла з’явитися від нас,  бо жоден наслідок не може бути більше за свою причину</a:t>
            </a:r>
            <a:r>
              <a:rPr lang="uk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поява цієї </a:t>
            </a:r>
            <a:r>
              <a:rPr lang="uk-UA" sz="1800" dirty="0">
                <a:solidFill>
                  <a:schemeClr val="tx1"/>
                </a:solidFill>
              </a:rPr>
              <a:t>ідеї повинна була бути викликана поза нами, щоб була неменше тих якостей, які є в ідеї про Бога. </a:t>
            </a: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9284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Ця ідея не могла з'явитися від нас, тому що ми знаємо себе як обмежених і недосконалих,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тому й необмежена ідея про досконале не могла з’явитися від нас,  бо жоден наслідок не може бути більше за свою причину</a:t>
            </a:r>
            <a:r>
              <a:rPr lang="uk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поява цієї </a:t>
            </a:r>
            <a:r>
              <a:rPr lang="uk-UA" sz="1800" dirty="0">
                <a:solidFill>
                  <a:schemeClr val="tx1"/>
                </a:solidFill>
              </a:rPr>
              <a:t>ідеї повинна була бути викликана поза нами, щоб була неменше тих якостей, які є в ідеї про Бога. </a:t>
            </a: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Тільки сам Бог володіє такими властивостями.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9742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Ця ідея не могла з'явитися від нас, тому що ми знаємо себе як обмежених і недосконалих,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тому й необмежена ідея про досконале не могла з’явитися від нас,  бо жоден наслідок не може бути більше за свою причину</a:t>
            </a:r>
            <a:r>
              <a:rPr lang="uk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поява цієї </a:t>
            </a:r>
            <a:r>
              <a:rPr lang="uk-UA" sz="1800" dirty="0">
                <a:solidFill>
                  <a:schemeClr val="tx1"/>
                </a:solidFill>
              </a:rPr>
              <a:t>ідеї повинна була бути викликана поза нами, щоб була неменше тих якостей, які є в ідеї про Бога. </a:t>
            </a: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Тільки сам Бог володіє такими властивостями.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Тому тільки сам Бог може бути джерелом ідеї, яку ми маємо про Нього.</a:t>
            </a:r>
            <a:endParaRPr lang="en-US" sz="1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1990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980367" cy="3744416"/>
          </a:xfrm>
        </p:spPr>
        <p:txBody>
          <a:bodyPr>
            <a:noAutofit/>
          </a:bodyPr>
          <a:lstStyle/>
          <a:p>
            <a:pPr lvl="1" algn="l"/>
            <a:r>
              <a:rPr lang="uk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з ідеї про Бога (онтологічний)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l"/>
            <a:endParaRPr lang="en-US" sz="22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 нас є ідеї про множинність різних речей.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Ці ідеї народжуються або в нас самих, або від речей поза нами.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Одна з ідей, яку ми маємо, це ідея про Бога – нескінченну, досконалу особистість.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Ця ідея не могла з'явитися від нас, тому що ми знаємо себе як обмежених і недосконалих,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тому й необмежена ідея про досконале не могла з’явитися від нас,  бо жоден наслідок не може бути більше за свою причину</a:t>
            </a:r>
            <a:r>
              <a:rPr lang="uk" sz="1800" dirty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Отже, поява цієї </a:t>
            </a:r>
            <a:r>
              <a:rPr lang="uk-UA" sz="1800" dirty="0">
                <a:solidFill>
                  <a:schemeClr val="tx1"/>
                </a:solidFill>
              </a:rPr>
              <a:t>ідеї повинна була бути викликана поза нами, щоб була неменше тих якостей, які є в ідеї про Бога. </a:t>
            </a: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Тільки сам Бог володіє такими властивостями.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Тому тільки сам Бог може бути джерелом ідеї, яку ми маємо про Нього.</a:t>
            </a:r>
            <a:endParaRPr lang="en-US" sz="1800" dirty="0">
              <a:solidFill>
                <a:schemeClr val="tx1"/>
              </a:solidFill>
            </a:endParaRPr>
          </a:p>
          <a:p>
            <a:pPr marL="685800" lvl="1" indent="-2286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Тому Бог існує.</a:t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9" y="2132856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108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Парі Паскаля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Уявімо, що жоден із цих аргументів не виглядає переконливо. Є ще один вид аргументації. Він став відомий як парі Паскаля. Він не намагається довести існування Бога. Він показує розумність віри в Бога навіть тоді, коли є брак доказів.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1" algn="l"/>
            <a:br>
              <a:rPr lang="ru-RU" sz="4800" b="1" dirty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178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Парі Паскаля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Уявімо, що жоден із цих аргументів не виглядає переконливо. Є ще один вид аргументації. Він став відомий як парі Паскаля. Він не намагається довести існування Бога. Він показує розумність віри в Бога навіть тоді, коли є брак доказів.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Якщо брак підстав вирішити чи є Бог чи Його немає, а результат від цього рішення дуже важливий, то ми маємо поставити найвигіднішу для нас умову.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lvl="1" algn="l"/>
            <a:br>
              <a:rPr lang="ru-RU" sz="4800" b="1" dirty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6090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98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0421" y="2132856"/>
            <a:ext cx="8629458" cy="4536504"/>
          </a:xfrm>
        </p:spPr>
        <p:txBody>
          <a:bodyPr>
            <a:noAutofit/>
          </a:bodyPr>
          <a:lstStyle/>
          <a:p>
            <a:pPr lvl="0" algn="l"/>
            <a:r>
              <a:rPr lang="uk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Парі Паскаля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Уявімо, що жоден із цих аргументів не виглядає переконливо. Є ще один вид аргументації. Він став відомий як парі Паскаля. Він не намагається довести існування Бога. Він показує розумність віри в Бога навіть тоді, коли є брак доказів.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Якщо брак підстав вирішити чи є Бог чи Його немає, а результат від цього рішення дуже важливий, то ми маємо поставити найвигіднішу для нас умову.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Якщо ви поставите на Бога, і будете вірити, ви нічого не втратите, навіть якщо виявиться, що Його немає. Але якщо ви поставите проти Бога, а виявиться, що Він є, і ви помилялися, ви втратите все: Бога, вічність, вічні багатства. Уявіть умови, якщо ви ставите на Бога: "якщо ви виграєте, ви виграєте все; якщо ви програєте, ви не втрачаєте нічого."</a:t>
            </a:r>
          </a:p>
          <a:p>
            <a:pPr lvl="1" algn="l"/>
            <a:br>
              <a:rPr lang="ru-RU" sz="4800" b="1" dirty="0">
                <a:solidFill>
                  <a:schemeClr val="tx1"/>
                </a:solidFill>
              </a:rPr>
            </a:br>
            <a:endParaRPr lang="ru-RU" sz="4800" dirty="0">
              <a:solidFill>
                <a:schemeClr val="tx1"/>
              </a:solidFill>
            </a:endParaRPr>
          </a:p>
          <a:p>
            <a:pPr lvl="1" algn="l"/>
            <a:br>
              <a:rPr lang="ru-RU" sz="1050" dirty="0"/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18" y="2087989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821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064896" cy="4320480"/>
          </a:xfrm>
        </p:spPr>
        <p:txBody>
          <a:bodyPr>
            <a:normAutofit fontScale="92500" lnSpcReduction="1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u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 Декарт представив такий аргумент:</a:t>
            </a:r>
            <a:br>
              <a:rPr lang="ru-RU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2400" dirty="0">
                <a:solidFill>
                  <a:schemeClr val="tx1"/>
                </a:solidFill>
              </a:rPr>
              <a:t>«Я сумніваюсь, отже – я думаю, а коли я думаю, отже – я існую»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2400" dirty="0">
                <a:solidFill>
                  <a:schemeClr val="tx1"/>
                </a:solidFill>
              </a:rPr>
              <a:t>«Хоч я недосконала істота, тобто, обмежена, залежна від обставин, у мене є знання про досконале»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       Висновок: </a:t>
            </a:r>
            <a:r>
              <a:rPr lang="uk-UA" sz="2400" dirty="0">
                <a:solidFill>
                  <a:schemeClr val="tx1"/>
                </a:solidFill>
              </a:rPr>
              <a:t>«Знання про досконале не можуть виникнути в  </a:t>
            </a: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       недосконалому розумі. Тобто має існувати досконалий розум, </a:t>
            </a: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       джерело цієї ідеї. Тобто, має бути незалежна причина мого </a:t>
            </a: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       існування»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4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10" y="0"/>
            <a:ext cx="91661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290" y="2297561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uk-UA" sz="6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Осмислений лад у всесвіті</a:t>
            </a:r>
          </a:p>
          <a:p>
            <a:pPr lvl="0" algn="l"/>
            <a:r>
              <a:rPr lang="uk-UA" sz="6000" dirty="0">
                <a:solidFill>
                  <a:schemeClr val="tx1"/>
                </a:solidFill>
              </a:rPr>
              <a:t>Від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uk-UA" sz="6000" dirty="0">
                <a:solidFill>
                  <a:schemeClr val="tx1"/>
                </a:solidFill>
                <a:hlinkClick r:id="rId3" tooltip="Грец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грецького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el-GR" sz="6000" dirty="0">
                <a:solidFill>
                  <a:schemeClr val="tx1"/>
                </a:solidFill>
              </a:rPr>
              <a:t>τέλειος</a:t>
            </a:r>
            <a:r>
              <a:rPr lang="uk-UA" sz="6000" dirty="0">
                <a:solidFill>
                  <a:schemeClr val="tx1"/>
                </a:solidFill>
              </a:rPr>
              <a:t> (</a:t>
            </a:r>
            <a:r>
              <a:rPr lang="uk-UA" sz="6000" dirty="0" err="1">
                <a:solidFill>
                  <a:schemeClr val="tx1"/>
                </a:solidFill>
              </a:rPr>
              <a:t>телейос</a:t>
            </a:r>
            <a:r>
              <a:rPr lang="uk-UA" sz="6000" dirty="0">
                <a:solidFill>
                  <a:schemeClr val="tx1"/>
                </a:solidFill>
              </a:rPr>
              <a:t>),– це зміст, лад і мета.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6000" dirty="0">
              <a:solidFill>
                <a:schemeClr val="tx1"/>
              </a:solidFill>
            </a:endParaRPr>
          </a:p>
          <a:p>
            <a:pPr lvl="1" algn="l"/>
            <a:endParaRPr lang="ru-RU" sz="6100" dirty="0">
              <a:solidFill>
                <a:schemeClr val="tx1"/>
              </a:solidFill>
            </a:endParaRPr>
          </a:p>
          <a:p>
            <a:pPr lvl="1" algn="l"/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lvl="1" algn="l"/>
            <a:br>
              <a:rPr lang="ru-RU" sz="61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7995" y="2204864"/>
            <a:ext cx="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64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10" y="0"/>
            <a:ext cx="91661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290" y="2297561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uk-UA" sz="6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Осмислений лад у всесвіті</a:t>
            </a:r>
          </a:p>
          <a:p>
            <a:pPr lvl="0" algn="l"/>
            <a:r>
              <a:rPr lang="uk-UA" sz="6000" dirty="0">
                <a:solidFill>
                  <a:schemeClr val="tx1"/>
                </a:solidFill>
              </a:rPr>
              <a:t>Від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uk-UA" sz="6000" dirty="0">
                <a:solidFill>
                  <a:schemeClr val="tx1"/>
                </a:solidFill>
                <a:hlinkClick r:id="rId3" tooltip="Грец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грецького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el-GR" sz="6000" dirty="0">
                <a:solidFill>
                  <a:schemeClr val="tx1"/>
                </a:solidFill>
              </a:rPr>
              <a:t>τέλειος</a:t>
            </a:r>
            <a:r>
              <a:rPr lang="uk-UA" sz="6000" dirty="0">
                <a:solidFill>
                  <a:schemeClr val="tx1"/>
                </a:solidFill>
              </a:rPr>
              <a:t> (</a:t>
            </a:r>
            <a:r>
              <a:rPr lang="uk-UA" sz="6000" dirty="0" err="1">
                <a:solidFill>
                  <a:schemeClr val="tx1"/>
                </a:solidFill>
              </a:rPr>
              <a:t>телейос</a:t>
            </a:r>
            <a:r>
              <a:rPr lang="uk-UA" sz="6000" dirty="0">
                <a:solidFill>
                  <a:schemeClr val="tx1"/>
                </a:solidFill>
              </a:rPr>
              <a:t>),– це зміст, лад і мета.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6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Кожна складова всесвіту показує неймовірний ступінь </a:t>
            </a:r>
            <a:r>
              <a:rPr lang="uk-UA" sz="6000" dirty="0" err="1">
                <a:solidFill>
                  <a:schemeClr val="tx1"/>
                </a:solidFill>
              </a:rPr>
              <a:t>організованости</a:t>
            </a:r>
            <a:r>
              <a:rPr lang="uk-UA" sz="6000" dirty="0">
                <a:solidFill>
                  <a:schemeClr val="tx1"/>
                </a:solidFill>
              </a:rPr>
              <a:t> й ладу. 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lvl="1" algn="l"/>
            <a:br>
              <a:rPr lang="ru-RU" sz="61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7995" y="2204864"/>
            <a:ext cx="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992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10" y="0"/>
            <a:ext cx="91661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290" y="2297561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uk-UA" sz="6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Осмислений лад у всесвіті</a:t>
            </a:r>
          </a:p>
          <a:p>
            <a:pPr lvl="0" algn="l"/>
            <a:r>
              <a:rPr lang="uk-UA" sz="6000" dirty="0">
                <a:solidFill>
                  <a:schemeClr val="tx1"/>
                </a:solidFill>
              </a:rPr>
              <a:t>Від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uk-UA" sz="6000" dirty="0">
                <a:solidFill>
                  <a:schemeClr val="tx1"/>
                </a:solidFill>
                <a:hlinkClick r:id="rId3" tooltip="Грец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грецького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el-GR" sz="6000" dirty="0">
                <a:solidFill>
                  <a:schemeClr val="tx1"/>
                </a:solidFill>
              </a:rPr>
              <a:t>τέλειος</a:t>
            </a:r>
            <a:r>
              <a:rPr lang="uk-UA" sz="6000" dirty="0">
                <a:solidFill>
                  <a:schemeClr val="tx1"/>
                </a:solidFill>
              </a:rPr>
              <a:t> (</a:t>
            </a:r>
            <a:r>
              <a:rPr lang="uk-UA" sz="6000" dirty="0" err="1">
                <a:solidFill>
                  <a:schemeClr val="tx1"/>
                </a:solidFill>
              </a:rPr>
              <a:t>телейос</a:t>
            </a:r>
            <a:r>
              <a:rPr lang="uk-UA" sz="6000" dirty="0">
                <a:solidFill>
                  <a:schemeClr val="tx1"/>
                </a:solidFill>
              </a:rPr>
              <a:t>),– це зміст, лад і мета.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6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Кожна складова всесвіту показує неймовірний ступінь </a:t>
            </a:r>
            <a:r>
              <a:rPr lang="uk-UA" sz="6000" dirty="0" err="1">
                <a:solidFill>
                  <a:schemeClr val="tx1"/>
                </a:solidFill>
              </a:rPr>
              <a:t>організованости</a:t>
            </a:r>
            <a:r>
              <a:rPr lang="uk-UA" sz="6000" dirty="0">
                <a:solidFill>
                  <a:schemeClr val="tx1"/>
                </a:solidFill>
              </a:rPr>
              <a:t> й ладу.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Позбавлені розуму речі прямують до хаосу, але аж ніяк не до ладу.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lvl="1" algn="l"/>
            <a:br>
              <a:rPr lang="ru-RU" sz="61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7995" y="2204864"/>
            <a:ext cx="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69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10" y="0"/>
            <a:ext cx="91661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290" y="2297561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uk-UA" sz="6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Осмислений лад у всесвіті</a:t>
            </a:r>
          </a:p>
          <a:p>
            <a:pPr lvl="0" algn="l"/>
            <a:r>
              <a:rPr lang="uk-UA" sz="6000" dirty="0">
                <a:solidFill>
                  <a:schemeClr val="tx1"/>
                </a:solidFill>
              </a:rPr>
              <a:t>Від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uk-UA" sz="6000" dirty="0">
                <a:solidFill>
                  <a:schemeClr val="tx1"/>
                </a:solidFill>
                <a:hlinkClick r:id="rId3" tooltip="Грец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грецького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el-GR" sz="6000" dirty="0">
                <a:solidFill>
                  <a:schemeClr val="tx1"/>
                </a:solidFill>
              </a:rPr>
              <a:t>τέλειος</a:t>
            </a:r>
            <a:r>
              <a:rPr lang="uk-UA" sz="6000" dirty="0">
                <a:solidFill>
                  <a:schemeClr val="tx1"/>
                </a:solidFill>
              </a:rPr>
              <a:t> (</a:t>
            </a:r>
            <a:r>
              <a:rPr lang="uk-UA" sz="6000" dirty="0" err="1">
                <a:solidFill>
                  <a:schemeClr val="tx1"/>
                </a:solidFill>
              </a:rPr>
              <a:t>телейос</a:t>
            </a:r>
            <a:r>
              <a:rPr lang="uk-UA" sz="6000" dirty="0">
                <a:solidFill>
                  <a:schemeClr val="tx1"/>
                </a:solidFill>
              </a:rPr>
              <a:t>),– це зміст, лад і мета.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6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Кожна складова всесвіту показує неймовірний ступінь </a:t>
            </a:r>
            <a:r>
              <a:rPr lang="uk-UA" sz="6000" dirty="0" err="1">
                <a:solidFill>
                  <a:schemeClr val="tx1"/>
                </a:solidFill>
              </a:rPr>
              <a:t>організованости</a:t>
            </a:r>
            <a:r>
              <a:rPr lang="uk-UA" sz="6000" dirty="0">
                <a:solidFill>
                  <a:schemeClr val="tx1"/>
                </a:solidFill>
              </a:rPr>
              <a:t> й ладу.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Позбавлені розуму речі прямують до хаосу, але аж ніяк не до ладу.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Лад або порядок – це дія зовнішнього розуму.</a:t>
            </a:r>
          </a:p>
          <a:p>
            <a:pPr marL="971550" lvl="1" indent="-514350" algn="l">
              <a:buFont typeface="+mj-lt"/>
              <a:buAutoNum type="arabicPeriod"/>
            </a:pPr>
            <a:endParaRPr lang="ru-RU" sz="6100" dirty="0">
              <a:solidFill>
                <a:schemeClr val="tx1"/>
              </a:solidFill>
            </a:endParaRPr>
          </a:p>
          <a:p>
            <a:pPr lvl="1" algn="l"/>
            <a:br>
              <a:rPr lang="ru-RU" sz="61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7995" y="2204864"/>
            <a:ext cx="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027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10" y="0"/>
            <a:ext cx="916610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290" y="2297561"/>
            <a:ext cx="8496944" cy="4320480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uk-UA" sz="67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Осмислений лад у всесвіті</a:t>
            </a:r>
          </a:p>
          <a:p>
            <a:pPr lvl="0" algn="l"/>
            <a:r>
              <a:rPr lang="uk-UA" sz="6000" dirty="0">
                <a:solidFill>
                  <a:schemeClr val="tx1"/>
                </a:solidFill>
              </a:rPr>
              <a:t>Від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uk-UA" sz="6000" dirty="0">
                <a:solidFill>
                  <a:schemeClr val="tx1"/>
                </a:solidFill>
                <a:hlinkClick r:id="rId3" tooltip="Грецька м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грецького</a:t>
            </a:r>
            <a:r>
              <a:rPr lang="ru-RU" sz="6000" dirty="0">
                <a:solidFill>
                  <a:schemeClr val="tx1"/>
                </a:solidFill>
              </a:rPr>
              <a:t> </a:t>
            </a:r>
            <a:r>
              <a:rPr lang="el-GR" sz="6000" dirty="0">
                <a:solidFill>
                  <a:schemeClr val="tx1"/>
                </a:solidFill>
              </a:rPr>
              <a:t>τέλειος</a:t>
            </a:r>
            <a:r>
              <a:rPr lang="uk-UA" sz="6000" dirty="0">
                <a:solidFill>
                  <a:schemeClr val="tx1"/>
                </a:solidFill>
              </a:rPr>
              <a:t> (</a:t>
            </a:r>
            <a:r>
              <a:rPr lang="uk-UA" sz="6000" dirty="0" err="1">
                <a:solidFill>
                  <a:schemeClr val="tx1"/>
                </a:solidFill>
              </a:rPr>
              <a:t>телейос</a:t>
            </a:r>
            <a:r>
              <a:rPr lang="uk-UA" sz="6000" dirty="0">
                <a:solidFill>
                  <a:schemeClr val="tx1"/>
                </a:solidFill>
              </a:rPr>
              <a:t>),– це зміст, лад і мета.</a:t>
            </a:r>
            <a:br>
              <a:rPr lang="ru-RU" sz="5500" dirty="0">
                <a:solidFill>
                  <a:schemeClr val="tx1"/>
                </a:solidFill>
              </a:rPr>
            </a:br>
            <a:endParaRPr lang="ru-RU" sz="6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Кожна складова всесвіту показує неймовірний ступінь </a:t>
            </a:r>
            <a:r>
              <a:rPr lang="uk-UA" sz="6000" dirty="0" err="1">
                <a:solidFill>
                  <a:schemeClr val="tx1"/>
                </a:solidFill>
              </a:rPr>
              <a:t>організованости</a:t>
            </a:r>
            <a:r>
              <a:rPr lang="uk-UA" sz="6000" dirty="0">
                <a:solidFill>
                  <a:schemeClr val="tx1"/>
                </a:solidFill>
              </a:rPr>
              <a:t> й ладу.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Позбавлені розуму речі прямують до хаосу, але аж ніяк не до ладу.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000" dirty="0">
                <a:solidFill>
                  <a:schemeClr val="tx1"/>
                </a:solidFill>
              </a:rPr>
              <a:t>Лад або порядок – це дія зовнішнього розуму.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uk-UA" sz="6100" dirty="0">
                <a:solidFill>
                  <a:schemeClr val="tx1"/>
                </a:solidFill>
              </a:rPr>
              <a:t>Отже, висновок – всесвіт – це результат творіння розумного Дизайнера.</a:t>
            </a:r>
            <a:br>
              <a:rPr lang="ru-RU" sz="61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7995" y="2204864"/>
            <a:ext cx="557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6729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>
            <a:normAutofit/>
          </a:bodyPr>
          <a:lstStyle/>
          <a:p>
            <a:r>
              <a:rPr lang="uk" b="1" dirty="0"/>
              <a:t>Аргументи, які демонструють існування Бога.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6671" y="2204864"/>
            <a:ext cx="8775849" cy="3816424"/>
          </a:xfrm>
        </p:spPr>
        <p:txBody>
          <a:bodyPr>
            <a:noAutofit/>
          </a:bodyPr>
          <a:lstStyle/>
          <a:p>
            <a:pPr lvl="0" algn="l"/>
            <a:r>
              <a:rPr lang="uk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 від бажання людини поклонятися Богові</a:t>
            </a:r>
            <a:br>
              <a:rPr lang="ru-RU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 algn="l">
              <a:buFont typeface="+mj-lt"/>
              <a:buAutoNum type="arabicPeriod"/>
            </a:pPr>
            <a:r>
              <a:rPr lang="uk" sz="1800" dirty="0">
                <a:solidFill>
                  <a:schemeClr val="tx1"/>
                </a:solidFill>
              </a:rPr>
              <a:t>Кожна людина має внутрішнє прагнення до Бога (Паскаль: “порожнеча у формі Бога”)</a:t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465" y="2204864"/>
            <a:ext cx="557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u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6385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2144</Words>
  <Application>Microsoft Office PowerPoint</Application>
  <PresentationFormat>Экран (4:3)</PresentationFormat>
  <Paragraphs>234</Paragraphs>
  <Slides>28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  <vt:lpstr>Аргументи, які демонструють існування Бога.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Аргументы, демонстрирующие существование Бога.</dc:title>
  <dc:creator>Admin</dc:creator>
  <cp:lastModifiedBy>Ruslan Lvov</cp:lastModifiedBy>
  <cp:revision>9</cp:revision>
  <dcterms:created xsi:type="dcterms:W3CDTF">2020-06-19T07:33:11Z</dcterms:created>
  <dcterms:modified xsi:type="dcterms:W3CDTF">2022-11-01T09:57:59Z</dcterms:modified>
</cp:coreProperties>
</file>