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0" r:id="rId3"/>
    <p:sldId id="257" r:id="rId4"/>
    <p:sldId id="258" r:id="rId5"/>
    <p:sldId id="259" r:id="rId6"/>
    <p:sldId id="261" r:id="rId7"/>
    <p:sldId id="262" r:id="rId8"/>
    <p:sldId id="263" r:id="rId9"/>
    <p:sldId id="270" r:id="rId10"/>
    <p:sldId id="272" r:id="rId11"/>
    <p:sldId id="271" r:id="rId12"/>
    <p:sldId id="273" r:id="rId13"/>
    <p:sldId id="274"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599C050-9D95-48A3-A1A5-626829153154}" type="datetimeFigureOut">
              <a:rPr lang="en-US" smtClean="0"/>
              <a:pPr/>
              <a:t>4/3/2018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0C693E-0C29-4031-A44C-BEA44F543FA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C88FC9-998E-4050-8995-CDFBC81B7FEF}" type="datetimeFigureOut">
              <a:rPr lang="en-US" smtClean="0"/>
              <a:pPr/>
              <a:t>4/3/2018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92305-7CE4-47AA-9A7E-0FA34748F225}" type="slidenum">
              <a:rPr lang="en-US" smtClean="0"/>
              <a:pPr/>
              <a:t>‹#›</a:t>
            </a:fld>
            <a:endParaRPr lang="en-US"/>
          </a:p>
        </p:txBody>
      </p:sp>
    </p:spTree>
    <p:extLst>
      <p:ext uri="{BB962C8B-B14F-4D97-AF65-F5344CB8AC3E}">
        <p14:creationId xmlns:p14="http://schemas.microsoft.com/office/powerpoint/2010/main" xmlns="" val="3979765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2246875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334354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204889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2787E-5FD9-46F1-A275-EE1EFDEF8490}"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123334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C2787E-5FD9-46F1-A275-EE1EFDEF8490}"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2387035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C2787E-5FD9-46F1-A275-EE1EFDEF8490}"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560601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C2787E-5FD9-46F1-A275-EE1EFDEF8490}"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188927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C2787E-5FD9-46F1-A275-EE1EFDEF8490}"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3977571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2787E-5FD9-46F1-A275-EE1EFDEF8490}"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291667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2787E-5FD9-46F1-A275-EE1EFDEF8490}"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1281119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2787E-5FD9-46F1-A275-EE1EFDEF8490}"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259313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C2787E-5FD9-46F1-A275-EE1EFDEF8490}" type="datetimeFigureOut">
              <a:rPr lang="en-US" smtClean="0"/>
              <a:pPr/>
              <a:t>4/3/2018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A51937-32CB-4BCF-AD86-9997CD9CE952}" type="slidenum">
              <a:rPr lang="en-US" smtClean="0"/>
              <a:pPr/>
              <a:t>‹#›</a:t>
            </a:fld>
            <a:endParaRPr lang="en-US"/>
          </a:p>
        </p:txBody>
      </p:sp>
    </p:spTree>
    <p:extLst>
      <p:ext uri="{BB962C8B-B14F-4D97-AF65-F5344CB8AC3E}">
        <p14:creationId xmlns:p14="http://schemas.microsoft.com/office/powerpoint/2010/main" xmlns="" val="346355811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7" name="TextBox 6"/>
          <p:cNvSpPr txBox="1"/>
          <p:nvPr/>
        </p:nvSpPr>
        <p:spPr>
          <a:xfrm>
            <a:off x="5181600" y="3733800"/>
            <a:ext cx="3339760" cy="1938992"/>
          </a:xfrm>
          <a:prstGeom prst="rect">
            <a:avLst/>
          </a:prstGeom>
          <a:noFill/>
        </p:spPr>
        <p:txBody>
          <a:bodyPr wrap="none" rtlCol="0">
            <a:spAutoFit/>
          </a:bodyPr>
          <a:lstStyle/>
          <a:p>
            <a:pPr algn="r"/>
            <a:endParaRPr lang="en-US" sz="4000" dirty="0">
              <a:solidFill>
                <a:srgbClr val="FF0000"/>
              </a:solidFill>
              <a:effectLst>
                <a:outerShdw blurRad="38100" dist="38100" dir="2700000" algn="tl">
                  <a:srgbClr val="000000">
                    <a:alpha val="43137"/>
                  </a:srgbClr>
                </a:outerShdw>
              </a:effectLst>
            </a:endParaRPr>
          </a:p>
          <a:p>
            <a:pPr algn="r"/>
            <a:r>
              <a:rPr lang="en-US" sz="4000" dirty="0" smtClean="0">
                <a:solidFill>
                  <a:srgbClr val="FF0000"/>
                </a:solidFill>
                <a:effectLst>
                  <a:outerShdw blurRad="38100" dist="38100" dir="2700000" algn="tl">
                    <a:srgbClr val="000000">
                      <a:alpha val="43137"/>
                    </a:srgbClr>
                  </a:outerShdw>
                </a:effectLst>
              </a:rPr>
              <a:t>Introductions </a:t>
            </a:r>
          </a:p>
          <a:p>
            <a:pPr algn="r"/>
            <a:r>
              <a:rPr lang="en-US" sz="4000" dirty="0" smtClean="0">
                <a:solidFill>
                  <a:srgbClr val="FF0000"/>
                </a:solidFill>
                <a:effectLst>
                  <a:outerShdw blurRad="38100" dist="38100" dir="2700000" algn="tl">
                    <a:srgbClr val="000000">
                      <a:alpha val="43137"/>
                    </a:srgbClr>
                  </a:outerShdw>
                </a:effectLst>
              </a:rPr>
              <a:t>and Definitions</a:t>
            </a:r>
            <a:endParaRPr lang="en-US" sz="4000"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2590800" y="228600"/>
            <a:ext cx="3575018" cy="1077218"/>
          </a:xfrm>
          <a:prstGeom prst="rect">
            <a:avLst/>
          </a:prstGeom>
          <a:noFill/>
        </p:spPr>
        <p:txBody>
          <a:bodyPr wrap="none" rtlCol="0">
            <a:spAutoFit/>
          </a:bodyPr>
          <a:lstStyle/>
          <a:p>
            <a:r>
              <a:rPr lang="en-US" sz="3200" b="1" dirty="0" smtClean="0">
                <a:solidFill>
                  <a:srgbClr val="FF0000"/>
                </a:solidFill>
              </a:rPr>
              <a:t>Learning To Lead</a:t>
            </a:r>
          </a:p>
          <a:p>
            <a:r>
              <a:rPr lang="en-US" sz="3200" b="1" dirty="0">
                <a:solidFill>
                  <a:srgbClr val="FF0000"/>
                </a:solidFill>
              </a:rPr>
              <a:t>	</a:t>
            </a:r>
            <a:r>
              <a:rPr lang="en-US" sz="3200" b="1" dirty="0" smtClean="0">
                <a:solidFill>
                  <a:srgbClr val="FF0000"/>
                </a:solidFill>
              </a:rPr>
              <a:t>	Session I</a:t>
            </a:r>
            <a:r>
              <a:rPr lang="en-US" b="1" dirty="0" smtClean="0"/>
              <a:t>)</a:t>
            </a:r>
            <a:endParaRPr lang="en-US" b="1" dirty="0"/>
          </a:p>
        </p:txBody>
      </p:sp>
    </p:spTree>
    <p:extLst>
      <p:ext uri="{BB962C8B-B14F-4D97-AF65-F5344CB8AC3E}">
        <p14:creationId xmlns:p14="http://schemas.microsoft.com/office/powerpoint/2010/main" xmlns="" val="148412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2514600"/>
            <a:ext cx="5029200" cy="4114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286000" y="2971800"/>
            <a:ext cx="2830032" cy="328895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2209800"/>
            <a:ext cx="1600200" cy="1533525"/>
          </a:xfrm>
          <a:prstGeom prst="rect">
            <a:avLst/>
          </a:prstGeom>
          <a:noFill/>
        </p:spPr>
      </p:pic>
      <p:sp>
        <p:nvSpPr>
          <p:cNvPr id="10" name="Bent-Up Arrow 9"/>
          <p:cNvSpPr/>
          <p:nvPr/>
        </p:nvSpPr>
        <p:spPr>
          <a:xfrm>
            <a:off x="5105400" y="36576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696200" y="3048000"/>
            <a:ext cx="1447800" cy="6096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2971800"/>
            <a:ext cx="2622698" cy="30480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8070" y="533400"/>
            <a:ext cx="8001000" cy="5632311"/>
          </a:xfrm>
          <a:prstGeom prst="rect">
            <a:avLst/>
          </a:prstGeom>
          <a:noFill/>
        </p:spPr>
        <p:txBody>
          <a:bodyPr wrap="square" rtlCol="0">
            <a:spAutoFit/>
          </a:bodyPr>
          <a:lstStyle/>
          <a:p>
            <a:r>
              <a:rPr lang="en-US" sz="4000" dirty="0" smtClean="0">
                <a:solidFill>
                  <a:srgbClr val="FFFF00"/>
                </a:solidFill>
              </a:rPr>
              <a:t>A leader, with all his plusses and minuses, strengths and weaknesses, interacts with a group of people to define the culture (the way things are done here) in order to develop a vision for a preferable future, and then provides the impetus for doing the actions necessary to bring about that future with plans and prayer. </a:t>
            </a:r>
            <a:endParaRPr lang="en-US" sz="4000" dirty="0">
              <a:solidFill>
                <a:srgbClr val="FFFF00"/>
              </a:solidFill>
            </a:endParaRPr>
          </a:p>
        </p:txBody>
      </p:sp>
    </p:spTree>
    <p:extLst>
      <p:ext uri="{BB962C8B-B14F-4D97-AF65-F5344CB8AC3E}">
        <p14:creationId xmlns:p14="http://schemas.microsoft.com/office/powerpoint/2010/main" xmlns="" val="1442722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914400"/>
            <a:ext cx="6633419" cy="4616648"/>
          </a:xfrm>
          <a:prstGeom prst="rect">
            <a:avLst/>
          </a:prstGeom>
          <a:noFill/>
        </p:spPr>
        <p:txBody>
          <a:bodyPr wrap="none" rtlCol="0">
            <a:spAutoFit/>
          </a:bodyPr>
          <a:lstStyle/>
          <a:p>
            <a:r>
              <a:rPr lang="en-US" sz="5400" dirty="0" smtClean="0">
                <a:effectLst>
                  <a:outerShdw blurRad="38100" dist="38100" dir="2700000" algn="tl">
                    <a:srgbClr val="000000">
                      <a:alpha val="43137"/>
                    </a:srgbClr>
                  </a:outerShdw>
                </a:effectLst>
              </a:rPr>
              <a:t>Who I am: </a:t>
            </a:r>
          </a:p>
          <a:p>
            <a:endParaRPr lang="en-US" sz="16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Follower (Shepherd who has a Shepherd)</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Husband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Father of 3 adult children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Grandfather of 11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Pastor (39 years)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Leader </a:t>
            </a:r>
          </a:p>
          <a:p>
            <a:endParaRPr lang="en-US" sz="2800" dirty="0" smtClean="0">
              <a:effectLst>
                <a:outerShdw blurRad="38100" dist="38100" dir="2700000" algn="tl">
                  <a:srgbClr val="000000">
                    <a:alpha val="43137"/>
                  </a:srgbClr>
                </a:outerShdw>
              </a:effectLst>
            </a:endParaRPr>
          </a:p>
          <a:p>
            <a:pPr marL="457200" indent="-457200">
              <a:buFont typeface="Arial" panose="020B0604020202020204" pitchFamily="34" charset="0"/>
              <a:buChar char="•"/>
            </a:pPr>
            <a:endParaRPr lang="en-US"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402320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990600"/>
            <a:ext cx="6194132" cy="3724096"/>
          </a:xfrm>
          <a:prstGeom prst="rect">
            <a:avLst/>
          </a:prstGeom>
          <a:noFill/>
        </p:spPr>
        <p:txBody>
          <a:bodyPr wrap="none" rtlCol="0">
            <a:spAutoFit/>
          </a:bodyPr>
          <a:lstStyle/>
          <a:p>
            <a:r>
              <a:rPr lang="en-US" sz="2800" b="1" dirty="0" smtClean="0">
                <a:effectLst>
                  <a:outerShdw blurRad="38100" dist="38100" dir="2700000" algn="tl">
                    <a:srgbClr val="000000">
                      <a:alpha val="43137"/>
                    </a:srgbClr>
                  </a:outerShdw>
                </a:effectLst>
              </a:rPr>
              <a:t>My Learning of Leadership</a:t>
            </a:r>
          </a:p>
          <a:p>
            <a:endParaRPr lang="en-US" sz="1200" b="1" dirty="0" smtClean="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Growing Up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Seminary Years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First Church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Out to California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Denominational and local leadership </a:t>
            </a:r>
          </a:p>
          <a:p>
            <a:pPr marL="457200" indent="-457200">
              <a:buFont typeface="Arial" panose="020B0604020202020204" pitchFamily="34" charset="0"/>
              <a:buChar char="•"/>
            </a:pPr>
            <a:r>
              <a:rPr lang="en-US" sz="2800" dirty="0" smtClean="0">
                <a:effectLst>
                  <a:outerShdw blurRad="38100" dist="38100" dir="2700000" algn="tl">
                    <a:srgbClr val="000000">
                      <a:alpha val="43137"/>
                    </a:srgbClr>
                  </a:outerShdw>
                </a:effectLst>
              </a:rPr>
              <a:t>Return to Michigan Church</a:t>
            </a:r>
          </a:p>
          <a:p>
            <a:pPr marL="457200" indent="-457200">
              <a:buFont typeface="Arial" panose="020B0604020202020204" pitchFamily="34" charset="0"/>
              <a:buChar char="•"/>
            </a:pPr>
            <a:endParaRPr lang="en-US" sz="28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075751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0"/>
            <a:ext cx="6004721" cy="923330"/>
          </a:xfrm>
          <a:prstGeom prst="rect">
            <a:avLst/>
          </a:prstGeom>
          <a:noFill/>
        </p:spPr>
        <p:txBody>
          <a:bodyPr wrap="none" rtlCol="0">
            <a:spAutoFit/>
          </a:bodyPr>
          <a:lstStyle/>
          <a:p>
            <a:r>
              <a:rPr lang="en-US" sz="5400" b="1" dirty="0" smtClean="0"/>
              <a:t>What is leadership? </a:t>
            </a:r>
            <a:endParaRPr lang="en-US" sz="5400" b="1" dirty="0"/>
          </a:p>
        </p:txBody>
      </p:sp>
    </p:spTree>
    <p:extLst>
      <p:ext uri="{BB962C8B-B14F-4D97-AF65-F5344CB8AC3E}">
        <p14:creationId xmlns:p14="http://schemas.microsoft.com/office/powerpoint/2010/main" xmlns="" val="2373896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14400"/>
            <a:ext cx="7340920" cy="1384995"/>
          </a:xfrm>
          <a:prstGeom prst="rect">
            <a:avLst/>
          </a:prstGeom>
          <a:noFill/>
        </p:spPr>
        <p:txBody>
          <a:bodyPr wrap="none" rtlCol="0">
            <a:spAutoFit/>
          </a:bodyPr>
          <a:lstStyle/>
          <a:p>
            <a:r>
              <a:rPr lang="en-US" sz="2800" dirty="0" smtClean="0"/>
              <a:t>850 different definitions </a:t>
            </a:r>
          </a:p>
          <a:p>
            <a:r>
              <a:rPr lang="en-US" sz="2800" dirty="0"/>
              <a:t>	</a:t>
            </a:r>
            <a:r>
              <a:rPr lang="en-US" sz="2800" dirty="0" smtClean="0"/>
              <a:t>Warren Bennis and Burt </a:t>
            </a:r>
            <a:r>
              <a:rPr lang="en-US" sz="2800" dirty="0" err="1" smtClean="0"/>
              <a:t>Nanus</a:t>
            </a:r>
            <a:r>
              <a:rPr lang="en-US" sz="2800" dirty="0" smtClean="0"/>
              <a:t> in </a:t>
            </a:r>
            <a:r>
              <a:rPr lang="en-US" sz="2800" i="1" dirty="0" smtClean="0"/>
              <a:t>Leaders: </a:t>
            </a:r>
          </a:p>
          <a:p>
            <a:r>
              <a:rPr lang="en-US" sz="2800" i="1" dirty="0"/>
              <a:t>	</a:t>
            </a:r>
            <a:r>
              <a:rPr lang="en-US" sz="2800" i="1" dirty="0" smtClean="0"/>
              <a:t>Strategies for Taking Charge </a:t>
            </a:r>
            <a:endParaRPr lang="en-US" sz="2800" dirty="0"/>
          </a:p>
        </p:txBody>
      </p:sp>
    </p:spTree>
    <p:extLst>
      <p:ext uri="{BB962C8B-B14F-4D97-AF65-F5344CB8AC3E}">
        <p14:creationId xmlns:p14="http://schemas.microsoft.com/office/powerpoint/2010/main" xmlns="" val="1901697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1" y="685800"/>
            <a:ext cx="8153400" cy="3970318"/>
          </a:xfrm>
          <a:prstGeom prst="rect">
            <a:avLst/>
          </a:prstGeom>
          <a:noFill/>
        </p:spPr>
        <p:txBody>
          <a:bodyPr wrap="square" rtlCol="0">
            <a:spAutoFit/>
          </a:bodyPr>
          <a:lstStyle/>
          <a:p>
            <a:r>
              <a:rPr lang="en-US" sz="2800" dirty="0" smtClean="0"/>
              <a:t>Leadership is the process of persuasion or example by which an individual (or leadership team) induces a group to pursue objectives held by a leader or shared by the leader and his or her followers </a:t>
            </a:r>
          </a:p>
          <a:p>
            <a:r>
              <a:rPr lang="en-US" sz="2800" dirty="0"/>
              <a:t>	</a:t>
            </a:r>
            <a:r>
              <a:rPr lang="en-US" sz="2800" dirty="0" smtClean="0"/>
              <a:t>- John W. Gardner, </a:t>
            </a:r>
            <a:r>
              <a:rPr lang="en-US" sz="2800" i="1" dirty="0" smtClean="0"/>
              <a:t>On Leadership,</a:t>
            </a:r>
            <a:r>
              <a:rPr lang="en-US" sz="2800" dirty="0" smtClean="0"/>
              <a:t> p. 186 </a:t>
            </a:r>
          </a:p>
          <a:p>
            <a:endParaRPr lang="en-US" sz="2800" dirty="0"/>
          </a:p>
          <a:p>
            <a:r>
              <a:rPr lang="en-US" sz="2800" dirty="0" smtClean="0"/>
              <a:t>Leadership is influence, the ability of one person to influence others. </a:t>
            </a:r>
          </a:p>
          <a:p>
            <a:r>
              <a:rPr lang="en-US" sz="2800" dirty="0"/>
              <a:t>	</a:t>
            </a:r>
            <a:r>
              <a:rPr lang="en-US" sz="2800" dirty="0" smtClean="0"/>
              <a:t>- Oswald Sanders, </a:t>
            </a:r>
            <a:r>
              <a:rPr lang="en-US" sz="2800" i="1" dirty="0" smtClean="0"/>
              <a:t>Spiritual Leadership </a:t>
            </a:r>
            <a:endParaRPr lang="en-US" sz="2800" dirty="0"/>
          </a:p>
        </p:txBody>
      </p:sp>
    </p:spTree>
    <p:extLst>
      <p:ext uri="{BB962C8B-B14F-4D97-AF65-F5344CB8AC3E}">
        <p14:creationId xmlns:p14="http://schemas.microsoft.com/office/powerpoint/2010/main" xmlns="" val="2395777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04800"/>
            <a:ext cx="7772400" cy="5262979"/>
          </a:xfrm>
          <a:prstGeom prst="rect">
            <a:avLst/>
          </a:prstGeom>
          <a:noFill/>
        </p:spPr>
        <p:txBody>
          <a:bodyPr wrap="square" rtlCol="0">
            <a:spAutoFit/>
          </a:bodyPr>
          <a:lstStyle/>
          <a:p>
            <a:r>
              <a:rPr lang="en-US" sz="2800" dirty="0" smtClean="0"/>
              <a:t>Leadership over human beings is exercised when persons with certain motives and purposes mobilize, in competition or conflict with others, institutional, political, psychological, and other resources so as to arouse, engage, and satisfy the motives of followers. </a:t>
            </a:r>
          </a:p>
          <a:p>
            <a:r>
              <a:rPr lang="en-US" sz="2800" dirty="0"/>
              <a:t>	</a:t>
            </a:r>
            <a:r>
              <a:rPr lang="en-US" sz="2800" dirty="0" smtClean="0"/>
              <a:t>- James MacGregor Burns, </a:t>
            </a:r>
            <a:r>
              <a:rPr lang="en-US" sz="2800" i="1" dirty="0" smtClean="0"/>
              <a:t>Leadership </a:t>
            </a:r>
          </a:p>
          <a:p>
            <a:endParaRPr lang="en-US" sz="2800" i="1" dirty="0"/>
          </a:p>
          <a:p>
            <a:r>
              <a:rPr lang="en-US" sz="2800" dirty="0" smtClean="0"/>
              <a:t>A Christian leader is someone who is called by God to lead; leads with and through Christ-like character; and demonstrates the functional competencies that permit effective leadership to take place. </a:t>
            </a:r>
          </a:p>
          <a:p>
            <a:r>
              <a:rPr lang="en-US" sz="2800" dirty="0"/>
              <a:t>	</a:t>
            </a:r>
            <a:r>
              <a:rPr lang="en-US" sz="2800" dirty="0" smtClean="0"/>
              <a:t>- George </a:t>
            </a:r>
            <a:r>
              <a:rPr lang="en-US" sz="2800" dirty="0" err="1" smtClean="0"/>
              <a:t>Barna</a:t>
            </a:r>
            <a:r>
              <a:rPr lang="en-US" sz="2800" dirty="0" smtClean="0"/>
              <a:t>, </a:t>
            </a:r>
            <a:r>
              <a:rPr lang="en-US" sz="2800" i="1" dirty="0" smtClean="0"/>
              <a:t>Leaders on Leadership</a:t>
            </a:r>
            <a:endParaRPr lang="en-US" sz="2800" dirty="0"/>
          </a:p>
        </p:txBody>
      </p:sp>
    </p:spTree>
    <p:extLst>
      <p:ext uri="{BB962C8B-B14F-4D97-AF65-F5344CB8AC3E}">
        <p14:creationId xmlns:p14="http://schemas.microsoft.com/office/powerpoint/2010/main" xmlns="" val="2359111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1" y="838200"/>
            <a:ext cx="7772400" cy="1384995"/>
          </a:xfrm>
          <a:prstGeom prst="rect">
            <a:avLst/>
          </a:prstGeom>
          <a:noFill/>
        </p:spPr>
        <p:txBody>
          <a:bodyPr wrap="square" rtlCol="0">
            <a:spAutoFit/>
          </a:bodyPr>
          <a:lstStyle/>
          <a:p>
            <a:r>
              <a:rPr lang="en-US" sz="2800" dirty="0" smtClean="0"/>
              <a:t>The central task of leadership is influencing God’s people toward God’s purposes. </a:t>
            </a:r>
          </a:p>
          <a:p>
            <a:r>
              <a:rPr lang="en-US" sz="2800" dirty="0"/>
              <a:t>	</a:t>
            </a:r>
            <a:r>
              <a:rPr lang="en-US" sz="2800" dirty="0" smtClean="0"/>
              <a:t>- Robert Clinton, </a:t>
            </a:r>
            <a:r>
              <a:rPr lang="en-US" sz="2800" i="1" dirty="0" smtClean="0"/>
              <a:t>The Making of a Leader </a:t>
            </a:r>
            <a:endParaRPr lang="en-US" sz="2800" dirty="0"/>
          </a:p>
        </p:txBody>
      </p:sp>
    </p:spTree>
    <p:extLst>
      <p:ext uri="{BB962C8B-B14F-4D97-AF65-F5344CB8AC3E}">
        <p14:creationId xmlns:p14="http://schemas.microsoft.com/office/powerpoint/2010/main" xmlns="" val="1227834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381000" y="4038600"/>
            <a:ext cx="818033" cy="143320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8599</TotalTime>
  <Words>225</Words>
  <Application>Microsoft Office PowerPoint</Application>
  <PresentationFormat>On-screen Show (4:3)</PresentationFormat>
  <Paragraphs>43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Bruce Ballast</dc:creator>
  <cp:lastModifiedBy>Authorized</cp:lastModifiedBy>
  <cp:revision>9</cp:revision>
  <dcterms:created xsi:type="dcterms:W3CDTF">2016-06-02T20:10:49Z</dcterms:created>
  <dcterms:modified xsi:type="dcterms:W3CDTF">2018-04-03T16:03:08Z</dcterms:modified>
</cp:coreProperties>
</file>