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79" r:id="rId4"/>
    <p:sldId id="304" r:id="rId5"/>
    <p:sldId id="305" r:id="rId6"/>
    <p:sldId id="302" r:id="rId7"/>
    <p:sldId id="306" r:id="rId8"/>
    <p:sldId id="282" r:id="rId9"/>
    <p:sldId id="299" r:id="rId10"/>
  </p:sldIdLst>
  <p:sldSz cx="9144000" cy="5143500" type="screen16x9"/>
  <p:notesSz cx="6858000" cy="9144000"/>
  <p:embeddedFontLst>
    <p:embeddedFont>
      <p:font typeface="Impact" pitchFamily="34" charset="0"/>
      <p:regular r:id="rId12"/>
    </p:embeddedFont>
    <p:embeddedFont>
      <p:font typeface="Roboto Slab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Nixie One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-276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oodsalt.com/view/paul-preaching-in-synagogue-GoodSalt-stdas056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La persistencia y constancia: el ejemplo de Pablo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7" y="3738838"/>
            <a:ext cx="4940835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XII: Superación del rechazo y el desánimo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35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23528" y="2254682"/>
            <a:ext cx="8711952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sz="1800" dirty="0" smtClean="0">
                <a:latin typeface="Calibri" pitchFamily="34" charset="0"/>
              </a:rPr>
              <a:t>Y </a:t>
            </a:r>
            <a:r>
              <a:rPr lang="es-MX" sz="1800" dirty="0">
                <a:latin typeface="Calibri" pitchFamily="34" charset="0"/>
              </a:rPr>
              <a:t>discutía en la sinagoga todos los días de </a:t>
            </a:r>
            <a:r>
              <a:rPr lang="es-MX" sz="1800" dirty="0" smtClean="0">
                <a:latin typeface="Calibri" pitchFamily="34" charset="0"/>
              </a:rPr>
              <a:t>reposo, </a:t>
            </a:r>
            <a:r>
              <a:rPr lang="es-MX" sz="1800" dirty="0">
                <a:latin typeface="Calibri" pitchFamily="34" charset="0"/>
              </a:rPr>
              <a:t>y persuadía a judíos y a griegos.</a:t>
            </a:r>
          </a:p>
          <a:p>
            <a:pPr marL="0" lvl="0" indent="0">
              <a:buNone/>
            </a:pPr>
            <a:r>
              <a:rPr lang="es-MX" sz="1800" dirty="0" smtClean="0">
                <a:latin typeface="Calibri" pitchFamily="34" charset="0"/>
              </a:rPr>
              <a:t>Y </a:t>
            </a:r>
            <a:r>
              <a:rPr lang="es-MX" sz="1800" dirty="0">
                <a:latin typeface="Calibri" pitchFamily="34" charset="0"/>
              </a:rPr>
              <a:t>cuando </a:t>
            </a:r>
            <a:r>
              <a:rPr lang="es-MX" sz="1800" dirty="0" err="1">
                <a:latin typeface="Calibri" pitchFamily="34" charset="0"/>
              </a:rPr>
              <a:t>Silas</a:t>
            </a:r>
            <a:r>
              <a:rPr lang="es-MX" sz="1800" dirty="0">
                <a:latin typeface="Calibri" pitchFamily="34" charset="0"/>
              </a:rPr>
              <a:t> y Timoteo vinieron de Macedonia, Pablo estaba entregado por entero a la predicación de la palabra, testificando a los judíos que Jesús era el </a:t>
            </a:r>
            <a:r>
              <a:rPr lang="es-MX" sz="1800" dirty="0" smtClean="0">
                <a:latin typeface="Calibri" pitchFamily="34" charset="0"/>
              </a:rPr>
              <a:t>Cristo. </a:t>
            </a:r>
            <a:r>
              <a:rPr lang="es-MX" sz="1800" dirty="0">
                <a:latin typeface="Calibri" pitchFamily="34" charset="0"/>
              </a:rPr>
              <a:t>Pero oponiéndose y blasfemando éstos, les dijo, sacudiéndose los vestidos: Vuestra sangre sea sobre vuestra propia cabeza; yo, limpio; desde ahora me iré a los </a:t>
            </a:r>
            <a:r>
              <a:rPr lang="es-MX" sz="1800" dirty="0" smtClean="0">
                <a:latin typeface="Calibri" pitchFamily="34" charset="0"/>
              </a:rPr>
              <a:t>gentiles. Y </a:t>
            </a:r>
            <a:r>
              <a:rPr lang="es-MX" sz="1800" dirty="0">
                <a:latin typeface="Calibri" pitchFamily="34" charset="0"/>
              </a:rPr>
              <a:t>saliendo de allí, se fue a la casa de uno llamado Justo, temeroso de Dios, la cual estaba junto a la </a:t>
            </a:r>
            <a:r>
              <a:rPr lang="es-MX" sz="1800" dirty="0" smtClean="0">
                <a:latin typeface="Calibri" pitchFamily="34" charset="0"/>
              </a:rPr>
              <a:t>sinagoga.  </a:t>
            </a:r>
            <a:r>
              <a:rPr lang="es-MX" sz="1800" dirty="0">
                <a:latin typeface="Calibri" pitchFamily="34" charset="0"/>
              </a:rPr>
              <a:t>Y Crispo, el principal de la sinagoga, creyó en el Señor con toda su casa; y muchos de los corintios, oyendo, creían y eran bautizados. </a:t>
            </a:r>
            <a:endParaRPr sz="1800"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err="1" smtClean="0">
                <a:solidFill>
                  <a:schemeClr val="bg1"/>
                </a:solidFill>
                <a:latin typeface="Calibri" pitchFamily="34" charset="0"/>
              </a:rPr>
              <a:t>Hechos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 18:4-8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Primer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Google Shape;616;p4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7" y="1995685"/>
            <a:ext cx="2465352" cy="252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" name="Google Shape;1445;p49"/>
          <p:cNvSpPr txBox="1"/>
          <p:nvPr/>
        </p:nvSpPr>
        <p:spPr>
          <a:xfrm>
            <a:off x="5148065" y="1275684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166262"/>
            <a:ext cx="2879999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stCxn id="23" idx="6"/>
            <a:endCxn id="31" idx="1"/>
          </p:cNvCxnSpPr>
          <p:nvPr/>
        </p:nvCxnSpPr>
        <p:spPr>
          <a:xfrm flipV="1">
            <a:off x="3131559" y="1635685"/>
            <a:ext cx="2016506" cy="162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3" idx="6"/>
            <a:endCxn id="33" idx="1"/>
          </p:cNvCxnSpPr>
          <p:nvPr/>
        </p:nvCxnSpPr>
        <p:spPr>
          <a:xfrm>
            <a:off x="3131559" y="3255685"/>
            <a:ext cx="2016508" cy="1270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23" idx="6"/>
            <a:endCxn id="34" idx="1"/>
          </p:cNvCxnSpPr>
          <p:nvPr/>
        </p:nvCxnSpPr>
        <p:spPr>
          <a:xfrm flipV="1">
            <a:off x="3131559" y="3253684"/>
            <a:ext cx="2016505" cy="2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20075" y="1419622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Discutía y persuadía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5201992" y="2905799"/>
            <a:ext cx="2772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Entregado por entero a la predicación</a:t>
            </a:r>
            <a:endParaRPr lang="es-MX" dirty="0"/>
          </a:p>
        </p:txBody>
      </p:sp>
      <p:sp>
        <p:nvSpPr>
          <p:cNvPr id="45" name="44 Rectángulo"/>
          <p:cNvSpPr/>
          <p:nvPr/>
        </p:nvSpPr>
        <p:spPr>
          <a:xfrm>
            <a:off x="5220075" y="4155926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Testificaba con pasión que Jesús era el Cristo</a:t>
            </a:r>
            <a:endParaRPr lang="es-MX" dirty="0"/>
          </a:p>
        </p:txBody>
      </p:sp>
      <p:sp>
        <p:nvSpPr>
          <p:cNvPr id="21" name="Google Shape;135;p15"/>
          <p:cNvSpPr txBox="1">
            <a:spLocks/>
          </p:cNvSpPr>
          <p:nvPr/>
        </p:nvSpPr>
        <p:spPr>
          <a:xfrm>
            <a:off x="1547664" y="5066472"/>
            <a:ext cx="7560840" cy="24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Image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The Classic Bible Art Collection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 </a:t>
            </a:r>
            <a:r>
              <a:rPr lang="en-US" sz="9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hlinkClick r:id="rId4"/>
              </a:rPr>
              <a:t>https://</a:t>
            </a:r>
            <a:r>
              <a:rPr lang="en-US" sz="9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hlinkClick r:id="rId4"/>
              </a:rPr>
              <a:t>www.goodsalt.com/view/paul-preaching-in-synagogue-GoodSalt-stdas0560.jpg</a:t>
            </a:r>
            <a:endParaRPr lang="en-US" sz="9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0" indent="0" algn="r"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Segundo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Google Shape;616;p4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1" y="2062920"/>
            <a:ext cx="2256396" cy="2385532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" name="Google Shape;1445;p49"/>
          <p:cNvSpPr txBox="1"/>
          <p:nvPr/>
        </p:nvSpPr>
        <p:spPr>
          <a:xfrm>
            <a:off x="5148065" y="1275684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4155926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stCxn id="23" idx="6"/>
            <a:endCxn id="31" idx="1"/>
          </p:cNvCxnSpPr>
          <p:nvPr/>
        </p:nvCxnSpPr>
        <p:spPr>
          <a:xfrm flipV="1">
            <a:off x="2867607" y="1635685"/>
            <a:ext cx="2280458" cy="1620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23" idx="6"/>
            <a:endCxn id="34" idx="1"/>
          </p:cNvCxnSpPr>
          <p:nvPr/>
        </p:nvCxnSpPr>
        <p:spPr>
          <a:xfrm>
            <a:off x="2867607" y="3255686"/>
            <a:ext cx="2280457" cy="12602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92083" y="1275606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Se opusieron al mensaje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5255919" y="4194033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Blasfemaron en contra del mensaje </a:t>
            </a:r>
            <a:endParaRPr lang="es-MX" dirty="0"/>
          </a:p>
        </p:txBody>
      </p:sp>
      <p:sp>
        <p:nvSpPr>
          <p:cNvPr id="20" name="Google Shape;135;p15"/>
          <p:cNvSpPr txBox="1">
            <a:spLocks/>
          </p:cNvSpPr>
          <p:nvPr/>
        </p:nvSpPr>
        <p:spPr>
          <a:xfrm>
            <a:off x="1547664" y="5066472"/>
            <a:ext cx="7560840" cy="24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Image by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Jean-Baptiste de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Champaigne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 </a:t>
            </a:r>
            <a:r>
              <a:rPr lang="en-US" sz="9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https://maertyrer.tumblr.com/post/146612666910/jean-baptiste-de-champaigne-saint-paul-stoned-in</a:t>
            </a:r>
            <a:endParaRPr lang="en-US" sz="9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74016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Cuando más pasión había…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5" name="Google Shape;188;p20"/>
          <p:cNvSpPr txBox="1">
            <a:spLocks noGrp="1"/>
          </p:cNvSpPr>
          <p:nvPr/>
        </p:nvSpPr>
        <p:spPr>
          <a:xfrm>
            <a:off x="467544" y="1645298"/>
            <a:ext cx="4032448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>
              <a:buNone/>
            </a:pPr>
            <a:endParaRPr lang="es-MX" dirty="0" smtClean="0">
              <a:latin typeface="Calibri" pitchFamily="34" charset="0"/>
            </a:endParaRPr>
          </a:p>
          <a:p>
            <a:pPr marL="0" lvl="0" indent="0" algn="ctr">
              <a:buNone/>
            </a:pPr>
            <a:endParaRPr lang="es-MX" dirty="0">
              <a:latin typeface="Calibri" pitchFamily="34" charset="0"/>
            </a:endParaRPr>
          </a:p>
          <a:p>
            <a:pPr marL="0" lvl="0" indent="0" algn="ctr">
              <a:buNone/>
            </a:pPr>
            <a:endParaRPr lang="es-MX" dirty="0" smtClean="0">
              <a:latin typeface="Calibri" pitchFamily="34" charset="0"/>
            </a:endParaRPr>
          </a:p>
          <a:p>
            <a:pPr marL="0" lvl="0" indent="0" algn="ctr">
              <a:buNone/>
            </a:pPr>
            <a:r>
              <a:rPr lang="es-MX" dirty="0" smtClean="0">
                <a:latin typeface="Calibri" pitchFamily="34" charset="0"/>
              </a:rPr>
              <a:t>Pablo </a:t>
            </a:r>
            <a:r>
              <a:rPr lang="es-MX" dirty="0">
                <a:latin typeface="Calibri" pitchFamily="34" charset="0"/>
              </a:rPr>
              <a:t>estaba entregado por entero </a:t>
            </a:r>
            <a:endParaRPr b="1" dirty="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16" name="Google Shape;190;p20"/>
          <p:cNvSpPr txBox="1">
            <a:spLocks noGrp="1"/>
          </p:cNvSpPr>
          <p:nvPr/>
        </p:nvSpPr>
        <p:spPr>
          <a:xfrm>
            <a:off x="4716016" y="411510"/>
            <a:ext cx="4032448" cy="4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¿Habría desánimo y frustración?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Tiempo</a:t>
            </a: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Fuerza</a:t>
            </a: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Explicación</a:t>
            </a: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Acompañamiento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Rechazo</a:t>
            </a: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Oposición</a:t>
            </a: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Blasfemia </a:t>
            </a:r>
          </a:p>
        </p:txBody>
      </p:sp>
    </p:spTree>
    <p:extLst>
      <p:ext uri="{BB962C8B-B14F-4D97-AF65-F5344CB8AC3E}">
        <p14:creationId xmlns:p14="http://schemas.microsoft.com/office/powerpoint/2010/main" val="37976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611211" y="1995685"/>
            <a:ext cx="2441739" cy="2536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Tercer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445;p49"/>
          <p:cNvSpPr txBox="1"/>
          <p:nvPr/>
        </p:nvSpPr>
        <p:spPr>
          <a:xfrm>
            <a:off x="5148065" y="1275684"/>
            <a:ext cx="3024333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083918"/>
            <a:ext cx="3024333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3024333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endCxn id="31" idx="1"/>
          </p:cNvCxnSpPr>
          <p:nvPr/>
        </p:nvCxnSpPr>
        <p:spPr>
          <a:xfrm flipV="1">
            <a:off x="3052950" y="1635685"/>
            <a:ext cx="2095115" cy="1620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endCxn id="33" idx="1"/>
          </p:cNvCxnSpPr>
          <p:nvPr/>
        </p:nvCxnSpPr>
        <p:spPr>
          <a:xfrm>
            <a:off x="3052950" y="3173342"/>
            <a:ext cx="2095117" cy="1270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34" idx="1"/>
          </p:cNvCxnSpPr>
          <p:nvPr/>
        </p:nvCxnSpPr>
        <p:spPr>
          <a:xfrm flipV="1">
            <a:off x="3052950" y="3253684"/>
            <a:ext cx="2095114" cy="2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92083" y="1275606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Se sacudió sus ropa </a:t>
            </a:r>
            <a:b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</a:br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(Mateo 10:14)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4904122" y="2943984"/>
            <a:ext cx="348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Reconoció que él cumplió</a:t>
            </a:r>
            <a:br>
              <a:rPr lang="es-MX" sz="18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</a:br>
            <a:r>
              <a:rPr lang="es-MX" sz="18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con su labor evangelística</a:t>
            </a:r>
            <a:endParaRPr lang="es-MX" sz="1200" dirty="0"/>
          </a:p>
        </p:txBody>
      </p:sp>
      <p:sp>
        <p:nvSpPr>
          <p:cNvPr id="45" name="44 Rectángulo"/>
          <p:cNvSpPr/>
          <p:nvPr/>
        </p:nvSpPr>
        <p:spPr>
          <a:xfrm>
            <a:off x="5364091" y="4083918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Se fue a continuar la labor con lo gentiles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7547" y="2931790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Las acciones </a:t>
            </a:r>
          </a:p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de Pablo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36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Perseverancia y continuación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479" cy="3579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731656" y="699542"/>
            <a:ext cx="4303824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buFont typeface="Nixie One"/>
              <a:buNone/>
            </a:pPr>
            <a:r>
              <a:rPr lang="es-MX" sz="2400" dirty="0" smtClean="0">
                <a:latin typeface="Calibri" pitchFamily="34" charset="0"/>
              </a:rPr>
              <a:t>¿Qué podemos hacer ante el rechazo según el ejemplo de Pablo y la enseñanza de Jesús?</a:t>
            </a:r>
          </a:p>
          <a:p>
            <a:pPr marL="0" indent="0" algn="ctr">
              <a:buFont typeface="Nixie One"/>
              <a:buNone/>
            </a:pPr>
            <a:endParaRPr lang="es-MX" sz="2400" dirty="0">
              <a:latin typeface="Calibri" pitchFamily="34" charset="0"/>
            </a:endParaRPr>
          </a:p>
          <a:p>
            <a:pPr indent="-457200">
              <a:buFont typeface="+mj-lt"/>
              <a:buAutoNum type="arabicPeriod"/>
            </a:pPr>
            <a:r>
              <a:rPr lang="es-MX" sz="2400" dirty="0" smtClean="0">
                <a:latin typeface="Calibri" pitchFamily="34" charset="0"/>
              </a:rPr>
              <a:t>Reconocer que la obra de es de Dios </a:t>
            </a:r>
          </a:p>
          <a:p>
            <a:pPr indent="-457200">
              <a:buFont typeface="+mj-lt"/>
              <a:buAutoNum type="arabicPeriod"/>
            </a:pPr>
            <a:endParaRPr lang="es-MX" sz="2400" dirty="0">
              <a:latin typeface="Calibri" pitchFamily="34" charset="0"/>
            </a:endParaRPr>
          </a:p>
          <a:p>
            <a:pPr indent="-457200">
              <a:buFont typeface="+mj-lt"/>
              <a:buAutoNum type="arabicPeriod"/>
            </a:pPr>
            <a:r>
              <a:rPr lang="es-MX" sz="2400" dirty="0" smtClean="0">
                <a:latin typeface="Calibri" pitchFamily="34" charset="0"/>
              </a:rPr>
              <a:t>Seguir compartiendo del evangelio</a:t>
            </a: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5092030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 by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Nico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Smit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on https://unsplash.com/photos/0pDvdNlhUn4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XII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¡Trabajar en su asignación final!</a:t>
            </a:r>
            <a:endParaRPr lang="es-MX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6665557</TotalTime>
  <Words>370</Words>
  <Application>Microsoft Office PowerPoint</Application>
  <PresentationFormat>Presentación en pantalla (16:9)</PresentationFormat>
  <Paragraphs>70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Impact</vt:lpstr>
      <vt:lpstr>Roboto Slab</vt:lpstr>
      <vt:lpstr>Calibri</vt:lpstr>
      <vt:lpstr>Nixie One</vt:lpstr>
      <vt:lpstr>Warwick template</vt:lpstr>
      <vt:lpstr>Evangelismo: Presentando la Gracia</vt:lpstr>
      <vt:lpstr>La persistencia y constancia: el ejemplo de Pablo</vt:lpstr>
      <vt:lpstr>Presentación de PowerPoint</vt:lpstr>
      <vt:lpstr>Primer acercamiento al pasaje…</vt:lpstr>
      <vt:lpstr>Segundo acercamiento al pasaje…</vt:lpstr>
      <vt:lpstr>Cuando más pasión había…</vt:lpstr>
      <vt:lpstr>Tercer acercamiento al pasaje…</vt:lpstr>
      <vt:lpstr>Perseverancia y continuación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97</cp:revision>
  <dcterms:modified xsi:type="dcterms:W3CDTF">2021-09-28T11:50:03Z</dcterms:modified>
</cp:coreProperties>
</file>