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58" r:id="rId7"/>
    <p:sldId id="264" r:id="rId8"/>
    <p:sldId id="259"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3" autoAdjust="0"/>
    <p:restoredTop sz="94660"/>
  </p:normalViewPr>
  <p:slideViewPr>
    <p:cSldViewPr snapToGrid="0">
      <p:cViewPr varScale="1">
        <p:scale>
          <a:sx n="41" d="100"/>
          <a:sy n="41" d="100"/>
        </p:scale>
        <p:origin x="78" y="10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8CC04E-8B71-496A-9D48-7F12EF5934EF}"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89B55-5674-4E5F-B021-7D1E2334C109}" type="slidenum">
              <a:rPr lang="en-US" smtClean="0"/>
              <a:t>‹#›</a:t>
            </a:fld>
            <a:endParaRPr lang="en-US"/>
          </a:p>
        </p:txBody>
      </p:sp>
    </p:spTree>
    <p:extLst>
      <p:ext uri="{BB962C8B-B14F-4D97-AF65-F5344CB8AC3E}">
        <p14:creationId xmlns:p14="http://schemas.microsoft.com/office/powerpoint/2010/main" val="360318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8CC04E-8B71-496A-9D48-7F12EF5934EF}"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89B55-5674-4E5F-B021-7D1E2334C109}" type="slidenum">
              <a:rPr lang="en-US" smtClean="0"/>
              <a:t>‹#›</a:t>
            </a:fld>
            <a:endParaRPr lang="en-US"/>
          </a:p>
        </p:txBody>
      </p:sp>
    </p:spTree>
    <p:extLst>
      <p:ext uri="{BB962C8B-B14F-4D97-AF65-F5344CB8AC3E}">
        <p14:creationId xmlns:p14="http://schemas.microsoft.com/office/powerpoint/2010/main" val="1114699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8CC04E-8B71-496A-9D48-7F12EF5934EF}"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89B55-5674-4E5F-B021-7D1E2334C109}" type="slidenum">
              <a:rPr lang="en-US" smtClean="0"/>
              <a:t>‹#›</a:t>
            </a:fld>
            <a:endParaRPr lang="en-US"/>
          </a:p>
        </p:txBody>
      </p:sp>
    </p:spTree>
    <p:extLst>
      <p:ext uri="{BB962C8B-B14F-4D97-AF65-F5344CB8AC3E}">
        <p14:creationId xmlns:p14="http://schemas.microsoft.com/office/powerpoint/2010/main" val="1681605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8CC04E-8B71-496A-9D48-7F12EF5934EF}"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89B55-5674-4E5F-B021-7D1E2334C109}" type="slidenum">
              <a:rPr lang="en-US" smtClean="0"/>
              <a:t>‹#›</a:t>
            </a:fld>
            <a:endParaRPr lang="en-US"/>
          </a:p>
        </p:txBody>
      </p:sp>
    </p:spTree>
    <p:extLst>
      <p:ext uri="{BB962C8B-B14F-4D97-AF65-F5344CB8AC3E}">
        <p14:creationId xmlns:p14="http://schemas.microsoft.com/office/powerpoint/2010/main" val="2892646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8CC04E-8B71-496A-9D48-7F12EF5934EF}" type="datetimeFigureOut">
              <a:rPr lang="en-US" smtClean="0"/>
              <a:t>4/14/2018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489B55-5674-4E5F-B021-7D1E2334C109}" type="slidenum">
              <a:rPr lang="en-US" smtClean="0"/>
              <a:t>‹#›</a:t>
            </a:fld>
            <a:endParaRPr lang="en-US"/>
          </a:p>
        </p:txBody>
      </p:sp>
    </p:spTree>
    <p:extLst>
      <p:ext uri="{BB962C8B-B14F-4D97-AF65-F5344CB8AC3E}">
        <p14:creationId xmlns:p14="http://schemas.microsoft.com/office/powerpoint/2010/main" val="680170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8CC04E-8B71-496A-9D48-7F12EF5934EF}"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89B55-5674-4E5F-B021-7D1E2334C109}" type="slidenum">
              <a:rPr lang="en-US" smtClean="0"/>
              <a:t>‹#›</a:t>
            </a:fld>
            <a:endParaRPr lang="en-US"/>
          </a:p>
        </p:txBody>
      </p:sp>
    </p:spTree>
    <p:extLst>
      <p:ext uri="{BB962C8B-B14F-4D97-AF65-F5344CB8AC3E}">
        <p14:creationId xmlns:p14="http://schemas.microsoft.com/office/powerpoint/2010/main" val="199825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8CC04E-8B71-496A-9D48-7F12EF5934EF}" type="datetimeFigureOut">
              <a:rPr lang="en-US" smtClean="0"/>
              <a:t>4/14/2018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489B55-5674-4E5F-B021-7D1E2334C109}" type="slidenum">
              <a:rPr lang="en-US" smtClean="0"/>
              <a:t>‹#›</a:t>
            </a:fld>
            <a:endParaRPr lang="en-US"/>
          </a:p>
        </p:txBody>
      </p:sp>
    </p:spTree>
    <p:extLst>
      <p:ext uri="{BB962C8B-B14F-4D97-AF65-F5344CB8AC3E}">
        <p14:creationId xmlns:p14="http://schemas.microsoft.com/office/powerpoint/2010/main" val="711356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8CC04E-8B71-496A-9D48-7F12EF5934EF}" type="datetimeFigureOut">
              <a:rPr lang="en-US" smtClean="0"/>
              <a:t>4/14/2018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489B55-5674-4E5F-B021-7D1E2334C109}" type="slidenum">
              <a:rPr lang="en-US" smtClean="0"/>
              <a:t>‹#›</a:t>
            </a:fld>
            <a:endParaRPr lang="en-US"/>
          </a:p>
        </p:txBody>
      </p:sp>
    </p:spTree>
    <p:extLst>
      <p:ext uri="{BB962C8B-B14F-4D97-AF65-F5344CB8AC3E}">
        <p14:creationId xmlns:p14="http://schemas.microsoft.com/office/powerpoint/2010/main" val="985671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8CC04E-8B71-496A-9D48-7F12EF5934EF}" type="datetimeFigureOut">
              <a:rPr lang="en-US" smtClean="0"/>
              <a:t>4/14/2018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489B55-5674-4E5F-B021-7D1E2334C109}" type="slidenum">
              <a:rPr lang="en-US" smtClean="0"/>
              <a:t>‹#›</a:t>
            </a:fld>
            <a:endParaRPr lang="en-US"/>
          </a:p>
        </p:txBody>
      </p:sp>
    </p:spTree>
    <p:extLst>
      <p:ext uri="{BB962C8B-B14F-4D97-AF65-F5344CB8AC3E}">
        <p14:creationId xmlns:p14="http://schemas.microsoft.com/office/powerpoint/2010/main" val="1819124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8CC04E-8B71-496A-9D48-7F12EF5934EF}"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89B55-5674-4E5F-B021-7D1E2334C109}" type="slidenum">
              <a:rPr lang="en-US" smtClean="0"/>
              <a:t>‹#›</a:t>
            </a:fld>
            <a:endParaRPr lang="en-US"/>
          </a:p>
        </p:txBody>
      </p:sp>
    </p:spTree>
    <p:extLst>
      <p:ext uri="{BB962C8B-B14F-4D97-AF65-F5344CB8AC3E}">
        <p14:creationId xmlns:p14="http://schemas.microsoft.com/office/powerpoint/2010/main" val="2272035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8CC04E-8B71-496A-9D48-7F12EF5934EF}" type="datetimeFigureOut">
              <a:rPr lang="en-US" smtClean="0"/>
              <a:t>4/14/2018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489B55-5674-4E5F-B021-7D1E2334C109}" type="slidenum">
              <a:rPr lang="en-US" smtClean="0"/>
              <a:t>‹#›</a:t>
            </a:fld>
            <a:endParaRPr lang="en-US"/>
          </a:p>
        </p:txBody>
      </p:sp>
    </p:spTree>
    <p:extLst>
      <p:ext uri="{BB962C8B-B14F-4D97-AF65-F5344CB8AC3E}">
        <p14:creationId xmlns:p14="http://schemas.microsoft.com/office/powerpoint/2010/main" val="2622311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8CC04E-8B71-496A-9D48-7F12EF5934EF}" type="datetimeFigureOut">
              <a:rPr lang="en-US" smtClean="0"/>
              <a:t>4/14/2018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489B55-5674-4E5F-B021-7D1E2334C109}" type="slidenum">
              <a:rPr lang="en-US" smtClean="0"/>
              <a:t>‹#›</a:t>
            </a:fld>
            <a:endParaRPr lang="en-US"/>
          </a:p>
        </p:txBody>
      </p:sp>
    </p:spTree>
    <p:extLst>
      <p:ext uri="{BB962C8B-B14F-4D97-AF65-F5344CB8AC3E}">
        <p14:creationId xmlns:p14="http://schemas.microsoft.com/office/powerpoint/2010/main" val="28147732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153" y="310460"/>
            <a:ext cx="12192000" cy="1266092"/>
          </a:xfrm>
        </p:spPr>
        <p:txBody>
          <a:bodyPr>
            <a:normAutofit fontScale="90000"/>
          </a:bodyPr>
          <a:lstStyle/>
          <a:p>
            <a:r>
              <a:rPr lang="es-AR" sz="4000" b="1" dirty="0" smtClean="0">
                <a:latin typeface="Times New Roman" panose="02020603050405020304" pitchFamily="18" charset="0"/>
                <a:cs typeface="Times New Roman" panose="02020603050405020304" pitchFamily="18" charset="0"/>
              </a:rPr>
              <a:t>Usar el poder de Dios cambia tus posibilidades: </a:t>
            </a:r>
            <a:br>
              <a:rPr lang="es-AR" sz="4000" b="1" dirty="0" smtClean="0">
                <a:latin typeface="Times New Roman" panose="02020603050405020304" pitchFamily="18" charset="0"/>
                <a:cs typeface="Times New Roman" panose="02020603050405020304" pitchFamily="18" charset="0"/>
              </a:rPr>
            </a:br>
            <a:r>
              <a:rPr lang="es-AR" sz="4000" b="1" u="sng" dirty="0" smtClean="0">
                <a:latin typeface="Times New Roman" panose="02020603050405020304" pitchFamily="18" charset="0"/>
                <a:cs typeface="Times New Roman" panose="02020603050405020304" pitchFamily="18" charset="0"/>
              </a:rPr>
              <a:t>El </a:t>
            </a:r>
            <a:r>
              <a:rPr lang="es-AR" sz="4000" b="1" u="sng" dirty="0" smtClean="0">
                <a:latin typeface="Times New Roman" panose="02020603050405020304" pitchFamily="18" charset="0"/>
                <a:cs typeface="Times New Roman" panose="02020603050405020304" pitchFamily="18" charset="0"/>
              </a:rPr>
              <a:t>triangulo de reconciliación y la trampa de fuego de la ofensa</a:t>
            </a:r>
            <a:endParaRPr lang="es-AR" sz="4000" b="1" u="sng" dirty="0">
              <a:latin typeface="Times New Roman" panose="02020603050405020304" pitchFamily="18" charset="0"/>
              <a:cs typeface="Times New Roman" panose="02020603050405020304" pitchFamily="18" charset="0"/>
            </a:endParaRPr>
          </a:p>
        </p:txBody>
      </p:sp>
      <p:sp>
        <p:nvSpPr>
          <p:cNvPr id="4" name="Subtitle 2"/>
          <p:cNvSpPr>
            <a:spLocks noGrp="1"/>
          </p:cNvSpPr>
          <p:nvPr>
            <p:ph type="subTitle" idx="1"/>
          </p:nvPr>
        </p:nvSpPr>
        <p:spPr>
          <a:xfrm rot="18151711">
            <a:off x="901974" y="3549376"/>
            <a:ext cx="3305908" cy="712054"/>
          </a:xfrm>
        </p:spPr>
        <p:txBody>
          <a:bodyPr/>
          <a:lstStyle/>
          <a:p>
            <a:r>
              <a:rPr lang="es-AR" b="1" dirty="0" smtClean="0">
                <a:latin typeface="Times New Roman" panose="02020603050405020304" pitchFamily="18" charset="0"/>
                <a:cs typeface="Times New Roman" panose="02020603050405020304" pitchFamily="18" charset="0"/>
              </a:rPr>
              <a:t>Amor confrontacional</a:t>
            </a:r>
            <a:endParaRPr lang="es-AR" b="1" dirty="0">
              <a:latin typeface="Times New Roman" panose="02020603050405020304" pitchFamily="18" charset="0"/>
              <a:cs typeface="Times New Roman" panose="02020603050405020304" pitchFamily="18" charset="0"/>
            </a:endParaRPr>
          </a:p>
        </p:txBody>
      </p:sp>
      <p:sp>
        <p:nvSpPr>
          <p:cNvPr id="5" name="Subtitle 2"/>
          <p:cNvSpPr txBox="1">
            <a:spLocks/>
          </p:cNvSpPr>
          <p:nvPr/>
        </p:nvSpPr>
        <p:spPr>
          <a:xfrm>
            <a:off x="2034844" y="5393601"/>
            <a:ext cx="3305908" cy="71205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AR" b="1" dirty="0" smtClean="0">
                <a:latin typeface="Times New Roman" panose="02020603050405020304" pitchFamily="18" charset="0"/>
                <a:cs typeface="Times New Roman" panose="02020603050405020304" pitchFamily="18" charset="0"/>
              </a:rPr>
              <a:t>Perdonar libremente</a:t>
            </a:r>
            <a:endParaRPr lang="es-AR" b="1" dirty="0">
              <a:latin typeface="Times New Roman" panose="02020603050405020304" pitchFamily="18" charset="0"/>
              <a:cs typeface="Times New Roman" panose="02020603050405020304" pitchFamily="18" charset="0"/>
            </a:endParaRPr>
          </a:p>
        </p:txBody>
      </p:sp>
      <p:sp>
        <p:nvSpPr>
          <p:cNvPr id="6" name="Subtitle 2"/>
          <p:cNvSpPr txBox="1">
            <a:spLocks/>
          </p:cNvSpPr>
          <p:nvPr/>
        </p:nvSpPr>
        <p:spPr>
          <a:xfrm rot="3482373">
            <a:off x="3287176" y="3543617"/>
            <a:ext cx="3305908" cy="71205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AR" b="1" dirty="0" smtClean="0">
                <a:latin typeface="Times New Roman" panose="02020603050405020304" pitchFamily="18" charset="0"/>
                <a:cs typeface="Times New Roman" panose="02020603050405020304" pitchFamily="18" charset="0"/>
              </a:rPr>
              <a:t>Confesión Humilde</a:t>
            </a:r>
            <a:endParaRPr lang="es-AR" b="1" dirty="0">
              <a:latin typeface="Times New Roman" panose="02020603050405020304" pitchFamily="18" charset="0"/>
              <a:cs typeface="Times New Roman" panose="02020603050405020304" pitchFamily="18" charset="0"/>
            </a:endParaRPr>
          </a:p>
        </p:txBody>
      </p:sp>
      <p:sp>
        <p:nvSpPr>
          <p:cNvPr id="7" name="Isosceles Triangle 6"/>
          <p:cNvSpPr/>
          <p:nvPr/>
        </p:nvSpPr>
        <p:spPr>
          <a:xfrm>
            <a:off x="375139" y="1266092"/>
            <a:ext cx="6775938" cy="471267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Isosceles Triangle 7"/>
          <p:cNvSpPr/>
          <p:nvPr/>
        </p:nvSpPr>
        <p:spPr>
          <a:xfrm>
            <a:off x="2185461" y="2483197"/>
            <a:ext cx="3155291" cy="2832894"/>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2" descr="Image result for extinguidor"/>
          <p:cNvPicPr>
            <a:picLocks noChangeAspect="1" noChangeArrowheads="1"/>
          </p:cNvPicPr>
          <p:nvPr/>
        </p:nvPicPr>
        <p:blipFill rotWithShape="1">
          <a:blip r:embed="rId2">
            <a:extLst>
              <a:ext uri="{28A0092B-C50C-407E-A947-70E740481C1C}">
                <a14:useLocalDpi xmlns:a14="http://schemas.microsoft.com/office/drawing/2010/main" val="0"/>
              </a:ext>
            </a:extLst>
          </a:blip>
          <a:srcRect l="26278" r="32227"/>
          <a:stretch/>
        </p:blipFill>
        <p:spPr bwMode="auto">
          <a:xfrm>
            <a:off x="3413260" y="3488540"/>
            <a:ext cx="699693" cy="1686230"/>
          </a:xfrm>
          <a:prstGeom prst="rect">
            <a:avLst/>
          </a:prstGeom>
          <a:noFill/>
          <a:extLst>
            <a:ext uri="{909E8E84-426E-40DD-AFC4-6F175D3DCCD1}">
              <a14:hiddenFill xmlns:a14="http://schemas.microsoft.com/office/drawing/2010/main">
                <a:solidFill>
                  <a:srgbClr val="FFFFFF"/>
                </a:solidFill>
              </a14:hiddenFill>
            </a:ext>
          </a:extLst>
        </p:spPr>
      </p:pic>
      <p:sp>
        <p:nvSpPr>
          <p:cNvPr id="10" name="Subtitle 2"/>
          <p:cNvSpPr txBox="1">
            <a:spLocks/>
          </p:cNvSpPr>
          <p:nvPr/>
        </p:nvSpPr>
        <p:spPr>
          <a:xfrm>
            <a:off x="679938" y="6177169"/>
            <a:ext cx="6166338" cy="71205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AR" b="1" dirty="0" smtClean="0">
                <a:latin typeface="Times New Roman" panose="02020603050405020304" pitchFamily="18" charset="0"/>
                <a:cs typeface="Times New Roman" panose="02020603050405020304" pitchFamily="18" charset="0"/>
              </a:rPr>
              <a:t>El Triangulo de la Reconciliación</a:t>
            </a:r>
            <a:endParaRPr lang="es-AR" b="1" dirty="0">
              <a:latin typeface="Times New Roman" panose="02020603050405020304" pitchFamily="18" charset="0"/>
              <a:cs typeface="Times New Roman" panose="02020603050405020304" pitchFamily="18" charset="0"/>
            </a:endParaRPr>
          </a:p>
        </p:txBody>
      </p:sp>
      <p:pic>
        <p:nvPicPr>
          <p:cNvPr id="11" name="Picture 2"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35814" y="1266091"/>
            <a:ext cx="4056185" cy="4817011"/>
          </a:xfrm>
          <a:prstGeom prst="rect">
            <a:avLst/>
          </a:prstGeom>
          <a:noFill/>
          <a:extLst>
            <a:ext uri="{909E8E84-426E-40DD-AFC4-6F175D3DCCD1}">
              <a14:hiddenFill xmlns:a14="http://schemas.microsoft.com/office/drawing/2010/main">
                <a:solidFill>
                  <a:srgbClr val="FFFFFF"/>
                </a:solidFill>
              </a14:hiddenFill>
            </a:ext>
          </a:extLst>
        </p:spPr>
      </p:pic>
      <p:sp>
        <p:nvSpPr>
          <p:cNvPr id="12" name="Title 1"/>
          <p:cNvSpPr txBox="1">
            <a:spLocks/>
          </p:cNvSpPr>
          <p:nvPr/>
        </p:nvSpPr>
        <p:spPr>
          <a:xfrm>
            <a:off x="8135814" y="6254387"/>
            <a:ext cx="4056186" cy="651675"/>
          </a:xfrm>
          <a:prstGeom prst="rect">
            <a:avLst/>
          </a:prstGeom>
        </p:spPr>
        <p:txBody>
          <a:bodyPr vert="horz" lIns="91440" tIns="45720" rIns="91440" bIns="45720" rtlCol="0" anchor="ctr">
            <a:normAutofit fontScale="7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AR" b="1" u="sng" dirty="0" smtClean="0">
                <a:latin typeface="Times New Roman" panose="02020603050405020304" pitchFamily="18" charset="0"/>
                <a:cs typeface="Times New Roman" panose="02020603050405020304" pitchFamily="18" charset="0"/>
              </a:rPr>
              <a:t>La trampa de fuego</a:t>
            </a:r>
            <a:endParaRPr lang="es-AR"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4748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4000" b="1" u="sng" dirty="0" smtClean="0">
                <a:latin typeface="Times New Roman" panose="02020603050405020304" pitchFamily="18" charset="0"/>
                <a:cs typeface="Times New Roman" panose="02020603050405020304" pitchFamily="18" charset="0"/>
              </a:rPr>
              <a:t>Introducción</a:t>
            </a:r>
            <a:endParaRPr lang="es-AR"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25562"/>
            <a:ext cx="12192000" cy="5532437"/>
          </a:xfrm>
        </p:spPr>
        <p:txBody>
          <a:bodyPr>
            <a:normAutofit lnSpcReduction="10000"/>
          </a:bodyPr>
          <a:lstStyle/>
          <a:p>
            <a:r>
              <a:rPr lang="es-AR" sz="3600" b="1" dirty="0" smtClean="0">
                <a:latin typeface="Times New Roman" panose="02020603050405020304" pitchFamily="18" charset="0"/>
                <a:cs typeface="Times New Roman" panose="02020603050405020304" pitchFamily="18" charset="0"/>
              </a:rPr>
              <a:t>Un comentario personal:</a:t>
            </a:r>
          </a:p>
          <a:p>
            <a:r>
              <a:rPr lang="es-AR" sz="3600" b="1" dirty="0" smtClean="0">
                <a:latin typeface="Times New Roman" panose="02020603050405020304" pitchFamily="18" charset="0"/>
                <a:cs typeface="Times New Roman" panose="02020603050405020304" pitchFamily="18" charset="0"/>
              </a:rPr>
              <a:t>Agradecer que tomaste esta clase y me da gusto que al ver este curso te dará una revelación y misión que hay al experimentar conflictos y aprender las oportunidades que existen en el conflicto, es mi oración que Dios te de esa revelación y que veas a los demás diferente y veas como bendecir a otros y ser usado en Cristo como embajador de la reconciliación y traer la paz que transforma de Dios en cada conflicto que encuentres, que no importa que tan extremo sea el conflicto, hay un momento en ese conflicto que podrás experimentar la paz de cristo y te usara, o importa que tan fuerte y caliente este ese fuego</a:t>
            </a:r>
            <a:endParaRPr lang="es-A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4652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4000" b="1" u="sng" dirty="0" smtClean="0">
                <a:latin typeface="Times New Roman" panose="02020603050405020304" pitchFamily="18" charset="0"/>
                <a:cs typeface="Times New Roman" panose="02020603050405020304" pitchFamily="18" charset="0"/>
              </a:rPr>
              <a:t>Introducción</a:t>
            </a:r>
            <a:endParaRPr lang="es-AR"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25562"/>
            <a:ext cx="12192000" cy="5532437"/>
          </a:xfrm>
        </p:spPr>
        <p:txBody>
          <a:bodyPr>
            <a:normAutofit/>
          </a:bodyPr>
          <a:lstStyle/>
          <a:p>
            <a:r>
              <a:rPr lang="es-AR" sz="4000" b="1" dirty="0" smtClean="0">
                <a:latin typeface="Times New Roman" panose="02020603050405020304" pitchFamily="18" charset="0"/>
                <a:cs typeface="Times New Roman" panose="02020603050405020304" pitchFamily="18" charset="0"/>
              </a:rPr>
              <a:t>Hablaremos del triangulo de reconciliación en su relación con la trampa de la ofensa</a:t>
            </a:r>
          </a:p>
          <a:p>
            <a:r>
              <a:rPr lang="es-AR" sz="4000" b="1" dirty="0" smtClean="0">
                <a:latin typeface="Times New Roman" panose="02020603050405020304" pitchFamily="18" charset="0"/>
                <a:cs typeface="Times New Roman" panose="02020603050405020304" pitchFamily="18" charset="0"/>
              </a:rPr>
              <a:t>Hablamos de ese proceso donde confrontamos, confesamos y perdonamos el pecado e intentamos extinguir el fuego destructor del conflicto y restaurar la relación, ese proceso y su relación con la trampa de fuego de la ofensa</a:t>
            </a:r>
          </a:p>
        </p:txBody>
      </p:sp>
    </p:spTree>
    <p:extLst>
      <p:ext uri="{BB962C8B-B14F-4D97-AF65-F5344CB8AC3E}">
        <p14:creationId xmlns:p14="http://schemas.microsoft.com/office/powerpoint/2010/main" val="2916440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4000" b="1" u="sng" dirty="0" smtClean="0">
                <a:latin typeface="Times New Roman" panose="02020603050405020304" pitchFamily="18" charset="0"/>
                <a:cs typeface="Times New Roman" panose="02020603050405020304" pitchFamily="18" charset="0"/>
              </a:rPr>
              <a:t>Introducción</a:t>
            </a:r>
            <a:endParaRPr lang="es-AR"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73869"/>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En cada etapa del proceso de la reconciliación, el mundo, la carne y el diablo trataran de impedir que nosotros seamos restaurados y trataran que nos enfoquemos en el fuego </a:t>
            </a:r>
            <a:r>
              <a:rPr lang="es-AR" sz="3600" b="1" dirty="0" smtClean="0">
                <a:latin typeface="Times New Roman" panose="02020603050405020304" pitchFamily="18" charset="0"/>
                <a:cs typeface="Times New Roman" panose="02020603050405020304" pitchFamily="18" charset="0"/>
              </a:rPr>
              <a:t>destructor</a:t>
            </a:r>
          </a:p>
          <a:p>
            <a:r>
              <a:rPr lang="es-AR" sz="3600" b="1" dirty="0" smtClean="0">
                <a:latin typeface="Times New Roman" panose="02020603050405020304" pitchFamily="18" charset="0"/>
                <a:cs typeface="Times New Roman" panose="02020603050405020304" pitchFamily="18" charset="0"/>
              </a:rPr>
              <a:t>Recuerdan a esas personas que están en el conflicto contigo batallan las mismas batallas y aunque  estén en otro conflicto con otro hermano en Cristo, están peleando en la misma batalla de la carne contra el Espíritu, la batalla del reino de este mundo y el reino de Dios el deseo de su corazón y el deseo de Dios. </a:t>
            </a:r>
          </a:p>
        </p:txBody>
      </p:sp>
    </p:spTree>
    <p:extLst>
      <p:ext uri="{BB962C8B-B14F-4D97-AF65-F5344CB8AC3E}">
        <p14:creationId xmlns:p14="http://schemas.microsoft.com/office/powerpoint/2010/main" val="1956731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La trampa de fuego de la ofensa se puede manifestar en cualquier etapa del proceso de la reconciliación</a:t>
            </a:r>
          </a:p>
        </p:txBody>
      </p:sp>
      <p:sp>
        <p:nvSpPr>
          <p:cNvPr id="3" name="Content Placeholder 2"/>
          <p:cNvSpPr>
            <a:spLocks noGrp="1"/>
          </p:cNvSpPr>
          <p:nvPr>
            <p:ph idx="1"/>
          </p:nvPr>
        </p:nvSpPr>
        <p:spPr>
          <a:xfrm>
            <a:off x="0" y="1325562"/>
            <a:ext cx="12192000" cy="5532437"/>
          </a:xfrm>
        </p:spPr>
        <p:txBody>
          <a:bodyPr>
            <a:normAutofit/>
          </a:bodyPr>
          <a:lstStyle/>
          <a:p>
            <a:r>
              <a:rPr lang="es-AR" sz="3600" b="1" dirty="0">
                <a:latin typeface="Times New Roman" panose="02020603050405020304" pitchFamily="18" charset="0"/>
                <a:cs typeface="Times New Roman" panose="02020603050405020304" pitchFamily="18" charset="0"/>
              </a:rPr>
              <a:t>Se puede manifestar en la etapa de confesar el pecado, la persona confrontado puede sentirse injustamente acusada o que la seleccionaron inadecuadamente y se pone defensiva al ver que la persona que la confronta no esta de acuerdo con ella o ve las cosas diferentes a ella</a:t>
            </a:r>
          </a:p>
          <a:p>
            <a:r>
              <a:rPr lang="es-AR" sz="3600" b="1" dirty="0">
                <a:latin typeface="Times New Roman" panose="02020603050405020304" pitchFamily="18" charset="0"/>
                <a:cs typeface="Times New Roman" panose="02020603050405020304" pitchFamily="18" charset="0"/>
              </a:rPr>
              <a:t>En la etapa de confesar el pecado- la persona que esta confesando puede ponerse a la defensiva y acusar a los otros de sentirse expuesto. El trabajo del espíritu santo convencer de pecado , ese no es nuestro trabajo y alguna veces ellos pueden ver las cosas diferentes y rechazar nuestra </a:t>
            </a:r>
            <a:r>
              <a:rPr lang="es-AR" sz="3600" b="1" dirty="0" smtClean="0">
                <a:latin typeface="Times New Roman" panose="02020603050405020304" pitchFamily="18" charset="0"/>
                <a:cs typeface="Times New Roman" panose="02020603050405020304" pitchFamily="18" charset="0"/>
              </a:rPr>
              <a:t>posición</a:t>
            </a:r>
            <a:endParaRPr lang="es-AR" sz="3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7656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La trampa de fuego de la ofensa se puede manifestar en cualquier etapa del proceso de la reconciliación</a:t>
            </a:r>
          </a:p>
        </p:txBody>
      </p:sp>
      <p:sp>
        <p:nvSpPr>
          <p:cNvPr id="3" name="Content Placeholder 2"/>
          <p:cNvSpPr>
            <a:spLocks noGrp="1"/>
          </p:cNvSpPr>
          <p:nvPr>
            <p:ph idx="1"/>
          </p:nvPr>
        </p:nvSpPr>
        <p:spPr>
          <a:xfrm>
            <a:off x="0" y="1325562"/>
            <a:ext cx="12192000" cy="5532437"/>
          </a:xfrm>
        </p:spPr>
        <p:txBody>
          <a:bodyPr>
            <a:normAutofit/>
          </a:bodyPr>
          <a:lstStyle/>
          <a:p>
            <a:r>
              <a:rPr lang="es-AR" sz="4000" b="1" dirty="0" smtClean="0">
                <a:latin typeface="Times New Roman" panose="02020603050405020304" pitchFamily="18" charset="0"/>
                <a:cs typeface="Times New Roman" panose="02020603050405020304" pitchFamily="18" charset="0"/>
              </a:rPr>
              <a:t>“</a:t>
            </a:r>
            <a:r>
              <a:rPr lang="es-ES" sz="4000" dirty="0">
                <a:latin typeface="Times New Roman" panose="02020603050405020304" pitchFamily="18" charset="0"/>
                <a:cs typeface="Times New Roman" panose="02020603050405020304" pitchFamily="18" charset="0"/>
              </a:rPr>
              <a:t>Hermanos, si alguien es sorprendido en pecado, ustedes que son espirituales deben restaurarlo con una actitud humilde. Pero cuídese cada uno, porque también puede ser tentado.</a:t>
            </a:r>
            <a:r>
              <a:rPr lang="es-AR" sz="4000" b="1" dirty="0" smtClean="0">
                <a:latin typeface="Times New Roman" panose="02020603050405020304" pitchFamily="18" charset="0"/>
                <a:cs typeface="Times New Roman" panose="02020603050405020304" pitchFamily="18" charset="0"/>
              </a:rPr>
              <a:t>” Gálatas </a:t>
            </a:r>
            <a:r>
              <a:rPr lang="es-AR" sz="4000" b="1" dirty="0" smtClean="0">
                <a:latin typeface="Times New Roman" panose="02020603050405020304" pitchFamily="18" charset="0"/>
                <a:cs typeface="Times New Roman" panose="02020603050405020304" pitchFamily="18" charset="0"/>
              </a:rPr>
              <a:t>6:1</a:t>
            </a:r>
          </a:p>
          <a:p>
            <a:r>
              <a:rPr lang="es-AR" sz="4000" b="1" dirty="0" smtClean="0">
                <a:latin typeface="Times New Roman" panose="02020603050405020304" pitchFamily="18" charset="0"/>
                <a:cs typeface="Times New Roman" panose="02020603050405020304" pitchFamily="18" charset="0"/>
              </a:rPr>
              <a:t>Algunas veces el ofendido puede tomar nuestra confesión no aceptable y pensar que la confesión es pura mentira y desear que confesé algo diferente, </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7822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4000" b="1" u="sng" dirty="0">
                <a:latin typeface="Times New Roman" panose="02020603050405020304" pitchFamily="18" charset="0"/>
                <a:cs typeface="Times New Roman" panose="02020603050405020304" pitchFamily="18" charset="0"/>
              </a:rPr>
              <a:t>La trampa de fuego de la ofensa se puede manifestar en cualquier etapa del proceso de la reconciliación</a:t>
            </a:r>
          </a:p>
        </p:txBody>
      </p:sp>
      <p:sp>
        <p:nvSpPr>
          <p:cNvPr id="3" name="Content Placeholder 2"/>
          <p:cNvSpPr>
            <a:spLocks noGrp="1"/>
          </p:cNvSpPr>
          <p:nvPr>
            <p:ph idx="1"/>
          </p:nvPr>
        </p:nvSpPr>
        <p:spPr>
          <a:xfrm>
            <a:off x="0" y="1325562"/>
            <a:ext cx="12192000" cy="5532437"/>
          </a:xfrm>
        </p:spPr>
        <p:txBody>
          <a:bodyPr>
            <a:normAutofit/>
          </a:bodyPr>
          <a:lstStyle/>
          <a:p>
            <a:r>
              <a:rPr lang="es-AR" sz="4000" b="1" dirty="0">
                <a:latin typeface="Times New Roman" panose="02020603050405020304" pitchFamily="18" charset="0"/>
                <a:cs typeface="Times New Roman" panose="02020603050405020304" pitchFamily="18" charset="0"/>
              </a:rPr>
              <a:t>pero si vamos con un espíritu de que no importa lo que la persona confesé continuaremos buscando restaurar a esa persona (Oveja) y rechazaremos lo que nos siguiera la trampa de la </a:t>
            </a:r>
            <a:r>
              <a:rPr lang="es-AR" sz="4000" b="1" dirty="0" smtClean="0">
                <a:latin typeface="Times New Roman" panose="02020603050405020304" pitchFamily="18" charset="0"/>
                <a:cs typeface="Times New Roman" panose="02020603050405020304" pitchFamily="18" charset="0"/>
              </a:rPr>
              <a:t>ofensa</a:t>
            </a:r>
          </a:p>
          <a:p>
            <a:r>
              <a:rPr lang="es-AR" sz="4000" b="1" dirty="0" smtClean="0">
                <a:latin typeface="Times New Roman" panose="02020603050405020304" pitchFamily="18" charset="0"/>
                <a:cs typeface="Times New Roman" panose="02020603050405020304" pitchFamily="18" charset="0"/>
              </a:rPr>
              <a:t>En la etapa del perdón la trampa de fuego de la ofensa puede surgir cuando la persona reúsa perdonar, </a:t>
            </a:r>
            <a:r>
              <a:rPr lang="es-AR" sz="4000" b="1" dirty="0" smtClean="0">
                <a:latin typeface="Times New Roman" panose="02020603050405020304" pitchFamily="18" charset="0"/>
                <a:cs typeface="Times New Roman" panose="02020603050405020304" pitchFamily="18" charset="0"/>
              </a:rPr>
              <a:t>O da un perdón falso o dudoso o no sincero</a:t>
            </a:r>
          </a:p>
        </p:txBody>
      </p:sp>
    </p:spTree>
    <p:extLst>
      <p:ext uri="{BB962C8B-B14F-4D97-AF65-F5344CB8AC3E}">
        <p14:creationId xmlns:p14="http://schemas.microsoft.com/office/powerpoint/2010/main" val="3975516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3600" b="1" u="sng" dirty="0" smtClean="0">
                <a:latin typeface="Times New Roman" panose="02020603050405020304" pitchFamily="18" charset="0"/>
                <a:cs typeface="Times New Roman" panose="02020603050405020304" pitchFamily="18" charset="0"/>
              </a:rPr>
              <a:t>La instrucción primordial de Dios en medio del conflicto</a:t>
            </a:r>
            <a:endParaRPr lang="es-AR" sz="36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97316"/>
            <a:ext cx="12192000" cy="5532437"/>
          </a:xfrm>
        </p:spPr>
        <p:txBody>
          <a:bodyPr>
            <a:normAutofit fontScale="92500"/>
          </a:bodyPr>
          <a:lstStyle/>
          <a:p>
            <a:r>
              <a:rPr lang="es-AR" sz="4000" b="1" dirty="0">
                <a:latin typeface="Times New Roman" panose="02020603050405020304" pitchFamily="18" charset="0"/>
                <a:cs typeface="Times New Roman" panose="02020603050405020304" pitchFamily="18" charset="0"/>
              </a:rPr>
              <a:t>Cuando estas tentado a caer en la trampa de fuego de la ofensa el remedio siempre es el mismo: recuerda que Dios siempre esta trabajando y puedes ir al fuego de paz, dale tu ofensa al señor y confía en tu relación de amor incondicional que el tiene para ti y si eres el que esta sintiéndose ofendido deja que Dios te libere, si alguien mas es el ofendido, Ora por ellos y espera en el fuego de paz que Dios te de las siguientes </a:t>
            </a:r>
            <a:r>
              <a:rPr lang="es-AR" sz="4000" b="1" dirty="0" smtClean="0">
                <a:latin typeface="Times New Roman" panose="02020603050405020304" pitchFamily="18" charset="0"/>
                <a:cs typeface="Times New Roman" panose="02020603050405020304" pitchFamily="18" charset="0"/>
              </a:rPr>
              <a:t>instrucciones</a:t>
            </a:r>
            <a:endParaRPr lang="es-AR" sz="4000" b="1" dirty="0" smtClean="0">
              <a:latin typeface="Times New Roman" panose="02020603050405020304" pitchFamily="18" charset="0"/>
              <a:cs typeface="Times New Roman" panose="02020603050405020304" pitchFamily="18" charset="0"/>
            </a:endParaRPr>
          </a:p>
          <a:p>
            <a:r>
              <a:rPr lang="es-AR" sz="4000" b="1" dirty="0" smtClean="0">
                <a:latin typeface="Times New Roman" panose="02020603050405020304" pitchFamily="18" charset="0"/>
                <a:cs typeface="Times New Roman" panose="02020603050405020304" pitchFamily="18" charset="0"/>
              </a:rPr>
              <a:t>“</a:t>
            </a:r>
            <a:r>
              <a:rPr lang="es-ES" sz="4000" dirty="0" smtClean="0">
                <a:latin typeface="Times New Roman" panose="02020603050405020304" pitchFamily="18" charset="0"/>
                <a:cs typeface="Times New Roman" panose="02020603050405020304" pitchFamily="18" charset="0"/>
              </a:rPr>
              <a:t>Si </a:t>
            </a:r>
            <a:r>
              <a:rPr lang="es-ES" sz="4000" dirty="0">
                <a:latin typeface="Times New Roman" panose="02020603050405020304" pitchFamily="18" charset="0"/>
                <a:cs typeface="Times New Roman" panose="02020603050405020304" pitchFamily="18" charset="0"/>
              </a:rPr>
              <a:t>es posible, y en cuanto dependa de ustedes, vivan en paz con todos. </a:t>
            </a:r>
            <a:r>
              <a:rPr lang="es-ES" sz="4000" dirty="0" smtClean="0">
                <a:latin typeface="Times New Roman" panose="02020603050405020304" pitchFamily="18" charset="0"/>
                <a:cs typeface="Times New Roman" panose="02020603050405020304" pitchFamily="18" charset="0"/>
              </a:rPr>
              <a:t>.</a:t>
            </a:r>
            <a:r>
              <a:rPr lang="es-AR" sz="4000" b="1" dirty="0" smtClean="0">
                <a:latin typeface="Times New Roman" panose="02020603050405020304" pitchFamily="18" charset="0"/>
                <a:cs typeface="Times New Roman" panose="02020603050405020304" pitchFamily="18" charset="0"/>
              </a:rPr>
              <a:t>” Romanos </a:t>
            </a:r>
            <a:r>
              <a:rPr lang="es-AR" sz="4000" b="1" dirty="0" smtClean="0">
                <a:latin typeface="Times New Roman" panose="02020603050405020304" pitchFamily="18" charset="0"/>
                <a:cs typeface="Times New Roman" panose="02020603050405020304" pitchFamily="18" charset="0"/>
              </a:rPr>
              <a:t>12;18</a:t>
            </a:r>
          </a:p>
        </p:txBody>
      </p:sp>
    </p:spTree>
    <p:extLst>
      <p:ext uri="{BB962C8B-B14F-4D97-AF65-F5344CB8AC3E}">
        <p14:creationId xmlns:p14="http://schemas.microsoft.com/office/powerpoint/2010/main" val="400178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s-AR" sz="4000" b="1" u="sng" smtClean="0">
                <a:latin typeface="Times New Roman" panose="02020603050405020304" pitchFamily="18" charset="0"/>
                <a:cs typeface="Times New Roman" panose="02020603050405020304" pitchFamily="18" charset="0"/>
              </a:rPr>
              <a:t>Nota Final:</a:t>
            </a:r>
            <a:endParaRPr lang="es-AR" sz="4000" b="1" u="sng"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325562"/>
            <a:ext cx="12192000" cy="5532437"/>
          </a:xfrm>
        </p:spPr>
        <p:txBody>
          <a:bodyPr>
            <a:normAutofit/>
          </a:bodyPr>
          <a:lstStyle/>
          <a:p>
            <a:r>
              <a:rPr lang="es-AR" sz="4000" b="1" dirty="0">
                <a:latin typeface="Times New Roman" panose="02020603050405020304" pitchFamily="18" charset="0"/>
                <a:cs typeface="Times New Roman" panose="02020603050405020304" pitchFamily="18" charset="0"/>
              </a:rPr>
              <a:t>Porque la reconciliación fluye de nuestra relación con Cristo no con nuestra relación con la persona ofendida </a:t>
            </a:r>
            <a:endParaRPr lang="es-AR" sz="4000" b="1" dirty="0" smtClean="0">
              <a:latin typeface="Times New Roman" panose="02020603050405020304" pitchFamily="18" charset="0"/>
              <a:cs typeface="Times New Roman" panose="02020603050405020304" pitchFamily="18" charset="0"/>
            </a:endParaRPr>
          </a:p>
          <a:p>
            <a:r>
              <a:rPr lang="es-AR" sz="4000" b="1" dirty="0" smtClean="0">
                <a:latin typeface="Times New Roman" panose="02020603050405020304" pitchFamily="18" charset="0"/>
                <a:cs typeface="Times New Roman" panose="02020603050405020304" pitchFamily="18" charset="0"/>
              </a:rPr>
              <a:t>Que Dios los bendiga, nos vemos en la siguiente clase</a:t>
            </a:r>
            <a:endParaRPr lang="es-A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5059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724</Words>
  <Application>Microsoft Office PowerPoint</Application>
  <PresentationFormat>Widescreen</PresentationFormat>
  <Paragraphs>30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Usar el poder de Dios cambia tus posibilidades:  El triangulo de reconciliación y la trampa de fuego de la ofensa</vt:lpstr>
      <vt:lpstr>Introducción</vt:lpstr>
      <vt:lpstr>Introducción</vt:lpstr>
      <vt:lpstr>Introducción</vt:lpstr>
      <vt:lpstr>La trampa de fuego de la ofensa se puede manifestar en cualquier etapa del proceso de la reconciliación</vt:lpstr>
      <vt:lpstr>La trampa de fuego de la ofensa se puede manifestar en cualquier etapa del proceso de la reconciliación</vt:lpstr>
      <vt:lpstr>La trampa de fuego de la ofensa se puede manifestar en cualquier etapa del proceso de la reconciliación</vt:lpstr>
      <vt:lpstr>La instrucción primordial de Dios en medio del conflicto</vt:lpstr>
      <vt:lpstr>Nota Final: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triangulo de reconciliación y la trampa de fuego de la ofensa</dc:title>
  <dc:creator>Jorge Muniz</dc:creator>
  <cp:lastModifiedBy>Jorge Muniz</cp:lastModifiedBy>
  <cp:revision>6</cp:revision>
  <dcterms:created xsi:type="dcterms:W3CDTF">2018-04-14T18:41:26Z</dcterms:created>
  <dcterms:modified xsi:type="dcterms:W3CDTF">2018-04-14T19:46:27Z</dcterms:modified>
</cp:coreProperties>
</file>