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588168"/>
          </a:xfrm>
        </p:spPr>
        <p:txBody>
          <a:bodyPr>
            <a:noAutofit/>
          </a:bodyPr>
          <a:lstStyle/>
          <a:p>
            <a:r>
              <a:rPr lang="es-AR" sz="4400" dirty="0">
                <a:latin typeface="Times New Roman" panose="02020603050405020304" pitchFamily="18" charset="0"/>
                <a:cs typeface="Times New Roman" panose="02020603050405020304" pitchFamily="18" charset="0"/>
              </a:rPr>
              <a:t>Unidad 5: </a:t>
            </a:r>
            <a:r>
              <a:rPr lang="es-AR" sz="4400" b="1" u="sng" dirty="0">
                <a:latin typeface="Times New Roman" panose="02020603050405020304" pitchFamily="18" charset="0"/>
                <a:cs typeface="Times New Roman" panose="02020603050405020304" pitchFamily="18" charset="0"/>
              </a:rPr>
              <a:t>Enseñando </a:t>
            </a:r>
            <a:r>
              <a:rPr lang="es-AR" sz="4400" b="1" u="sng">
                <a:latin typeface="Times New Roman" panose="02020603050405020304" pitchFamily="18" charset="0"/>
                <a:cs typeface="Times New Roman" panose="02020603050405020304" pitchFamily="18" charset="0"/>
              </a:rPr>
              <a:t>limites en </a:t>
            </a:r>
            <a:r>
              <a:rPr lang="es-AR" sz="4400" b="1" u="sng" dirty="0">
                <a:latin typeface="Times New Roman" panose="02020603050405020304" pitchFamily="18" charset="0"/>
                <a:cs typeface="Times New Roman" panose="02020603050405020304" pitchFamily="18" charset="0"/>
              </a:rPr>
              <a:t>tu vida y en la vida de los que amas</a:t>
            </a:r>
            <a:r>
              <a:rPr lang="es-AR" sz="4400" dirty="0">
                <a:latin typeface="Times New Roman" panose="02020603050405020304" pitchFamily="18" charset="0"/>
                <a:cs typeface="Times New Roman" panose="02020603050405020304" pitchFamily="18" charset="0"/>
              </a:rPr>
              <a:t>(Presentación 13)</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845427"/>
            <a:ext cx="12192000" cy="1655762"/>
          </a:xfrm>
        </p:spPr>
        <p:txBody>
          <a:bodyPr>
            <a:normAutofit/>
          </a:bodyPr>
          <a:lstStyle/>
          <a:p>
            <a:r>
              <a:rPr lang="es-AR" sz="4400" b="1" u="sng" dirty="0">
                <a:latin typeface="Times New Roman" panose="02020603050405020304" pitchFamily="18" charset="0"/>
                <a:cs typeface="Times New Roman" panose="02020603050405020304" pitchFamily="18" charset="0"/>
              </a:rPr>
              <a:t>¿Que son limites y porque son importantes?</a:t>
            </a:r>
          </a:p>
        </p:txBody>
      </p:sp>
      <p:pic>
        <p:nvPicPr>
          <p:cNvPr id="1028" name="Picture 4" descr="How to Be Assertive and Set Healthy Boundaries">
            <a:extLst>
              <a:ext uri="{FF2B5EF4-FFF2-40B4-BE49-F238E27FC236}">
                <a16:creationId xmlns:a16="http://schemas.microsoft.com/office/drawing/2014/main" id="{B41A4B0A-221C-4AFA-BC7B-02D5C97E53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767263"/>
            <a:ext cx="6617369" cy="40907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Limites">
            <a:extLst>
              <a:ext uri="{FF2B5EF4-FFF2-40B4-BE49-F238E27FC236}">
                <a16:creationId xmlns:a16="http://schemas.microsoft.com/office/drawing/2014/main" id="{2BA17DE6-A1D2-41F3-9503-AA492AA3D4D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41" t="4842" r="5140" b="5895"/>
          <a:stretch/>
        </p:blipFill>
        <p:spPr bwMode="auto">
          <a:xfrm>
            <a:off x="6617368" y="2767264"/>
            <a:ext cx="5574632" cy="4090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Limites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5400" b="1" dirty="0">
                <a:latin typeface="Times New Roman" panose="02020603050405020304" pitchFamily="18" charset="0"/>
                <a:cs typeface="Times New Roman" panose="02020603050405020304" pitchFamily="18" charset="0"/>
              </a:rPr>
              <a:t>Cuando hablamos de limites muchas personas perciben que establecer limites es algo relacionado con ser duro o egoísta. Cuando empiezas a decir: “esperen, no puedo hacer todo esto, la gente responde a veces: “No te intereso o no te importo” si vamos a correr la carrera de la manera correcta y terminaremos bien, todos necesitaremos una serie de limites saludables. Dios estableció limites en su mismo diseño.</a:t>
            </a:r>
          </a:p>
        </p:txBody>
      </p:sp>
    </p:spTree>
    <p:extLst>
      <p:ext uri="{BB962C8B-B14F-4D97-AF65-F5344CB8AC3E}">
        <p14:creationId xmlns:p14="http://schemas.microsoft.com/office/powerpoint/2010/main" val="2877940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Dios estableció limites en su mismo diseño.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AR" sz="5400" b="1" dirty="0">
                <a:latin typeface="Times New Roman" panose="02020603050405020304" pitchFamily="18" charset="0"/>
                <a:cs typeface="Times New Roman" panose="02020603050405020304" pitchFamily="18" charset="0"/>
              </a:rPr>
              <a:t>Dios creo el mundo en seis días y el séptimo tomo un descanso, nos diseño con la necesidad de descansar o dormir. En el ministerio llega un momento que parece que no tendrás la oportunidad para  y tomar tiempo libre, parece como que tienes que estar trabajando 24 horas, siete días de la semana, y si esto no esta pasando al menos pasa en tu mente, pero no debe ser de esta manera. Si habrá interrupciones  y tendrás que hacer sacrificios y estirar tu zona de confort, pero no significa que puedes tener un sentido de “Normalidad”</a:t>
            </a:r>
          </a:p>
        </p:txBody>
      </p:sp>
    </p:spTree>
    <p:extLst>
      <p:ext uri="{BB962C8B-B14F-4D97-AF65-F5344CB8AC3E}">
        <p14:creationId xmlns:p14="http://schemas.microsoft.com/office/powerpoint/2010/main" val="1149444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Vivir una vida balanceada: H.B. London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De enfoque a la familia menciono que el error mas grande que el ha hecho en el ministerio es que el fue a cada boda, atendió a cada funeral, estuvo ahí para cada nacimiento y cada persona que caía en el hospital y al mirar retrospectivamente, no debió haberlo hecho así, dice que no vivió una vida balanceada en el ministerio. Eso es lo que necesitamos todos, una vida balanceada.</a:t>
            </a:r>
          </a:p>
        </p:txBody>
      </p:sp>
    </p:spTree>
    <p:extLst>
      <p:ext uri="{BB962C8B-B14F-4D97-AF65-F5344CB8AC3E}">
        <p14:creationId xmlns:p14="http://schemas.microsoft.com/office/powerpoint/2010/main" val="1293514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Limites como marcas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Debemos fortalecer el musculo que conocemos de lo que hablamos, los limites.</a:t>
            </a:r>
          </a:p>
          <a:p>
            <a:r>
              <a:rPr lang="es-AR" sz="5400" b="1" dirty="0">
                <a:latin typeface="Times New Roman" panose="02020603050405020304" pitchFamily="18" charset="0"/>
                <a:cs typeface="Times New Roman" panose="02020603050405020304" pitchFamily="18" charset="0"/>
              </a:rPr>
              <a:t>Los limites nos da la habilidad de saber a que le podemos decir que si y a lo que debemos decir que no.</a:t>
            </a:r>
          </a:p>
          <a:p>
            <a:r>
              <a:rPr lang="es-AR" sz="5400" b="1" dirty="0">
                <a:latin typeface="Times New Roman" panose="02020603050405020304" pitchFamily="18" charset="0"/>
                <a:cs typeface="Times New Roman" panose="02020603050405020304" pitchFamily="18" charset="0"/>
              </a:rPr>
              <a:t>Hay limites que sirven como marcas que me gustaría que usáramos. Uso Gálatas 6:2-5, donde ensena que debemos hablar entre la gracia y la verdad</a:t>
            </a:r>
          </a:p>
        </p:txBody>
      </p:sp>
    </p:spTree>
    <p:extLst>
      <p:ext uri="{BB962C8B-B14F-4D97-AF65-F5344CB8AC3E}">
        <p14:creationId xmlns:p14="http://schemas.microsoft.com/office/powerpoint/2010/main" val="2230922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Gálatas 6:2-5</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b="1" baseline="30000" dirty="0"/>
              <a:t> </a:t>
            </a:r>
            <a:r>
              <a:rPr lang="es-ES" sz="4800" b="1" dirty="0">
                <a:latin typeface="Times New Roman" panose="02020603050405020304" pitchFamily="18" charset="0"/>
                <a:cs typeface="Times New Roman" panose="02020603050405020304" pitchFamily="18" charset="0"/>
              </a:rPr>
              <a:t>Ayúdense unos a otros a llevar sus cargas, y así cumplirán la ley de Cristo. </a:t>
            </a:r>
            <a:r>
              <a:rPr lang="es-ES" sz="4800" b="1" baseline="30000" dirty="0">
                <a:latin typeface="Times New Roman" panose="02020603050405020304" pitchFamily="18" charset="0"/>
                <a:cs typeface="Times New Roman" panose="02020603050405020304" pitchFamily="18" charset="0"/>
              </a:rPr>
              <a:t>3 </a:t>
            </a:r>
            <a:r>
              <a:rPr lang="es-ES" sz="4800" b="1" dirty="0">
                <a:latin typeface="Times New Roman" panose="02020603050405020304" pitchFamily="18" charset="0"/>
                <a:cs typeface="Times New Roman" panose="02020603050405020304" pitchFamily="18" charset="0"/>
              </a:rPr>
              <a:t>Si alguien cree ser algo, cuando en realidad no es nada, se engaña a sí mismo. </a:t>
            </a:r>
            <a:r>
              <a:rPr lang="es-ES" sz="4800" b="1" baseline="30000" dirty="0">
                <a:latin typeface="Times New Roman" panose="02020603050405020304" pitchFamily="18" charset="0"/>
                <a:cs typeface="Times New Roman" panose="02020603050405020304" pitchFamily="18" charset="0"/>
              </a:rPr>
              <a:t>4 </a:t>
            </a:r>
            <a:r>
              <a:rPr lang="es-ES" sz="4800" b="1" dirty="0">
                <a:latin typeface="Times New Roman" panose="02020603050405020304" pitchFamily="18" charset="0"/>
                <a:cs typeface="Times New Roman" panose="02020603050405020304" pitchFamily="18" charset="0"/>
              </a:rPr>
              <a:t>Cada cual examine su propia conducta; y, si tiene algo de qué presumir, que no se compare con nadie. </a:t>
            </a:r>
            <a:r>
              <a:rPr lang="es-ES" sz="4800" b="1" baseline="30000" dirty="0">
                <a:latin typeface="Times New Roman" panose="02020603050405020304" pitchFamily="18" charset="0"/>
                <a:cs typeface="Times New Roman" panose="02020603050405020304" pitchFamily="18" charset="0"/>
              </a:rPr>
              <a:t>5 </a:t>
            </a:r>
            <a:r>
              <a:rPr lang="es-ES" sz="4800" b="1" dirty="0">
                <a:latin typeface="Times New Roman" panose="02020603050405020304" pitchFamily="18" charset="0"/>
                <a:cs typeface="Times New Roman" panose="02020603050405020304" pitchFamily="18" charset="0"/>
              </a:rPr>
              <a:t>Que cada uno cargue con su propia responsabilidad.</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324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Establecer limites para otros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De enfoque a la familia menciono que el error mas grande que el ha hecho en el ministerio es que el fue a cada boda, atendió a cada funeral, estuvo ahí para cada nacimiento y cada persona que caía en el hospital y al mirar retrospectivamente, no debió haberlo hecho así, dice que no vivió una vida balanceada en el ministerio. Eso es lo que necesitamos todos, una vida balanceada.</a:t>
            </a:r>
          </a:p>
        </p:txBody>
      </p:sp>
    </p:spTree>
    <p:extLst>
      <p:ext uri="{BB962C8B-B14F-4D97-AF65-F5344CB8AC3E}">
        <p14:creationId xmlns:p14="http://schemas.microsoft.com/office/powerpoint/2010/main" val="822619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Cargas pesadas vs cargas diarias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Deben aprender a manejar Gracia en una mano y la verdad en la otra</a:t>
            </a:r>
          </a:p>
          <a:p>
            <a:r>
              <a:rPr lang="es-AR" sz="5400" b="1" dirty="0">
                <a:latin typeface="Times New Roman" panose="02020603050405020304" pitchFamily="18" charset="0"/>
                <a:cs typeface="Times New Roman" panose="02020603050405020304" pitchFamily="18" charset="0"/>
              </a:rPr>
              <a:t>El pasaje suena contradictorio ya que pablo empieza diciendo: “Debemos cargar las cargas los unos de los otros” pero en el v. 5 dice que cada quien debe cargar su propia carga</a:t>
            </a:r>
          </a:p>
          <a:p>
            <a:r>
              <a:rPr lang="es-AR" sz="5400" b="1" dirty="0">
                <a:latin typeface="Times New Roman" panose="02020603050405020304" pitchFamily="18" charset="0"/>
                <a:cs typeface="Times New Roman" panose="02020603050405020304" pitchFamily="18" charset="0"/>
              </a:rPr>
              <a:t>Cargas- v. 2- se refiere a algo que te esta despedazando cuando viene a tu vida como la perdida de trabajo, enfermedad crónica, problemas matrimoniales serios, y es nuestra responsabilidad de ayudarles en esa circunstancias, esa pesada carga, pero la bajaremos después de un tiempo. </a:t>
            </a:r>
          </a:p>
          <a:p>
            <a:r>
              <a:rPr lang="es-AR" sz="5400" b="1" dirty="0">
                <a:latin typeface="Times New Roman" panose="02020603050405020304" pitchFamily="18" charset="0"/>
                <a:cs typeface="Times New Roman" panose="02020603050405020304" pitchFamily="18" charset="0"/>
              </a:rPr>
              <a:t>En la carga del v. 5 es lo que cargas al subir una montana, como agua o un lonche y lo que trata de decir con esto que cada uno debe llevar sus situaciones diarias. </a:t>
            </a:r>
          </a:p>
        </p:txBody>
      </p:sp>
    </p:spTree>
    <p:extLst>
      <p:ext uri="{BB962C8B-B14F-4D97-AF65-F5344CB8AC3E}">
        <p14:creationId xmlns:p14="http://schemas.microsoft.com/office/powerpoint/2010/main" val="2053050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Cargas pesadas vs cargas diarias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2"/>
            <a:ext cx="12192000" cy="6352673"/>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Cristo se refiere que carguemos nuestra cruz en Lucas 9 refiriéndose a las cargas diarias</a:t>
            </a:r>
          </a:p>
          <a:p>
            <a:r>
              <a:rPr lang="es-AR" sz="5400" b="1" dirty="0">
                <a:latin typeface="Times New Roman" panose="02020603050405020304" pitchFamily="18" charset="0"/>
                <a:cs typeface="Times New Roman" panose="02020603050405020304" pitchFamily="18" charset="0"/>
              </a:rPr>
              <a:t>Aquí se puede entender como se da el balance, porque encontramos muy seguido que hay gente que son alérgicos a su propia carga diaria y encuentran pastores codependientes que felices cargan sus cargas diarias por ellos. </a:t>
            </a:r>
          </a:p>
          <a:p>
            <a:r>
              <a:rPr lang="es-AR" sz="5400" b="1" dirty="0">
                <a:latin typeface="Times New Roman" panose="02020603050405020304" pitchFamily="18" charset="0"/>
                <a:cs typeface="Times New Roman" panose="02020603050405020304" pitchFamily="18" charset="0"/>
              </a:rPr>
              <a:t>No es nuestra responsabilidad cargar las cargas diarias de las ovejas, es responsabilidad de ellos cargarlas. </a:t>
            </a:r>
          </a:p>
          <a:p>
            <a:r>
              <a:rPr lang="es-AR" sz="5400" b="1" dirty="0">
                <a:latin typeface="Times New Roman" panose="02020603050405020304" pitchFamily="18" charset="0"/>
                <a:cs typeface="Times New Roman" panose="02020603050405020304" pitchFamily="18" charset="0"/>
              </a:rPr>
              <a:t>Uno puede venir y decir no soy feliz me puedes ayudar a ser feliz, y como pastores no es nuestra responsabilidad aunque tengamos que ministrarlo y tomarlo a un lado y hacerlo sentir mejor, pero es su responsabilidad de ser feliz. Aquí es donde debemos establecer algunos limites</a:t>
            </a:r>
          </a:p>
        </p:txBody>
      </p:sp>
    </p:spTree>
    <p:extLst>
      <p:ext uri="{BB962C8B-B14F-4D97-AF65-F5344CB8AC3E}">
        <p14:creationId xmlns:p14="http://schemas.microsoft.com/office/powerpoint/2010/main" val="1875982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¿A que nos ayudan los limites? </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1) </a:t>
            </a:r>
            <a:r>
              <a:rPr lang="es-AR" sz="5400" b="1" u="sng" dirty="0">
                <a:latin typeface="Times New Roman" panose="02020603050405020304" pitchFamily="18" charset="0"/>
                <a:cs typeface="Times New Roman" panose="02020603050405020304" pitchFamily="18" charset="0"/>
              </a:rPr>
              <a:t>el limite nos da claridad- </a:t>
            </a:r>
            <a:r>
              <a:rPr lang="es-AR" sz="5400" b="1" dirty="0">
                <a:latin typeface="Times New Roman" panose="02020603050405020304" pitchFamily="18" charset="0"/>
                <a:cs typeface="Times New Roman" panose="02020603050405020304" pitchFamily="18" charset="0"/>
              </a:rPr>
              <a:t>Nos dice por lo que somos responsables y por lo que no somos responsables</a:t>
            </a:r>
          </a:p>
          <a:p>
            <a:r>
              <a:rPr lang="es-AR" sz="5400" b="1" dirty="0">
                <a:latin typeface="Times New Roman" panose="02020603050405020304" pitchFamily="18" charset="0"/>
                <a:cs typeface="Times New Roman" panose="02020603050405020304" pitchFamily="18" charset="0"/>
              </a:rPr>
              <a:t> Debemos crear espacios en blanco o márgenes en un calendario, es lo que debemos crear. Antes se dividía el día en cuando sale el sol y cuando se mete, pero ahora con la tecnología podemos trabajar 24 horas los siete días de la semana y nunca descansar. Muchos hemos caído en ser adictos al trabajo y no tenemos días de descanso. Debemos crear esto, y hasta pelear por el tiempo de descanso. </a:t>
            </a:r>
          </a:p>
          <a:p>
            <a:r>
              <a:rPr lang="es-AR" sz="5400" b="1" dirty="0">
                <a:latin typeface="Times New Roman" panose="02020603050405020304" pitchFamily="18" charset="0"/>
                <a:cs typeface="Times New Roman" panose="02020603050405020304" pitchFamily="18" charset="0"/>
              </a:rPr>
              <a:t>El limite nos dice de que es lo que soy responsable y de que NO. Particularmente a lo que se refiere a situaciones con la gente</a:t>
            </a:r>
          </a:p>
        </p:txBody>
      </p:sp>
    </p:spTree>
    <p:extLst>
      <p:ext uri="{BB962C8B-B14F-4D97-AF65-F5344CB8AC3E}">
        <p14:creationId xmlns:p14="http://schemas.microsoft.com/office/powerpoint/2010/main" val="3239950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¿A que nos ayudan los limites? </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AR" sz="5400" b="1" dirty="0">
                <a:latin typeface="Times New Roman" panose="02020603050405020304" pitchFamily="18" charset="0"/>
                <a:cs typeface="Times New Roman" panose="02020603050405020304" pitchFamily="18" charset="0"/>
              </a:rPr>
              <a:t>2) </a:t>
            </a:r>
            <a:r>
              <a:rPr lang="es-AR" sz="5400" b="1" u="sng" dirty="0">
                <a:latin typeface="Times New Roman" panose="02020603050405020304" pitchFamily="18" charset="0"/>
                <a:cs typeface="Times New Roman" panose="02020603050405020304" pitchFamily="18" charset="0"/>
              </a:rPr>
              <a:t>El limite nos ayuda a confrontar en amor- </a:t>
            </a:r>
            <a:r>
              <a:rPr lang="es-AR" sz="5400" b="1" dirty="0">
                <a:latin typeface="Times New Roman" panose="02020603050405020304" pitchFamily="18" charset="0"/>
                <a:cs typeface="Times New Roman" panose="02020603050405020304" pitchFamily="18" charset="0"/>
              </a:rPr>
              <a:t>Recuerden que hay dos marcadores en los limites, Gracia y verdad. Nos ayudan a confrontar, ya que la gente tiene problemas que se tendrán que confrontar. El profeta Natán confronto a David. O Pablo confronto a Pedro en su inconsistencia o Cristo que confronta a las iglesias en el apocalipsis. Demuestra que les amamos pero que hay algo que debemos confrontar. La base es la relación, no quiero dejarte donde estas quiero que mejores. Ef. 3:17 somos establecidos en amor. </a:t>
            </a:r>
          </a:p>
        </p:txBody>
      </p:sp>
    </p:spTree>
    <p:extLst>
      <p:ext uri="{BB962C8B-B14F-4D97-AF65-F5344CB8AC3E}">
        <p14:creationId xmlns:p14="http://schemas.microsoft.com/office/powerpoint/2010/main" val="31952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No que sea experto en limites pero veremos que son los limites</a:t>
            </a:r>
          </a:p>
          <a:p>
            <a:r>
              <a:rPr lang="es-AR" sz="3600" b="1" dirty="0">
                <a:latin typeface="Times New Roman" panose="02020603050405020304" pitchFamily="18" charset="0"/>
                <a:cs typeface="Times New Roman" panose="02020603050405020304" pitchFamily="18" charset="0"/>
              </a:rPr>
              <a:t>Hagamos un pequeño examen de los últimos 7 días pasados</a:t>
            </a:r>
          </a:p>
          <a:p>
            <a:r>
              <a:rPr lang="es-AR" sz="3600" b="1" dirty="0">
                <a:latin typeface="Times New Roman" panose="02020603050405020304" pitchFamily="18" charset="0"/>
                <a:cs typeface="Times New Roman" panose="02020603050405020304" pitchFamily="18" charset="0"/>
              </a:rPr>
              <a:t>¿Perdiste algo esta semana? Tiempo, tiempo con tu familia o tiempo sin dormir, ¿Perdiste tiempo de hacer la actividad que te gusta, porque no dices que no?</a:t>
            </a:r>
          </a:p>
          <a:p>
            <a:r>
              <a:rPr lang="es-AR" sz="3600" b="1" dirty="0">
                <a:latin typeface="Times New Roman" panose="02020603050405020304" pitchFamily="18" charset="0"/>
                <a:cs typeface="Times New Roman" panose="02020603050405020304" pitchFamily="18" charset="0"/>
              </a:rPr>
              <a:t>¿Alguien te pidió hacer algo que no querías hacer pero terminaste haciéndolo porque no supiste decir que NO?</a:t>
            </a:r>
          </a:p>
          <a:p>
            <a:r>
              <a:rPr lang="es-AR" sz="3600" b="1" dirty="0">
                <a:latin typeface="Times New Roman" panose="02020603050405020304" pitchFamily="18" charset="0"/>
                <a:cs typeface="Times New Roman" panose="02020603050405020304" pitchFamily="18" charset="0"/>
              </a:rPr>
              <a:t>Esto es un hecho que todos tenemos de no saber decir No, y nos pasa a los pastores en el ministerio por ello debemos aprender a establecer limites por nosotros y los que ministramos. Queremos ministrar gente y el establecer limites será una lucha. No todo lo que permitimos esta mal pero debemos tener limites y tener moderación de ponerlos en orden apropiado</a:t>
            </a:r>
          </a:p>
        </p:txBody>
      </p:sp>
    </p:spTree>
    <p:extLst>
      <p:ext uri="{BB962C8B-B14F-4D97-AF65-F5344CB8AC3E}">
        <p14:creationId xmlns:p14="http://schemas.microsoft.com/office/powerpoint/2010/main" val="27626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¿Porque no confrontamos?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2) </a:t>
            </a:r>
            <a:r>
              <a:rPr lang="es-AR" sz="5400" b="1" u="sng" dirty="0">
                <a:latin typeface="Times New Roman" panose="02020603050405020304" pitchFamily="18" charset="0"/>
                <a:cs typeface="Times New Roman" panose="02020603050405020304" pitchFamily="18" charset="0"/>
              </a:rPr>
              <a:t>Miedo a que se pierda el amor que existe- </a:t>
            </a:r>
            <a:r>
              <a:rPr lang="es-AR" sz="5400" b="1" dirty="0">
                <a:latin typeface="Times New Roman" panose="02020603050405020304" pitchFamily="18" charset="0"/>
                <a:cs typeface="Times New Roman" panose="02020603050405020304" pitchFamily="18" charset="0"/>
              </a:rPr>
              <a:t>Si le digo la verdad se alejara y me encierro en este sentimiento y la otra persona siente que no le amo porque no le digo nada</a:t>
            </a:r>
          </a:p>
          <a:p>
            <a:r>
              <a:rPr lang="es-AR" sz="5400" b="1" dirty="0">
                <a:latin typeface="Times New Roman" panose="02020603050405020304" pitchFamily="18" charset="0"/>
                <a:cs typeface="Times New Roman" panose="02020603050405020304" pitchFamily="18" charset="0"/>
              </a:rPr>
              <a:t>Por miedo al enojo o a la distancia- muchos por naturaleza evitamos el conflicto pero debemos confrontar aunque se enojen con nosotros porque queremos que mejoren. No dejes que el enojo te domine</a:t>
            </a:r>
          </a:p>
          <a:p>
            <a:r>
              <a:rPr lang="es-AR" sz="5400" b="1" dirty="0">
                <a:latin typeface="Times New Roman" panose="02020603050405020304" pitchFamily="18" charset="0"/>
                <a:cs typeface="Times New Roman" panose="02020603050405020304" pitchFamily="18" charset="0"/>
              </a:rPr>
              <a:t>3) </a:t>
            </a:r>
            <a:r>
              <a:rPr lang="es-AR" sz="5400" b="1" u="sng" dirty="0">
                <a:latin typeface="Times New Roman" panose="02020603050405020304" pitchFamily="18" charset="0"/>
                <a:cs typeface="Times New Roman" panose="02020603050405020304" pitchFamily="18" charset="0"/>
              </a:rPr>
              <a:t>La culpa- </a:t>
            </a:r>
            <a:r>
              <a:rPr lang="es-AR" sz="5400" b="1" dirty="0">
                <a:latin typeface="Times New Roman" panose="02020603050405020304" pitchFamily="18" charset="0"/>
                <a:cs typeface="Times New Roman" panose="02020603050405020304" pitchFamily="18" charset="0"/>
              </a:rPr>
              <a:t>decirle que no a la gente les duele porque ya tienen expectativas y debemos entender que a la larga no los estamos lastimando</a:t>
            </a:r>
          </a:p>
        </p:txBody>
      </p:sp>
    </p:spTree>
    <p:extLst>
      <p:ext uri="{BB962C8B-B14F-4D97-AF65-F5344CB8AC3E}">
        <p14:creationId xmlns:p14="http://schemas.microsoft.com/office/powerpoint/2010/main" val="3633890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Tarea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5400" b="1" dirty="0">
                <a:latin typeface="Times New Roman" panose="02020603050405020304" pitchFamily="18" charset="0"/>
                <a:cs typeface="Times New Roman" panose="02020603050405020304" pitchFamily="18" charset="0"/>
              </a:rPr>
              <a:t>En esta semana lee Gálatas 1 y ora:</a:t>
            </a:r>
          </a:p>
          <a:p>
            <a:r>
              <a:rPr lang="es-AR" sz="5400" b="1" dirty="0">
                <a:latin typeface="Times New Roman" panose="02020603050405020304" pitchFamily="18" charset="0"/>
                <a:cs typeface="Times New Roman" panose="02020603050405020304" pitchFamily="18" charset="0"/>
              </a:rPr>
              <a:t>Dios, me puedes convertir en alguien que complace a Dios y no uno que complace a la gente</a:t>
            </a:r>
          </a:p>
          <a:p>
            <a:r>
              <a:rPr lang="es-AR" sz="5400" b="1" dirty="0">
                <a:latin typeface="Times New Roman" panose="02020603050405020304" pitchFamily="18" charset="0"/>
                <a:cs typeface="Times New Roman" panose="02020603050405020304" pitchFamily="18" charset="0"/>
              </a:rPr>
              <a:t>Esta oración debemos hacerla todos los que estamos en el ministerio </a:t>
            </a:r>
          </a:p>
          <a:p>
            <a:r>
              <a:rPr lang="es-AR" sz="5400" b="1" dirty="0">
                <a:latin typeface="Times New Roman" panose="02020603050405020304" pitchFamily="18" charset="0"/>
                <a:cs typeface="Times New Roman" panose="02020603050405020304" pitchFamily="18" charset="0"/>
              </a:rPr>
              <a:t>Los que nos aman, al poner limites, nos amaran mas ya que los limites son para nuestro beneficio y como para el beneficio de ellos</a:t>
            </a:r>
          </a:p>
        </p:txBody>
      </p:sp>
    </p:spTree>
    <p:extLst>
      <p:ext uri="{BB962C8B-B14F-4D97-AF65-F5344CB8AC3E}">
        <p14:creationId xmlns:p14="http://schemas.microsoft.com/office/powerpoint/2010/main" val="1314074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Ejemplo de Michael Jordán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3600" b="1" dirty="0">
                <a:latin typeface="Times New Roman" panose="02020603050405020304" pitchFamily="18" charset="0"/>
                <a:cs typeface="Times New Roman" panose="02020603050405020304" pitchFamily="18" charset="0"/>
              </a:rPr>
              <a:t>Cualquier cosa que Dios te haya llamado a Hacer o ser, necesita se relaborado a su máxima capacidad</a:t>
            </a:r>
          </a:p>
          <a:p>
            <a:r>
              <a:rPr lang="es-AR" sz="3600" b="1" dirty="0">
                <a:latin typeface="Times New Roman" panose="02020603050405020304" pitchFamily="18" charset="0"/>
                <a:cs typeface="Times New Roman" panose="02020603050405020304" pitchFamily="18" charset="0"/>
              </a:rPr>
              <a:t>Michael Jordán al arribar a la universidad del norte de carolina, era un excelente anotador, le dijo su coach si quieres mejorar debes trabajar en tu defensa y así lo hizo. Cuando llego a la NBA era un jugador excelente en su ofensiva como en la defensiva, y luego se LIMITO a desarrollar el anotar picándola y era imparable, cuando desarrollamos limites esto nos ayuda, habrá tiempos en nuestro ministerio que debemos cambiar los limites y cambiar la manera como pensamos. </a:t>
            </a:r>
          </a:p>
          <a:p>
            <a:r>
              <a:rPr lang="es-AR" sz="3600" b="1" dirty="0">
                <a:latin typeface="Times New Roman" panose="02020603050405020304" pitchFamily="18" charset="0"/>
                <a:cs typeface="Times New Roman" panose="02020603050405020304" pitchFamily="18" charset="0"/>
              </a:rPr>
              <a:t>Los limites nos da un sentido de buena mayordomía- como uso los limites nos permitirá evaluar que tan bien nos organizamos. También los limites nos da un sentido de responsabilidad porque cada uno podremos saber como usamos nuestros dones, tiempo y habilidades delante de Dios.</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Los limites sirven como líneas de identidad</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Para saber quien eres y quien no eres</a:t>
            </a:r>
          </a:p>
          <a:p>
            <a:r>
              <a:rPr lang="es-AR" sz="3600" b="1" dirty="0">
                <a:latin typeface="Times New Roman" panose="02020603050405020304" pitchFamily="18" charset="0"/>
                <a:cs typeface="Times New Roman" panose="02020603050405020304" pitchFamily="18" charset="0"/>
              </a:rPr>
              <a:t>Empezaremos aprendiendo como establecer limites para nosotros mismos</a:t>
            </a:r>
          </a:p>
          <a:p>
            <a:r>
              <a:rPr lang="es-AR" sz="3600" b="1" dirty="0">
                <a:latin typeface="Times New Roman" panose="02020603050405020304" pitchFamily="18" charset="0"/>
                <a:cs typeface="Times New Roman" panose="02020603050405020304" pitchFamily="18" charset="0"/>
              </a:rPr>
              <a:t>No solo vamos a hablar del tiempo familiar o tiempo ministerial o organizar agendas, pero también veremos nuestros propios corazones para ver donde estamos</a:t>
            </a:r>
          </a:p>
          <a:p>
            <a:r>
              <a:rPr lang="es-AR" sz="3600" b="1" dirty="0">
                <a:latin typeface="Times New Roman" panose="02020603050405020304" pitchFamily="18" charset="0"/>
                <a:cs typeface="Times New Roman" panose="02020603050405020304" pitchFamily="18" charset="0"/>
              </a:rPr>
              <a:t>Ya que los limites No son solo para manejar calendarios solamente</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Limites, ¿Que son?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“Sobre toda cosa guardada, guarda tu corazón; Porque de él mana la vida.” </a:t>
            </a:r>
            <a:r>
              <a:rPr lang="es-ES" sz="3600" b="1" dirty="0" err="1">
                <a:latin typeface="Times New Roman" panose="02020603050405020304" pitchFamily="18" charset="0"/>
                <a:cs typeface="Times New Roman" panose="02020603050405020304" pitchFamily="18" charset="0"/>
              </a:rPr>
              <a:t>Pv</a:t>
            </a:r>
            <a:r>
              <a:rPr lang="es-ES" sz="3600" b="1" dirty="0">
                <a:latin typeface="Times New Roman" panose="02020603050405020304" pitchFamily="18" charset="0"/>
                <a:cs typeface="Times New Roman" panose="02020603050405020304" pitchFamily="18" charset="0"/>
              </a:rPr>
              <a:t>. 4:23 (corazón se refiere a nuestra persona interna de nuestros valores culturales)</a:t>
            </a:r>
          </a:p>
          <a:p>
            <a:r>
              <a:rPr lang="es-ES" sz="3600" b="1" dirty="0">
                <a:latin typeface="Times New Roman" panose="02020603050405020304" pitchFamily="18" charset="0"/>
                <a:cs typeface="Times New Roman" panose="02020603050405020304" pitchFamily="18" charset="0"/>
              </a:rPr>
              <a:t>Los limites son cercas, líneas y barreras que mantienen las cosas tanto como adentro como afuera. Esto habla de lo interno y externo como los valores internos como horarios externos</a:t>
            </a:r>
          </a:p>
          <a:p>
            <a:r>
              <a:rPr lang="es-ES" sz="3600" b="1" dirty="0">
                <a:latin typeface="Times New Roman" panose="02020603050405020304" pitchFamily="18" charset="0"/>
                <a:cs typeface="Times New Roman" panose="02020603050405020304" pitchFamily="18" charset="0"/>
              </a:rPr>
              <a:t>Webster: “Algo que indica o arregla un limite o un grado</a:t>
            </a:r>
          </a:p>
          <a:p>
            <a:r>
              <a:rPr lang="es-ES" sz="3600" b="1" dirty="0">
                <a:latin typeface="Times New Roman" panose="02020603050405020304" pitchFamily="18" charset="0"/>
                <a:cs typeface="Times New Roman" panose="02020603050405020304" pitchFamily="18" charset="0"/>
              </a:rPr>
              <a:t>Debemos empezar donde esta nuestro corazón, proteger es como una muralla que protege de los enemigos</a:t>
            </a:r>
          </a:p>
          <a:p>
            <a:r>
              <a:rPr lang="es-ES" sz="3600" b="1" dirty="0">
                <a:latin typeface="Times New Roman" panose="02020603050405020304" pitchFamily="18" charset="0"/>
                <a:cs typeface="Times New Roman" panose="02020603050405020304" pitchFamily="18" charset="0"/>
              </a:rPr>
              <a:t>Hablamos de monitorear nuestros alimentos y horarios pero cuando hablamos de monitorear nuestros corazones y a esto se refiere Salomón, Guarda lo que entra a tu corazón y lo que sale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Limites: ¿Que son?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Los genios de las computadores lo llaman cuidar la basura que entra y la basura que sale, esa es la idea, y se refiere a todo lo que tiene que ver con nuestro corazón no al comportamiento </a:t>
            </a:r>
          </a:p>
          <a:p>
            <a:r>
              <a:rPr lang="es-AR" sz="3600" b="1" dirty="0">
                <a:latin typeface="Times New Roman" panose="02020603050405020304" pitchFamily="18" charset="0"/>
                <a:cs typeface="Times New Roman" panose="02020603050405020304" pitchFamily="18" charset="0"/>
              </a:rPr>
              <a:t>El corazón es de donde la vida viene: ¿Esta todo bien con tu corazón? Amamos con nuestro corazón, Manejamos nuestras relaciones con nuestro corazón, proveemos paternidad con nuestro corazón y hasta manejamos nuestro dinero. Todo viene de nuestro corazón.</a:t>
            </a:r>
          </a:p>
          <a:p>
            <a:r>
              <a:rPr lang="es-AR" sz="3600" b="1" dirty="0">
                <a:latin typeface="Times New Roman" panose="02020603050405020304" pitchFamily="18" charset="0"/>
                <a:cs typeface="Times New Roman" panose="02020603050405020304" pitchFamily="18" charset="0"/>
              </a:rPr>
              <a:t>Ser Cristiano tiene que ver con nuestro corazón, no es acerca al comportamiento, es acerca de que limites estamos poniéndole a nuestro corazón al estarlo monitoreando</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Limites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18148"/>
            <a:ext cx="12192000" cy="6039852"/>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Aquí es donde empezaremos hablando de los limites. Empieza con una evaluación personal interna de nosotros mismos,  ¿Donde estamos con respecto a Dios? Si tenemos ese tiempo a solas con Dios donde meditamos. Nuestro corazón es el primer lugar donde empezamos. Cuando llegas al doctor porque tienes dolores de pecho y temes que te de un ataque al corazón, el doctor te dice que debes bajar de peso, hacer ejercicio para evitar que te algo peor de lo que estas experimentando, pero dices, Doctor, no puedo ejercitarme porque me duele el pecho, arregle mi corazón primero, cuando la gente se da cuenta que el problema de su corazón es codicia y dicen escribámosle un cheque pero no podemos hacerlo porque es codicioso, hacer lo correcto lleva a un cambio del corazón y entendemos que debemos establecer limites y poner limites a nuestra vida y poner barreras que nos darán la tendencia a un cambio que Dios </a:t>
            </a:r>
            <a:r>
              <a:rPr lang="es-AR" sz="5400" b="1" dirty="0" err="1">
                <a:latin typeface="Times New Roman" panose="02020603050405020304" pitchFamily="18" charset="0"/>
                <a:cs typeface="Times New Roman" panose="02020603050405020304" pitchFamily="18" charset="0"/>
              </a:rPr>
              <a:t>dara</a:t>
            </a:r>
            <a:r>
              <a:rPr lang="es-AR" sz="5400" b="1" dirty="0">
                <a:latin typeface="Times New Roman" panose="02020603050405020304" pitchFamily="18" charset="0"/>
                <a:cs typeface="Times New Roman" panose="02020603050405020304" pitchFamily="18" charset="0"/>
              </a:rPr>
              <a:t> en algunas de esas áreas</a:t>
            </a: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Limites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55000" lnSpcReduction="20000"/>
          </a:bodyPr>
          <a:lstStyle/>
          <a:p>
            <a:r>
              <a:rPr lang="es-AR" sz="5400" b="1" dirty="0">
                <a:latin typeface="Times New Roman" panose="02020603050405020304" pitchFamily="18" charset="0"/>
                <a:cs typeface="Times New Roman" panose="02020603050405020304" pitchFamily="18" charset="0"/>
              </a:rPr>
              <a:t>Un tiempo con Dios, un tiempo familiar conociendo esos limites en relación a la gente que nos cuida en tiempos de nosotros mismos. </a:t>
            </a:r>
          </a:p>
          <a:p>
            <a:r>
              <a:rPr lang="es-AR" sz="5400" b="1" dirty="0">
                <a:latin typeface="Times New Roman" panose="02020603050405020304" pitchFamily="18" charset="0"/>
                <a:cs typeface="Times New Roman" panose="02020603050405020304" pitchFamily="18" charset="0"/>
              </a:rPr>
              <a:t>Andy Stanley habla a los jóvenes que monitoreen sus corazones y les pide que pongan su mano en el corazón y les pregunta: “¿Esta todo bien en tu corazón? Y luego hace varias preguntas que si gustas tu puedes hacértelas a ti mismo si quieres empezar este proceso de poner limites saludables a tu corazón</a:t>
            </a:r>
          </a:p>
          <a:p>
            <a:r>
              <a:rPr lang="es-AR" sz="5400" b="1" dirty="0">
                <a:latin typeface="Times New Roman" panose="02020603050405020304" pitchFamily="18" charset="0"/>
                <a:cs typeface="Times New Roman" panose="02020603050405020304" pitchFamily="18" charset="0"/>
              </a:rPr>
              <a:t>¿Importo a alguien hoy? ¿Alguien te lastimo emocionalmente? ¿Alguien rompió una promesa que te hizo? ¿Esperas que alguien venga a arregle lo que hizo mal contigo? ¿haz tenido una conversación extensa recientemente con alguien? ¿Algo sale de tu boca de que debes pedir perdón o te avergüenza? ¿Tienes algunos secretos que te hacen sentir mal? ¿Tienes algo que esperas que nadie descubra? ¿Hay preguntas que esperas tu no preguntar? ¿Haz mentido a alguien que amas recientemente? </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sz="5400" b="1" u="sng" dirty="0">
                <a:latin typeface="Times New Roman" panose="02020603050405020304" pitchFamily="18" charset="0"/>
                <a:cs typeface="Times New Roman" panose="02020603050405020304" pitchFamily="18" charset="0"/>
              </a:rPr>
              <a:t>Limites empiezan en nosotros en nuestro </a:t>
            </a:r>
            <a:r>
              <a:rPr lang="es-AR" sz="5400" b="1" u="sng" dirty="0" err="1">
                <a:latin typeface="Times New Roman" panose="02020603050405020304" pitchFamily="18" charset="0"/>
                <a:cs typeface="Times New Roman" panose="02020603050405020304" pitchFamily="18" charset="0"/>
              </a:rPr>
              <a:t>corazon</a:t>
            </a:r>
            <a:r>
              <a:rPr lang="es-AR" sz="5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No quiere permitir basura en mi vida que nuble mi pensamiento y mi ministerio, por ello necesito construir y establecer limites y hacer algunos exámenes internos, necesito preguntarme estas preguntas regularmente. Porque cuando hablamos de limites, no hablamos solo en nuestras agendas o actividades o estilo de vida. Los limites empiezan con nosotros mismos. Y empiezan en nuestro corazón.</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2131</TotalTime>
  <Words>2192</Words>
  <Application>Microsoft Office PowerPoint</Application>
  <PresentationFormat>Widescreen</PresentationFormat>
  <Paragraphs>74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Unidad 5: Enseñando limites en tu vida y en la vida de los que amas(Presentación 13)</vt:lpstr>
      <vt:lpstr>Introducción</vt:lpstr>
      <vt:lpstr>Ejemplo de Michael Jordán</vt:lpstr>
      <vt:lpstr>Los limites sirven como líneas de identidad</vt:lpstr>
      <vt:lpstr>Limites, ¿Que son?</vt:lpstr>
      <vt:lpstr>Limites: ¿Que son?</vt:lpstr>
      <vt:lpstr>Limites</vt:lpstr>
      <vt:lpstr>Limites</vt:lpstr>
      <vt:lpstr>Limites empiezan en nosotros en nuestro corazon </vt:lpstr>
      <vt:lpstr>Limites</vt:lpstr>
      <vt:lpstr>Dios estableció limites en su mismo diseño.</vt:lpstr>
      <vt:lpstr>Vivir una vida balanceada: H.B. London</vt:lpstr>
      <vt:lpstr>Limites como marcas</vt:lpstr>
      <vt:lpstr>Gálatas 6:2-5</vt:lpstr>
      <vt:lpstr>Establecer limites para otros</vt:lpstr>
      <vt:lpstr>Cargas pesadas vs cargas diarias</vt:lpstr>
      <vt:lpstr>Cargas pesadas vs cargas diarias</vt:lpstr>
      <vt:lpstr>¿A que nos ayudan los limites? </vt:lpstr>
      <vt:lpstr>¿A que nos ayudan los limites? </vt:lpstr>
      <vt:lpstr>¿Porque no confrontamos?</vt:lpstr>
      <vt:lpstr>Tarea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33</cp:revision>
  <dcterms:created xsi:type="dcterms:W3CDTF">2017-10-03T19:37:14Z</dcterms:created>
  <dcterms:modified xsi:type="dcterms:W3CDTF">2017-10-24T03:34:50Z</dcterms:modified>
</cp:coreProperties>
</file>