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1" r:id="rId5"/>
    <p:sldId id="264" r:id="rId6"/>
    <p:sldId id="263" r:id="rId7"/>
    <p:sldId id="262" r:id="rId8"/>
    <p:sldId id="265" r:id="rId9"/>
    <p:sldId id="266" r:id="rId10"/>
    <p:sldId id="267" r:id="rId11"/>
    <p:sldId id="268" r:id="rId12"/>
    <p:sldId id="269" r:id="rId13"/>
    <p:sldId id="270" r:id="rId14"/>
    <p:sldId id="273" r:id="rId15"/>
    <p:sldId id="274" r:id="rId16"/>
    <p:sldId id="276" r:id="rId17"/>
    <p:sldId id="275" r:id="rId18"/>
    <p:sldId id="272" r:id="rId19"/>
    <p:sldId id="277" r:id="rId20"/>
    <p:sldId id="278" r:id="rId21"/>
    <p:sldId id="279" r:id="rId22"/>
    <p:sldId id="281" r:id="rId23"/>
    <p:sldId id="280" r:id="rId24"/>
    <p:sldId id="286" r:id="rId25"/>
    <p:sldId id="285" r:id="rId26"/>
    <p:sldId id="284" r:id="rId27"/>
    <p:sldId id="283"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15" autoAdjust="0"/>
  </p:normalViewPr>
  <p:slideViewPr>
    <p:cSldViewPr snapToGrid="0">
      <p:cViewPr varScale="1">
        <p:scale>
          <a:sx n="60" d="100"/>
          <a:sy n="60" d="100"/>
        </p:scale>
        <p:origin x="72" y="10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21.12.2021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4661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21.12.2021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136122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21.12.2021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416541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21.12.2021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03033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21.12.2021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58012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21.12.2021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901667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21.12.2021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696411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21.12.2021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71155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21.12.2021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734558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21.12.2021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8337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EB73127-D939-4AC0-AB03-D5BE2F52F1AC}" type="datetimeFigureOut">
              <a:rPr lang="uk-UA" smtClean="0"/>
              <a:t>21.12.2021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89401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EB73127-D939-4AC0-AB03-D5BE2F52F1AC}" type="datetimeFigureOut">
              <a:rPr lang="uk-UA" smtClean="0"/>
              <a:t>21.12.2021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98206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EB73127-D939-4AC0-AB03-D5BE2F52F1AC}" type="datetimeFigureOut">
              <a:rPr lang="uk-UA" smtClean="0"/>
              <a:t>21.12.2021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829916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EB73127-D939-4AC0-AB03-D5BE2F52F1AC}" type="datetimeFigureOut">
              <a:rPr lang="uk-UA" smtClean="0"/>
              <a:t>21.12.2021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6452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EB73127-D939-4AC0-AB03-D5BE2F52F1AC}" type="datetimeFigureOut">
              <a:rPr lang="uk-UA" smtClean="0"/>
              <a:t>21.12.2021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367957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21.12.2021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28646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21.12.2021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55908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EB73127-D939-4AC0-AB03-D5BE2F52F1AC}" type="datetimeFigureOut">
              <a:rPr lang="uk-UA" smtClean="0"/>
              <a:t>21.12.2021</a:t>
            </a:fld>
            <a:endParaRPr lang="uk-U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uk-U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B36A120-2E4D-4A85-8F14-00279EB4CA63}" type="slidenum">
              <a:rPr lang="uk-UA" smtClean="0"/>
              <a:t>‹#›</a:t>
            </a:fld>
            <a:endParaRPr lang="uk-UA"/>
          </a:p>
        </p:txBody>
      </p:sp>
    </p:spTree>
    <p:extLst>
      <p:ext uri="{BB962C8B-B14F-4D97-AF65-F5344CB8AC3E}">
        <p14:creationId xmlns:p14="http://schemas.microsoft.com/office/powerpoint/2010/main" val="14375626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48823"/>
            <a:ext cx="8689976" cy="2509213"/>
          </a:xfrm>
        </p:spPr>
        <p:txBody>
          <a:bodyPr>
            <a:normAutofit/>
          </a:bodyPr>
          <a:lstStyle/>
          <a:p>
            <a:pPr>
              <a:lnSpc>
                <a:spcPct val="150000"/>
              </a:lnSpc>
              <a:spcAft>
                <a:spcPts val="1000"/>
              </a:spcAft>
            </a:pPr>
            <a:r>
              <a:rPr lang="uk-UA" sz="6600" b="1" dirty="0">
                <a:effectLst/>
                <a:latin typeface="Calibri" panose="020F0502020204030204" pitchFamily="34" charset="0"/>
                <a:ea typeface="Times New Roman" panose="02020603050405020304" pitchFamily="18" charset="0"/>
                <a:cs typeface="Calibri" panose="020F0502020204030204" pitchFamily="34" charset="0"/>
              </a:rPr>
              <a:t>Богослов’я</a:t>
            </a:r>
            <a:r>
              <a:rPr lang="uk-UA" sz="6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6600" b="1" dirty="0">
                <a:effectLst/>
                <a:latin typeface="Calibri" panose="020F0502020204030204" pitchFamily="34" charset="0"/>
                <a:ea typeface="Times New Roman" panose="02020603050405020304" pitchFamily="18" charset="0"/>
                <a:cs typeface="Calibri" panose="020F0502020204030204" pitchFamily="34" charset="0"/>
              </a:rPr>
              <a:t>1</a:t>
            </a:r>
            <a:endParaRPr lang="uk-UA" sz="6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Подзаголовок 2"/>
          <p:cNvSpPr>
            <a:spLocks noGrp="1"/>
          </p:cNvSpPr>
          <p:nvPr>
            <p:ph type="subTitle" idx="1"/>
          </p:nvPr>
        </p:nvSpPr>
        <p:spPr>
          <a:xfrm>
            <a:off x="902400" y="2743200"/>
            <a:ext cx="10387200" cy="1371599"/>
          </a:xfrm>
        </p:spPr>
        <p:txBody>
          <a:bodyPr>
            <a:normAutofit fontScale="25000" lnSpcReduction="20000"/>
          </a:bodyPr>
          <a:lstStyle/>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Інститут християнських лідерів</a:t>
            </a: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Професор Сергій </a:t>
            </a:r>
            <a:r>
              <a:rPr lang="uk-UA" sz="128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Перевишко</a:t>
            </a:r>
            <a:endPar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Серпень 2019 1.2</a:t>
            </a:r>
          </a:p>
          <a:p>
            <a:endParaRPr lang="uk-UA" dirty="0"/>
          </a:p>
        </p:txBody>
      </p:sp>
    </p:spTree>
    <p:extLst>
      <p:ext uri="{BB962C8B-B14F-4D97-AF65-F5344CB8AC3E}">
        <p14:creationId xmlns:p14="http://schemas.microsoft.com/office/powerpoint/2010/main" val="352912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Назви Біблії</a:t>
            </a:r>
            <a:endParaRPr lang="uk-UA" sz="3070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735106" y="1944235"/>
            <a:ext cx="5800165" cy="4480660"/>
          </a:xfrm>
        </p:spPr>
        <p:txBody>
          <a:bodyPr>
            <a:normAutofit/>
          </a:bodyPr>
          <a:lstStyle/>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Біблія</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Євангеліє</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76818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Назви Біблії</a:t>
            </a:r>
            <a:endParaRPr lang="uk-UA" sz="3070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735106" y="1944235"/>
            <a:ext cx="5800165" cy="4480660"/>
          </a:xfrm>
        </p:spPr>
        <p:txBody>
          <a:bodyPr>
            <a:normAutofit/>
          </a:bodyPr>
          <a:lstStyle/>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Біблія</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Євангеліє</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Новий Заповіт</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2244808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Назви Біблії</a:t>
            </a:r>
            <a:endParaRPr lang="uk-UA" sz="3070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735106" y="1944235"/>
            <a:ext cx="5800165" cy="4480660"/>
          </a:xfrm>
        </p:spPr>
        <p:txBody>
          <a:bodyPr>
            <a:normAutofit/>
          </a:bodyPr>
          <a:lstStyle/>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Біблія</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Євангеліє</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Новий Заповіт</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Заповіт</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972711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Назви Біблії</a:t>
            </a:r>
            <a:endParaRPr lang="uk-UA" sz="3070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735106" y="1944235"/>
            <a:ext cx="5800165" cy="4480660"/>
          </a:xfrm>
        </p:spPr>
        <p:txBody>
          <a:bodyPr>
            <a:normAutofit lnSpcReduction="10000"/>
          </a:bodyPr>
          <a:lstStyle/>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Біблія</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Євангеліє</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Новий Заповіт</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Заповіт</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3000" b="1" dirty="0">
                <a:effectLst/>
                <a:latin typeface="Calibri" panose="020F0502020204030204" pitchFamily="34" charset="0"/>
                <a:ea typeface="Times New Roman" panose="02020603050405020304" pitchFamily="18" charset="0"/>
              </a:rPr>
              <a:t>Писання</a:t>
            </a:r>
            <a:endParaRPr lang="uk-UA" sz="3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733616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Одкровення</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403410" y="2118929"/>
            <a:ext cx="6015319" cy="4480660"/>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Значення слова «одкровення» в оригіналі</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461356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6600" b="1" dirty="0">
                <a:effectLst/>
                <a:latin typeface="Calibri" panose="020F0502020204030204" pitchFamily="34" charset="0"/>
                <a:ea typeface="Times New Roman" panose="02020603050405020304" pitchFamily="18" charset="0"/>
              </a:rPr>
              <a:t>Одкровення</a:t>
            </a:r>
            <a:endParaRPr lang="uk-UA" sz="2558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403410" y="2118929"/>
            <a:ext cx="6015319" cy="4480660"/>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Значення слова «одкровення» в оригіналі</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Відмінність одкровення від просвітлення та </a:t>
            </a:r>
            <a:r>
              <a:rPr lang="uk-UA" sz="2800" b="1" dirty="0" err="1">
                <a:effectLst/>
                <a:latin typeface="Calibri" panose="020F0502020204030204" pitchFamily="34" charset="0"/>
                <a:ea typeface="Times New Roman" panose="02020603050405020304" pitchFamily="18" charset="0"/>
                <a:cs typeface="Calibri" panose="020F0502020204030204" pitchFamily="34" charset="0"/>
              </a:rPr>
              <a:t>богонатхнення</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4143288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5400" b="1" dirty="0">
                <a:effectLst/>
                <a:latin typeface="Calibri" panose="020F0502020204030204" pitchFamily="34" charset="0"/>
                <a:ea typeface="Times New Roman" panose="02020603050405020304" pitchFamily="18" charset="0"/>
              </a:rPr>
              <a:t>Загальне одкровення</a:t>
            </a:r>
            <a:endParaRPr lang="uk-UA" sz="3333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403410" y="2118929"/>
            <a:ext cx="5800165"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Через творіння: Псалом 19:2,                         Дії 17:28-29, Римлян 1:19-20</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2278739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5400" b="1" dirty="0">
                <a:effectLst/>
                <a:latin typeface="Calibri" panose="020F0502020204030204" pitchFamily="34" charset="0"/>
                <a:ea typeface="Times New Roman" panose="02020603050405020304" pitchFamily="18" charset="0"/>
              </a:rPr>
              <a:t>Загальне одкровення</a:t>
            </a:r>
            <a:endParaRPr lang="uk-UA" sz="3333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403410" y="2118929"/>
            <a:ext cx="5800165"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Через творіння: Псалом 19:2,                         Дії 17:28-29, Римлян 1:19-20</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Через людську історію: Дії 14:15-17,17:26-27</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219016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5400" b="1" dirty="0">
                <a:effectLst/>
                <a:latin typeface="Calibri" panose="020F0502020204030204" pitchFamily="34" charset="0"/>
                <a:ea typeface="Times New Roman" panose="02020603050405020304" pitchFamily="18" charset="0"/>
              </a:rPr>
              <a:t>Загальне одкровення</a:t>
            </a:r>
            <a:endParaRPr lang="uk-UA" sz="3333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403410" y="2118929"/>
            <a:ext cx="5800165" cy="4480660"/>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Через творіння: Псалом 19:2,                         Дії 17:28-29, Римлян 1:19-20</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Через людську історію: Дії 14:15-17,17:26-27</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Через людську совість: Римлян 2:15</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2462358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Бібліологія</a:t>
            </a:r>
            <a:endParaRPr lang="uk-UA" sz="344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8" y="2118929"/>
            <a:ext cx="5889812" cy="4480660"/>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Спеціальне, або особливе одкровення</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747003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Бібліологія</a:t>
            </a:r>
            <a:endParaRPr lang="uk-UA" sz="344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385481" y="2118929"/>
            <a:ext cx="5800165" cy="4480660"/>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Бібліологія – богословська дисципліна, яка займається вивченням походження та передача Біблії. Дослідження мови, на якій вона була написана, та матеріалу, який використовувався для її написання, а також історія канонізації.</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endParaRPr lang="uk-UA"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883256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Бібліологія</a:t>
            </a:r>
            <a:endParaRPr lang="uk-UA" sz="344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510988" y="2118929"/>
            <a:ext cx="5889812" cy="4480660"/>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Спеціальне, або особливе одкровення</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err="1">
                <a:effectLst/>
                <a:latin typeface="Calibri" panose="020F0502020204030204" pitchFamily="34" charset="0"/>
                <a:ea typeface="Times New Roman" panose="02020603050405020304" pitchFamily="18" charset="0"/>
                <a:cs typeface="Calibri" panose="020F0502020204030204" pitchFamily="34" charset="0"/>
              </a:rPr>
              <a:t>Богонатхненність</a:t>
            </a:r>
            <a:r>
              <a:rPr lang="uk-UA" sz="2800" b="1" dirty="0">
                <a:effectLst/>
                <a:latin typeface="Calibri" panose="020F0502020204030204" pitchFamily="34" charset="0"/>
                <a:ea typeface="Times New Roman" panose="02020603050405020304" pitchFamily="18" charset="0"/>
                <a:cs typeface="Calibri" panose="020F0502020204030204" pitchFamily="34" charset="0"/>
              </a:rPr>
              <a:t> Писання</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283700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123940"/>
            <a:ext cx="10364451" cy="1596177"/>
          </a:xfrm>
        </p:spPr>
        <p:txBody>
          <a:bodyPr>
            <a:normAutofit/>
          </a:bodyPr>
          <a:lstStyle/>
          <a:p>
            <a:pPr>
              <a:lnSpc>
                <a:spcPct val="150000"/>
              </a:lnSpc>
              <a:spcAft>
                <a:spcPts val="1000"/>
              </a:spcAft>
            </a:pPr>
            <a:r>
              <a:rPr lang="uk-UA" sz="5400" b="1" dirty="0">
                <a:effectLst/>
                <a:latin typeface="Calibri" panose="020F0502020204030204" pitchFamily="34" charset="0"/>
                <a:ea typeface="Times New Roman" panose="02020603050405020304" pitchFamily="18" charset="0"/>
                <a:cs typeface="Calibri" panose="020F0502020204030204" pitchFamily="34" charset="0"/>
              </a:rPr>
              <a:t>Теорії </a:t>
            </a:r>
            <a:r>
              <a:rPr lang="uk-UA" sz="5400" b="1" dirty="0" err="1">
                <a:effectLst/>
                <a:latin typeface="Calibri" panose="020F0502020204030204" pitchFamily="34" charset="0"/>
                <a:ea typeface="Times New Roman" panose="02020603050405020304" pitchFamily="18" charset="0"/>
                <a:cs typeface="Calibri" panose="020F0502020204030204" pitchFamily="34" charset="0"/>
              </a:rPr>
              <a:t>богонатхнення</a:t>
            </a:r>
            <a:endParaRPr lang="uk-UA" sz="5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02023" y="1854588"/>
            <a:ext cx="5889812" cy="4480660"/>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природного натхнення, або інтуїтивного натхнення</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617676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123940"/>
            <a:ext cx="10364451" cy="1596177"/>
          </a:xfrm>
        </p:spPr>
        <p:txBody>
          <a:bodyPr>
            <a:normAutofit/>
          </a:bodyPr>
          <a:lstStyle/>
          <a:p>
            <a:pPr>
              <a:lnSpc>
                <a:spcPct val="150000"/>
              </a:lnSpc>
              <a:spcAft>
                <a:spcPts val="1000"/>
              </a:spcAft>
            </a:pPr>
            <a:r>
              <a:rPr lang="uk-UA" sz="5400" b="1" dirty="0">
                <a:effectLst/>
                <a:latin typeface="Calibri" panose="020F0502020204030204" pitchFamily="34" charset="0"/>
                <a:ea typeface="Times New Roman" panose="02020603050405020304" pitchFamily="18" charset="0"/>
                <a:cs typeface="Calibri" panose="020F0502020204030204" pitchFamily="34" charset="0"/>
              </a:rPr>
              <a:t>Теорії </a:t>
            </a:r>
            <a:r>
              <a:rPr lang="uk-UA" sz="5400" b="1" dirty="0" err="1">
                <a:effectLst/>
                <a:latin typeface="Calibri" panose="020F0502020204030204" pitchFamily="34" charset="0"/>
                <a:ea typeface="Times New Roman" panose="02020603050405020304" pitchFamily="18" charset="0"/>
                <a:cs typeface="Calibri" panose="020F0502020204030204" pitchFamily="34" charset="0"/>
              </a:rPr>
              <a:t>богонатхнення</a:t>
            </a:r>
            <a:endParaRPr lang="uk-UA" sz="5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02023" y="1854588"/>
            <a:ext cx="5889812" cy="4480660"/>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природного натхнення, або інтуїтивного натхнення</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часткового натхнення, або динамічна</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847567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123940"/>
            <a:ext cx="10364451" cy="1596177"/>
          </a:xfrm>
        </p:spPr>
        <p:txBody>
          <a:bodyPr>
            <a:normAutofit/>
          </a:bodyPr>
          <a:lstStyle/>
          <a:p>
            <a:pPr>
              <a:lnSpc>
                <a:spcPct val="150000"/>
              </a:lnSpc>
              <a:spcAft>
                <a:spcPts val="1000"/>
              </a:spcAft>
            </a:pPr>
            <a:r>
              <a:rPr lang="uk-UA" sz="5400" b="1" dirty="0">
                <a:effectLst/>
                <a:latin typeface="Calibri" panose="020F0502020204030204" pitchFamily="34" charset="0"/>
                <a:ea typeface="Times New Roman" panose="02020603050405020304" pitchFamily="18" charset="0"/>
                <a:cs typeface="Calibri" panose="020F0502020204030204" pitchFamily="34" charset="0"/>
              </a:rPr>
              <a:t>Теорії </a:t>
            </a:r>
            <a:r>
              <a:rPr lang="uk-UA" sz="5400" b="1" dirty="0" err="1">
                <a:effectLst/>
                <a:latin typeface="Calibri" panose="020F0502020204030204" pitchFamily="34" charset="0"/>
                <a:ea typeface="Times New Roman" panose="02020603050405020304" pitchFamily="18" charset="0"/>
                <a:cs typeface="Calibri" panose="020F0502020204030204" pitchFamily="34" charset="0"/>
              </a:rPr>
              <a:t>богонатхнення</a:t>
            </a:r>
            <a:endParaRPr lang="uk-UA" sz="5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02023" y="1854588"/>
            <a:ext cx="5889812" cy="4480660"/>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природного натхнення, або інтуїтивного натхнення</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часткового натхнення, або динамічна</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диктовки</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462733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123940"/>
            <a:ext cx="10364451" cy="1596177"/>
          </a:xfrm>
        </p:spPr>
        <p:txBody>
          <a:bodyPr>
            <a:normAutofit/>
          </a:bodyPr>
          <a:lstStyle/>
          <a:p>
            <a:pPr>
              <a:lnSpc>
                <a:spcPct val="150000"/>
              </a:lnSpc>
              <a:spcAft>
                <a:spcPts val="1000"/>
              </a:spcAft>
            </a:pPr>
            <a:r>
              <a:rPr lang="uk-UA" sz="5400" b="1" dirty="0">
                <a:effectLst/>
                <a:latin typeface="Calibri" panose="020F0502020204030204" pitchFamily="34" charset="0"/>
                <a:ea typeface="Times New Roman" panose="02020603050405020304" pitchFamily="18" charset="0"/>
                <a:cs typeface="Calibri" panose="020F0502020204030204" pitchFamily="34" charset="0"/>
              </a:rPr>
              <a:t>Теорії </a:t>
            </a:r>
            <a:r>
              <a:rPr lang="uk-UA" sz="5400" b="1" dirty="0" err="1">
                <a:effectLst/>
                <a:latin typeface="Calibri" panose="020F0502020204030204" pitchFamily="34" charset="0"/>
                <a:ea typeface="Times New Roman" panose="02020603050405020304" pitchFamily="18" charset="0"/>
                <a:cs typeface="Calibri" panose="020F0502020204030204" pitchFamily="34" charset="0"/>
              </a:rPr>
              <a:t>богонатхнення</a:t>
            </a:r>
            <a:endParaRPr lang="uk-UA" sz="5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02023" y="1854588"/>
            <a:ext cx="5889812" cy="4480660"/>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про те, що натхненні думки, а не слова</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437890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123940"/>
            <a:ext cx="10364451" cy="1596177"/>
          </a:xfrm>
        </p:spPr>
        <p:txBody>
          <a:bodyPr>
            <a:normAutofit/>
          </a:bodyPr>
          <a:lstStyle/>
          <a:p>
            <a:pPr>
              <a:lnSpc>
                <a:spcPct val="150000"/>
              </a:lnSpc>
              <a:spcAft>
                <a:spcPts val="1000"/>
              </a:spcAft>
            </a:pPr>
            <a:r>
              <a:rPr lang="uk-UA" sz="5400" b="1" dirty="0">
                <a:effectLst/>
                <a:latin typeface="Calibri" panose="020F0502020204030204" pitchFamily="34" charset="0"/>
                <a:ea typeface="Times New Roman" panose="02020603050405020304" pitchFamily="18" charset="0"/>
                <a:cs typeface="Calibri" panose="020F0502020204030204" pitchFamily="34" charset="0"/>
              </a:rPr>
              <a:t>Теорії </a:t>
            </a:r>
            <a:r>
              <a:rPr lang="uk-UA" sz="5400" b="1" dirty="0" err="1">
                <a:effectLst/>
                <a:latin typeface="Calibri" panose="020F0502020204030204" pitchFamily="34" charset="0"/>
                <a:ea typeface="Times New Roman" panose="02020603050405020304" pitchFamily="18" charset="0"/>
                <a:cs typeface="Calibri" panose="020F0502020204030204" pitchFamily="34" charset="0"/>
              </a:rPr>
              <a:t>богонатхнення</a:t>
            </a:r>
            <a:endParaRPr lang="uk-UA" sz="5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02023" y="1854588"/>
            <a:ext cx="5889812" cy="4480660"/>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про те, що натхненні думки, а не слова</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освячення, або ілюмінації</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540603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123940"/>
            <a:ext cx="10364451" cy="1596177"/>
          </a:xfrm>
        </p:spPr>
        <p:txBody>
          <a:bodyPr>
            <a:normAutofit/>
          </a:bodyPr>
          <a:lstStyle/>
          <a:p>
            <a:pPr>
              <a:lnSpc>
                <a:spcPct val="150000"/>
              </a:lnSpc>
              <a:spcAft>
                <a:spcPts val="1000"/>
              </a:spcAft>
            </a:pPr>
            <a:r>
              <a:rPr lang="uk-UA" sz="5400" b="1" dirty="0">
                <a:effectLst/>
                <a:latin typeface="Calibri" panose="020F0502020204030204" pitchFamily="34" charset="0"/>
                <a:ea typeface="Times New Roman" panose="02020603050405020304" pitchFamily="18" charset="0"/>
                <a:cs typeface="Calibri" panose="020F0502020204030204" pitchFamily="34" charset="0"/>
              </a:rPr>
              <a:t>Теорії </a:t>
            </a:r>
            <a:r>
              <a:rPr lang="uk-UA" sz="5400" b="1" dirty="0" err="1">
                <a:effectLst/>
                <a:latin typeface="Calibri" panose="020F0502020204030204" pitchFamily="34" charset="0"/>
                <a:ea typeface="Times New Roman" panose="02020603050405020304" pitchFamily="18" charset="0"/>
                <a:cs typeface="Calibri" panose="020F0502020204030204" pitchFamily="34" charset="0"/>
              </a:rPr>
              <a:t>богонатхнення</a:t>
            </a:r>
            <a:endParaRPr lang="uk-UA" sz="5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02023" y="1854588"/>
            <a:ext cx="5889812" cy="4480660"/>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про те, що натхненні думки, а не слова</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освячення, або ілюмінації</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Неортодоксальна теорія</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2401825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123940"/>
            <a:ext cx="10364451" cy="1596177"/>
          </a:xfrm>
        </p:spPr>
        <p:txBody>
          <a:bodyPr>
            <a:normAutofit/>
          </a:bodyPr>
          <a:lstStyle/>
          <a:p>
            <a:pPr>
              <a:lnSpc>
                <a:spcPct val="150000"/>
              </a:lnSpc>
              <a:spcAft>
                <a:spcPts val="1000"/>
              </a:spcAft>
            </a:pPr>
            <a:r>
              <a:rPr lang="uk-UA" sz="5400" b="1" dirty="0">
                <a:effectLst/>
                <a:latin typeface="Calibri" panose="020F0502020204030204" pitchFamily="34" charset="0"/>
                <a:ea typeface="Times New Roman" panose="02020603050405020304" pitchFamily="18" charset="0"/>
                <a:cs typeface="Calibri" panose="020F0502020204030204" pitchFamily="34" charset="0"/>
              </a:rPr>
              <a:t>Теорії </a:t>
            </a:r>
            <a:r>
              <a:rPr lang="uk-UA" sz="5400" b="1" dirty="0" err="1">
                <a:effectLst/>
                <a:latin typeface="Calibri" panose="020F0502020204030204" pitchFamily="34" charset="0"/>
                <a:ea typeface="Times New Roman" panose="02020603050405020304" pitchFamily="18" charset="0"/>
                <a:cs typeface="Calibri" panose="020F0502020204030204" pitchFamily="34" charset="0"/>
              </a:rPr>
              <a:t>богонатхнення</a:t>
            </a:r>
            <a:endParaRPr lang="uk-UA" sz="5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502023" y="1854588"/>
            <a:ext cx="5889812" cy="4480660"/>
          </a:xfrm>
        </p:spPr>
        <p:txBody>
          <a:bodyPr>
            <a:normAutofit fontScale="92500"/>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про те, що натхненні думки, а не слова</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освячення, або ілюмінації</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Неортодоксальна теорія</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Теорія словесного, повного натхнення</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89798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Бібліологія</a:t>
            </a:r>
            <a:endParaRPr lang="uk-UA" sz="344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403410" y="2118929"/>
            <a:ext cx="5800165" cy="4480660"/>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Біблія унікальна тим, що тільки вона претендує бути єдиною книгою від Бога, яка відкриває Його волю людям. Через цю книгу ми дізнаємося про виникнення світу, гріхопадіння людини, план спасіння та майбутніх подіях.</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278275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Назви Біблії</a:t>
            </a:r>
            <a:endParaRPr lang="uk-UA" sz="3070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735106" y="1944235"/>
            <a:ext cx="5800165" cy="4480660"/>
          </a:xfrm>
        </p:spPr>
        <p:txBody>
          <a:bodyPr>
            <a:normAutofit/>
          </a:bodyPr>
          <a:lstStyle/>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Біблія</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632316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Назви Біблії</a:t>
            </a:r>
            <a:endParaRPr lang="uk-UA" sz="3070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735106" y="1944235"/>
            <a:ext cx="5800165" cy="4480660"/>
          </a:xfrm>
        </p:spPr>
        <p:txBody>
          <a:bodyPr>
            <a:normAutofit/>
          </a:bodyPr>
          <a:lstStyle/>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Біблія</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Євангеліє</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429544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Назви Біблії</a:t>
            </a:r>
            <a:endParaRPr lang="uk-UA" sz="3070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735106" y="1944235"/>
            <a:ext cx="5800165" cy="4480660"/>
          </a:xfrm>
        </p:spPr>
        <p:txBody>
          <a:bodyPr>
            <a:normAutofit/>
          </a:bodyPr>
          <a:lstStyle/>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Біблія</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Євангеліє</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Новий Заповіт</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3938938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Назви Біблії</a:t>
            </a:r>
            <a:endParaRPr lang="uk-UA" sz="3070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735106" y="1944235"/>
            <a:ext cx="5800165" cy="4480660"/>
          </a:xfrm>
        </p:spPr>
        <p:txBody>
          <a:bodyPr>
            <a:normAutofit/>
          </a:bodyPr>
          <a:lstStyle/>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Біблія</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Євангеліє</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Новий Заповіт</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Заповіт</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2225381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Бібліологія</a:t>
            </a:r>
            <a:endParaRPr lang="uk-UA" sz="344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403410" y="2118929"/>
            <a:ext cx="5800165" cy="4480660"/>
          </a:xfrm>
        </p:spPr>
        <p:txBody>
          <a:bodyPr>
            <a:normAutofit/>
          </a:bodyPr>
          <a:lstStyle/>
          <a:p>
            <a:pPr>
              <a:lnSpc>
                <a:spcPct val="150000"/>
              </a:lnSpc>
              <a:spcAft>
                <a:spcPts val="1000"/>
              </a:spcAft>
            </a:pPr>
            <a:r>
              <a:rPr lang="uk-UA" sz="1800" b="1" dirty="0">
                <a:effectLst/>
                <a:latin typeface="Calibri" panose="020F0502020204030204" pitchFamily="34" charset="0"/>
                <a:ea typeface="Times New Roman" panose="02020603050405020304" pitchFamily="18" charset="0"/>
                <a:cs typeface="Calibri" panose="020F0502020204030204" pitchFamily="34" charset="0"/>
              </a:rPr>
              <a:t>Між націями: договір про співробітництво; між певними особами: обіцянка або згода з зобов’язанням; між монархом та підлеглим: конституція; між Богом і людиною: заповіт, що супроводжується знаками, жертвами та урочистими обіцянками, які закарбовують відносини з обіцянкою благословення при дотриманні та проклятті при порушенні.</a:t>
            </a: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703883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74" y="258411"/>
            <a:ext cx="10364451" cy="1596177"/>
          </a:xfrm>
        </p:spPr>
        <p:txBody>
          <a:bodyPr>
            <a:normAutofit/>
          </a:bodyPr>
          <a:lstStyle/>
          <a:p>
            <a:r>
              <a:rPr lang="uk-UA" sz="7200" b="1" dirty="0">
                <a:effectLst/>
                <a:latin typeface="Calibri" panose="020F0502020204030204" pitchFamily="34" charset="0"/>
                <a:ea typeface="Times New Roman" panose="02020603050405020304" pitchFamily="18" charset="0"/>
              </a:rPr>
              <a:t>Назви Біблії</a:t>
            </a:r>
            <a:endParaRPr lang="uk-UA" sz="307000" dirty="0">
              <a:latin typeface="Calibri" panose="020F0502020204030204" pitchFamily="34" charset="0"/>
              <a:cs typeface="Calibri" panose="020F0502020204030204" pitchFamily="34" charset="0"/>
            </a:endParaRPr>
          </a:p>
        </p:txBody>
      </p:sp>
      <p:sp>
        <p:nvSpPr>
          <p:cNvPr id="4" name="Объект 3"/>
          <p:cNvSpPr>
            <a:spLocks noGrp="1"/>
          </p:cNvSpPr>
          <p:nvPr>
            <p:ph sz="quarter" idx="14"/>
          </p:nvPr>
        </p:nvSpPr>
        <p:spPr>
          <a:xfrm>
            <a:off x="735106" y="1944235"/>
            <a:ext cx="5800165" cy="4480660"/>
          </a:xfrm>
        </p:spPr>
        <p:txBody>
          <a:bodyPr>
            <a:normAutofit/>
          </a:bodyPr>
          <a:lstStyle/>
          <a:p>
            <a:pPr algn="just">
              <a:lnSpc>
                <a:spcPct val="150000"/>
              </a:lnSpc>
              <a:spcAft>
                <a:spcPts val="1000"/>
              </a:spcAft>
            </a:pPr>
            <a:r>
              <a:rPr lang="uk-UA" sz="3200" b="1" dirty="0">
                <a:effectLst/>
                <a:latin typeface="Calibri" panose="020F0502020204030204" pitchFamily="34" charset="0"/>
                <a:ea typeface="Times New Roman" panose="02020603050405020304" pitchFamily="18" charset="0"/>
                <a:cs typeface="Calibri" panose="020F0502020204030204" pitchFamily="34" charset="0"/>
              </a:rPr>
              <a:t>Біблія</a:t>
            </a: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8E6FFD9C-936C-43D9-A8A1-C8A7F8D580DC}"/>
              </a:ext>
            </a:extLst>
          </p:cNvPr>
          <p:cNvPicPr>
            <a:picLocks noChangeAspect="1"/>
          </p:cNvPicPr>
          <p:nvPr/>
        </p:nvPicPr>
        <p:blipFill>
          <a:blip r:embed="rId2"/>
          <a:stretch>
            <a:fillRect/>
          </a:stretch>
        </p:blipFill>
        <p:spPr>
          <a:xfrm>
            <a:off x="6535271" y="2118929"/>
            <a:ext cx="5012234" cy="3627448"/>
          </a:xfrm>
          <a:prstGeom prst="rect">
            <a:avLst/>
          </a:prstGeom>
        </p:spPr>
      </p:pic>
    </p:spTree>
    <p:extLst>
      <p:ext uri="{BB962C8B-B14F-4D97-AF65-F5344CB8AC3E}">
        <p14:creationId xmlns:p14="http://schemas.microsoft.com/office/powerpoint/2010/main" val="1792447872"/>
      </p:ext>
    </p:extLst>
  </p:cSld>
  <p:clrMapOvr>
    <a:masterClrMapping/>
  </p:clrMapOvr>
</p:sld>
</file>

<file path=ppt/theme/theme1.xml><?xml version="1.0" encoding="utf-8"?>
<a:theme xmlns:a="http://schemas.openxmlformats.org/drawingml/2006/main" name="Капля">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tf00001031_wac</Template>
  <TotalTime>155</TotalTime>
  <Words>399</Words>
  <Application>Microsoft Office PowerPoint</Application>
  <PresentationFormat>Широкоэкранный</PresentationFormat>
  <Paragraphs>86</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Times New Roman</vt:lpstr>
      <vt:lpstr>Tw Cen MT</vt:lpstr>
      <vt:lpstr>Капля</vt:lpstr>
      <vt:lpstr>Богослов’я 1</vt:lpstr>
      <vt:lpstr>Бібліологія</vt:lpstr>
      <vt:lpstr>Бібліологія</vt:lpstr>
      <vt:lpstr>Назви Біблії</vt:lpstr>
      <vt:lpstr>Назви Біблії</vt:lpstr>
      <vt:lpstr>Назви Біблії</vt:lpstr>
      <vt:lpstr>Назви Біблії</vt:lpstr>
      <vt:lpstr>Бібліологія</vt:lpstr>
      <vt:lpstr>Назви Біблії</vt:lpstr>
      <vt:lpstr>Назви Біблії</vt:lpstr>
      <vt:lpstr>Назви Біблії</vt:lpstr>
      <vt:lpstr>Назви Біблії</vt:lpstr>
      <vt:lpstr>Назви Біблії</vt:lpstr>
      <vt:lpstr>Одкровення</vt:lpstr>
      <vt:lpstr>Одкровення</vt:lpstr>
      <vt:lpstr>Загальне одкровення</vt:lpstr>
      <vt:lpstr>Загальне одкровення</vt:lpstr>
      <vt:lpstr>Загальне одкровення</vt:lpstr>
      <vt:lpstr>Бібліологія</vt:lpstr>
      <vt:lpstr>Бібліологія</vt:lpstr>
      <vt:lpstr>Теорії богонатхнення</vt:lpstr>
      <vt:lpstr>Теорії богонатхнення</vt:lpstr>
      <vt:lpstr>Теорії богонатхнення</vt:lpstr>
      <vt:lpstr>Теорії богонатхнення</vt:lpstr>
      <vt:lpstr>Теорії богонатхнення</vt:lpstr>
      <vt:lpstr>Теорії богонатхнення</vt:lpstr>
      <vt:lpstr>Теорії богонатхнення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Огляд Нового Заповіту</dc:title>
  <dc:creator>Пользователь</dc:creator>
  <cp:lastModifiedBy>Ruslan Lvov</cp:lastModifiedBy>
  <cp:revision>23</cp:revision>
  <dcterms:created xsi:type="dcterms:W3CDTF">2021-03-08T18:15:17Z</dcterms:created>
  <dcterms:modified xsi:type="dcterms:W3CDTF">2021-12-21T14:59:50Z</dcterms:modified>
</cp:coreProperties>
</file>