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71" r:id="rId3"/>
    <p:sldId id="297" r:id="rId4"/>
    <p:sldId id="312" r:id="rId5"/>
    <p:sldId id="305" r:id="rId6"/>
    <p:sldId id="299" r:id="rId7"/>
    <p:sldId id="306" r:id="rId8"/>
    <p:sldId id="307" r:id="rId9"/>
    <p:sldId id="308" r:id="rId10"/>
    <p:sldId id="285" r:id="rId11"/>
    <p:sldId id="309" r:id="rId12"/>
    <p:sldId id="310" r:id="rId13"/>
    <p:sldId id="311"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76" d="100"/>
          <a:sy n="76" d="100"/>
        </p:scale>
        <p:origin x="-1376" y="-80"/>
      </p:cViewPr>
      <p:guideLst>
        <p:guide orient="horz" pos="2160"/>
        <p:guide pos="2880"/>
      </p:guideLst>
    </p:cSldViewPr>
  </p:slideViewPr>
  <p:notesTextViewPr>
    <p:cViewPr>
      <p:scale>
        <a:sx n="100" d="100"/>
        <a:sy n="100" d="100"/>
      </p:scale>
      <p:origin x="0" y="0"/>
    </p:cViewPr>
  </p:notesTextViewPr>
  <p:sorterViewPr>
    <p:cViewPr>
      <p:scale>
        <a:sx n="132" d="100"/>
        <a:sy n="132"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2302F4C-FB3A-074D-B778-A716A27B07F9}" type="datetimeFigureOut">
              <a:rPr lang="en-US" smtClean="0"/>
              <a:t>4/30/20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62302F4C-FB3A-074D-B778-A716A27B07F9}" type="datetimeFigureOut">
              <a:rPr lang="en-US" smtClean="0"/>
              <a:t>4/30/20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2302F4C-FB3A-074D-B778-A716A27B07F9}" type="datetimeFigureOut">
              <a:rPr lang="en-US" smtClean="0"/>
              <a:t>4/30/20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302F4C-FB3A-074D-B778-A716A27B07F9}" type="datetimeFigureOut">
              <a:rPr lang="en-US" smtClean="0"/>
              <a:t>4/30/20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2302F4C-FB3A-074D-B778-A716A27B07F9}" type="datetimeFigureOut">
              <a:rPr lang="en-US" smtClean="0"/>
              <a:t>4/30/20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5796A-D7A1-3841-94E1-D527D4CAB8E6}"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62302F4C-FB3A-074D-B778-A716A27B07F9}" type="datetimeFigureOut">
              <a:rPr lang="en-US" smtClean="0"/>
              <a:t>4/30/20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5B15796A-D7A1-3841-94E1-D527D4CAB8E6}"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886200"/>
            <a:ext cx="7936044" cy="1752600"/>
          </a:xfrm>
        </p:spPr>
        <p:txBody>
          <a:bodyPr>
            <a:normAutofit/>
          </a:bodyPr>
          <a:lstStyle/>
          <a:p>
            <a:r>
              <a:rPr lang="en-US" sz="3200" b="1" dirty="0"/>
              <a:t>	Communicating with your kids </a:t>
            </a:r>
            <a:endParaRPr lang="en-US" sz="3200" dirty="0"/>
          </a:p>
        </p:txBody>
      </p:sp>
      <p:sp>
        <p:nvSpPr>
          <p:cNvPr id="2" name="Title 1"/>
          <p:cNvSpPr>
            <a:spLocks noGrp="1"/>
          </p:cNvSpPr>
          <p:nvPr>
            <p:ph type="ctrTitle"/>
          </p:nvPr>
        </p:nvSpPr>
        <p:spPr>
          <a:xfrm>
            <a:off x="685800" y="2184125"/>
            <a:ext cx="7772400" cy="1702075"/>
          </a:xfrm>
        </p:spPr>
        <p:txBody>
          <a:bodyPr>
            <a:normAutofit fontScale="90000"/>
          </a:bodyPr>
          <a:lstStyle/>
          <a:p>
            <a:r>
              <a:rPr lang="en-US" dirty="0" smtClean="0"/>
              <a:t/>
            </a:r>
            <a:br>
              <a:rPr lang="en-US" dirty="0" smtClean="0"/>
            </a:br>
            <a:r>
              <a:rPr lang="en-US" b="1" dirty="0" smtClean="0"/>
              <a:t>Taking control of your parenting</a:t>
            </a:r>
            <a:br>
              <a:rPr lang="en-US" b="1" dirty="0" smtClean="0"/>
            </a:br>
            <a:r>
              <a:rPr lang="en-US" b="1" smtClean="0"/>
              <a:t>Part 7</a:t>
            </a:r>
            <a:r>
              <a:rPr lang="en-US" cap="none" spc="30" smtClean="0">
                <a:solidFill>
                  <a:srgbClr val="DC9E1F"/>
                </a:solidFill>
                <a:ea typeface="+mn-ea"/>
                <a:cs typeface="+mn-cs"/>
              </a:rPr>
              <a:t> </a:t>
            </a:r>
            <a:br>
              <a:rPr lang="en-US" cap="none" spc="30" smtClean="0">
                <a:solidFill>
                  <a:srgbClr val="DC9E1F"/>
                </a:solidFill>
                <a:ea typeface="+mn-ea"/>
                <a:cs typeface="+mn-cs"/>
              </a:rPr>
            </a:br>
            <a:r>
              <a:rPr lang="en-US" cap="none" spc="30" smtClean="0">
                <a:solidFill>
                  <a:srgbClr val="DC9E1F"/>
                </a:solidFill>
                <a:ea typeface="+mn-ea"/>
                <a:cs typeface="+mn-cs"/>
              </a:rPr>
              <a:t>Steve </a:t>
            </a:r>
            <a:r>
              <a:rPr lang="en-US" cap="none" spc="30" dirty="0" smtClean="0">
                <a:solidFill>
                  <a:srgbClr val="DC9E1F"/>
                </a:solidFill>
                <a:ea typeface="+mn-ea"/>
                <a:cs typeface="+mn-cs"/>
              </a:rPr>
              <a:t>Elzinga</a:t>
            </a:r>
            <a:r>
              <a:rPr lang="en-US" sz="3600" dirty="0" smtClean="0">
                <a:solidFill>
                  <a:srgbClr val="CBD5DE"/>
                </a:solidFill>
              </a:rPr>
              <a:t/>
            </a:r>
            <a:br>
              <a:rPr lang="en-US" sz="3600" dirty="0" smtClean="0">
                <a:solidFill>
                  <a:srgbClr val="CBD5DE"/>
                </a:solidFill>
              </a:rPr>
            </a:br>
            <a:endParaRPr lang="en-US" sz="3600" b="1" dirty="0">
              <a:solidFill>
                <a:srgbClr val="CBD5DE"/>
              </a:solidFill>
            </a:endParaRPr>
          </a:p>
        </p:txBody>
      </p:sp>
    </p:spTree>
    <p:extLst>
      <p:ext uri="{BB962C8B-B14F-4D97-AF65-F5344CB8AC3E}">
        <p14:creationId xmlns:p14="http://schemas.microsoft.com/office/powerpoint/2010/main" val="7500875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914400" y="1892398"/>
            <a:ext cx="7339846" cy="1470616"/>
          </a:xfrm>
          <a:prstGeom prst="rect">
            <a:avLst/>
          </a:prstGeom>
        </p:spPr>
        <p:txBody>
          <a:bodyPr vert="horz" lIns="91440" tIns="45720" rIns="91440" bIns="45720" rtlCol="0">
            <a:normAutofit fontScale="92500" lnSpcReduction="2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Font typeface="+mj-lt"/>
              <a:buAutoNum type="arabicPeriod"/>
            </a:pPr>
            <a:r>
              <a:rPr lang="en-US" sz="3200" b="1" dirty="0" smtClean="0"/>
              <a:t>Demanding </a:t>
            </a:r>
            <a:r>
              <a:rPr lang="en-US" sz="3200" b="1" dirty="0"/>
              <a:t>respect</a:t>
            </a:r>
            <a:endParaRPr lang="en-US" sz="3200" dirty="0"/>
          </a:p>
          <a:p>
            <a:pPr marL="400050" lvl="1" indent="0">
              <a:lnSpc>
                <a:spcPct val="110000"/>
              </a:lnSpc>
              <a:buNone/>
            </a:pPr>
            <a:r>
              <a:rPr lang="en-US" sz="3200" dirty="0" smtClean="0"/>
              <a:t>Leviticus </a:t>
            </a:r>
            <a:r>
              <a:rPr lang="en-US" sz="3200" dirty="0"/>
              <a:t>19:3 </a:t>
            </a:r>
            <a:r>
              <a:rPr lang="en-US" sz="3200" i="1" dirty="0" smtClean="0"/>
              <a:t>Each </a:t>
            </a:r>
            <a:r>
              <a:rPr lang="en-US" sz="3200" i="1" dirty="0"/>
              <a:t>of you must respect his mother and father</a:t>
            </a:r>
            <a:r>
              <a:rPr lang="en-US" sz="3200" i="1" dirty="0" smtClean="0"/>
              <a:t>.</a:t>
            </a:r>
            <a:endParaRPr lang="en-US" sz="3200" i="1" dirty="0"/>
          </a:p>
        </p:txBody>
      </p:sp>
      <p:sp>
        <p:nvSpPr>
          <p:cNvPr id="6" name="Content Placeholder 2"/>
          <p:cNvSpPr txBox="1">
            <a:spLocks/>
          </p:cNvSpPr>
          <p:nvPr/>
        </p:nvSpPr>
        <p:spPr>
          <a:xfrm>
            <a:off x="914400" y="3682529"/>
            <a:ext cx="7224902" cy="2133088"/>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AutoNum type="arabicPeriod" startAt="2"/>
            </a:pPr>
            <a:r>
              <a:rPr lang="en-US" sz="2800" b="1" dirty="0" smtClean="0"/>
              <a:t>Listening</a:t>
            </a:r>
            <a:endParaRPr lang="en-US" sz="2800" dirty="0"/>
          </a:p>
          <a:p>
            <a:pPr marL="400050" lvl="1" indent="0">
              <a:lnSpc>
                <a:spcPct val="90000"/>
              </a:lnSpc>
              <a:buNone/>
            </a:pPr>
            <a:r>
              <a:rPr lang="en-US" sz="2800" dirty="0" smtClean="0"/>
              <a:t>Proverbs </a:t>
            </a:r>
            <a:r>
              <a:rPr lang="en-US" sz="2800" dirty="0"/>
              <a:t>16:16 </a:t>
            </a:r>
            <a:r>
              <a:rPr lang="en-US" sz="2800" i="1" dirty="0" smtClean="0"/>
              <a:t>How </a:t>
            </a:r>
            <a:r>
              <a:rPr lang="en-US" sz="2800" i="1" dirty="0"/>
              <a:t>much better to get wisdom than gold, to choose understanding rather than silver</a:t>
            </a:r>
            <a:r>
              <a:rPr lang="en-US" sz="2800" i="1" dirty="0" smtClean="0"/>
              <a:t>!</a:t>
            </a:r>
            <a:endParaRPr lang="en-US" sz="2800" i="1" dirty="0"/>
          </a:p>
        </p:txBody>
      </p:sp>
      <p:sp>
        <p:nvSpPr>
          <p:cNvPr id="8" name="Title 1"/>
          <p:cNvSpPr>
            <a:spLocks noGrp="1"/>
          </p:cNvSpPr>
          <p:nvPr>
            <p:ph type="title"/>
          </p:nvPr>
        </p:nvSpPr>
        <p:spPr>
          <a:xfrm>
            <a:off x="492637" y="315311"/>
            <a:ext cx="8283765" cy="794901"/>
          </a:xfrm>
        </p:spPr>
        <p:txBody>
          <a:bodyPr>
            <a:normAutofit fontScale="90000"/>
          </a:bodyPr>
          <a:lstStyle/>
          <a:p>
            <a:r>
              <a:rPr lang="en-US" b="1" dirty="0"/>
              <a:t>How to build </a:t>
            </a:r>
            <a:r>
              <a:rPr lang="en-US" b="1" dirty="0" smtClean="0"/>
              <a:t>Bridges:</a:t>
            </a:r>
            <a:r>
              <a:rPr lang="en-US" dirty="0"/>
              <a:t/>
            </a:r>
            <a:br>
              <a:rPr lang="en-US" dirty="0"/>
            </a:br>
            <a:r>
              <a:rPr lang="en-US" b="1" dirty="0"/>
              <a:t>You can build </a:t>
            </a:r>
            <a:r>
              <a:rPr lang="en-US" b="1" dirty="0" smtClean="0"/>
              <a:t>Bridges by </a:t>
            </a:r>
            <a:r>
              <a:rPr lang="en-US" b="1" dirty="0"/>
              <a:t>...</a:t>
            </a:r>
            <a:endParaRPr lang="en-US" dirty="0"/>
          </a:p>
        </p:txBody>
      </p:sp>
    </p:spTree>
    <p:extLst>
      <p:ext uri="{BB962C8B-B14F-4D97-AF65-F5344CB8AC3E}">
        <p14:creationId xmlns:p14="http://schemas.microsoft.com/office/powerpoint/2010/main" val="22836510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92637" y="2005386"/>
            <a:ext cx="7611228" cy="3509424"/>
          </a:xfrm>
          <a:prstGeom prst="rect">
            <a:avLst/>
          </a:prstGeom>
        </p:spPr>
        <p:txBody>
          <a:bodyPr vert="horz" lIns="91440" tIns="45720" rIns="91440" bIns="45720" rtlCol="0">
            <a:normAutofit fontScale="62500" lnSpcReduction="20000"/>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742950" indent="-742950">
              <a:buFont typeface="+mj-lt"/>
              <a:buAutoNum type="arabicPeriod" startAt="3"/>
            </a:pPr>
            <a:r>
              <a:rPr lang="en-US" sz="4800" b="1" dirty="0" smtClean="0"/>
              <a:t>Sharing</a:t>
            </a:r>
            <a:endParaRPr lang="en-US" sz="4800" dirty="0"/>
          </a:p>
          <a:p>
            <a:pPr marL="400050" lvl="1" indent="0">
              <a:lnSpc>
                <a:spcPct val="110000"/>
              </a:lnSpc>
              <a:buNone/>
            </a:pPr>
            <a:r>
              <a:rPr lang="en-US" sz="4500" dirty="0" smtClean="0"/>
              <a:t>Matthew </a:t>
            </a:r>
            <a:r>
              <a:rPr lang="en-US" sz="4500" dirty="0"/>
              <a:t>19:13‑14 </a:t>
            </a:r>
            <a:r>
              <a:rPr lang="en-US" sz="4500" i="1" dirty="0" smtClean="0"/>
              <a:t>Then </a:t>
            </a:r>
            <a:r>
              <a:rPr lang="en-US" sz="4500" i="1" dirty="0"/>
              <a:t>little children were brought to Jesus for him to place his hands on them and pray for them. But the disciples rebuked those who brought them.  Jesus said, </a:t>
            </a:r>
            <a:r>
              <a:rPr lang="en-US" sz="4500" i="1" dirty="0" smtClean="0"/>
              <a:t>“Let </a:t>
            </a:r>
            <a:r>
              <a:rPr lang="en-US" sz="4500" i="1" dirty="0"/>
              <a:t>the little children come to me, and do not hinder them, for the kingdom of heaven belongs to such as these</a:t>
            </a:r>
            <a:r>
              <a:rPr lang="en-US" sz="4500" i="1" dirty="0" smtClean="0"/>
              <a:t>.”</a:t>
            </a:r>
            <a:endParaRPr lang="en-US" sz="4500" i="1" dirty="0"/>
          </a:p>
        </p:txBody>
      </p:sp>
      <p:sp>
        <p:nvSpPr>
          <p:cNvPr id="7" name="Title 1"/>
          <p:cNvSpPr>
            <a:spLocks noGrp="1"/>
          </p:cNvSpPr>
          <p:nvPr>
            <p:ph type="title"/>
          </p:nvPr>
        </p:nvSpPr>
        <p:spPr>
          <a:xfrm>
            <a:off x="492637" y="315311"/>
            <a:ext cx="8283765" cy="794901"/>
          </a:xfrm>
        </p:spPr>
        <p:txBody>
          <a:bodyPr>
            <a:normAutofit fontScale="90000"/>
          </a:bodyPr>
          <a:lstStyle/>
          <a:p>
            <a:r>
              <a:rPr lang="en-US" b="1" dirty="0"/>
              <a:t>How to build </a:t>
            </a:r>
            <a:r>
              <a:rPr lang="en-US" b="1" dirty="0" smtClean="0"/>
              <a:t>Bridges:</a:t>
            </a:r>
            <a:r>
              <a:rPr lang="en-US" dirty="0"/>
              <a:t/>
            </a:r>
            <a:br>
              <a:rPr lang="en-US" dirty="0"/>
            </a:br>
            <a:r>
              <a:rPr lang="en-US" b="1" dirty="0"/>
              <a:t>You can build </a:t>
            </a:r>
            <a:r>
              <a:rPr lang="en-US" b="1" dirty="0" smtClean="0"/>
              <a:t>Bridges by </a:t>
            </a:r>
            <a:r>
              <a:rPr lang="en-US" b="1" dirty="0"/>
              <a:t>...</a:t>
            </a:r>
            <a:endParaRPr lang="en-US" dirty="0"/>
          </a:p>
        </p:txBody>
      </p:sp>
    </p:spTree>
    <p:extLst>
      <p:ext uri="{BB962C8B-B14F-4D97-AF65-F5344CB8AC3E}">
        <p14:creationId xmlns:p14="http://schemas.microsoft.com/office/powerpoint/2010/main" val="1892262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902286" y="2005386"/>
            <a:ext cx="7335252" cy="2205923"/>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514350" indent="-514350">
              <a:buAutoNum type="arabicPeriod" startAt="4"/>
            </a:pPr>
            <a:r>
              <a:rPr lang="en-US" sz="3200" b="1" dirty="0" smtClean="0"/>
              <a:t>Negotiating</a:t>
            </a:r>
            <a:endParaRPr lang="en-US" sz="3200" dirty="0"/>
          </a:p>
          <a:p>
            <a:pPr marL="400050" lvl="1" indent="0">
              <a:buNone/>
            </a:pPr>
            <a:r>
              <a:rPr lang="en-US" sz="2800" dirty="0" smtClean="0"/>
              <a:t>Philippians </a:t>
            </a:r>
            <a:r>
              <a:rPr lang="en-US" sz="2800" dirty="0"/>
              <a:t>2:3 </a:t>
            </a:r>
            <a:r>
              <a:rPr lang="en-US" sz="2800" i="1" dirty="0" smtClean="0"/>
              <a:t>Each </a:t>
            </a:r>
            <a:r>
              <a:rPr lang="en-US" sz="2800" i="1" dirty="0"/>
              <a:t>of you should look not only to your won interests, but also to the interests of others</a:t>
            </a:r>
            <a:r>
              <a:rPr lang="en-US" sz="2800" i="1" dirty="0" smtClean="0"/>
              <a:t>.</a:t>
            </a:r>
            <a:endParaRPr lang="en-US" sz="2800" i="1" dirty="0"/>
          </a:p>
        </p:txBody>
      </p:sp>
      <p:sp>
        <p:nvSpPr>
          <p:cNvPr id="4" name="Title 1"/>
          <p:cNvSpPr>
            <a:spLocks noGrp="1"/>
          </p:cNvSpPr>
          <p:nvPr>
            <p:ph type="title"/>
          </p:nvPr>
        </p:nvSpPr>
        <p:spPr>
          <a:xfrm>
            <a:off x="492637" y="315311"/>
            <a:ext cx="8283765" cy="794901"/>
          </a:xfrm>
        </p:spPr>
        <p:txBody>
          <a:bodyPr>
            <a:normAutofit fontScale="90000"/>
          </a:bodyPr>
          <a:lstStyle/>
          <a:p>
            <a:r>
              <a:rPr lang="en-US" b="1" dirty="0"/>
              <a:t>How to build </a:t>
            </a:r>
            <a:r>
              <a:rPr lang="en-US" b="1" dirty="0" smtClean="0"/>
              <a:t>Bridges:</a:t>
            </a:r>
            <a:r>
              <a:rPr lang="en-US" dirty="0"/>
              <a:t/>
            </a:r>
            <a:br>
              <a:rPr lang="en-US" dirty="0"/>
            </a:br>
            <a:r>
              <a:rPr lang="en-US" b="1" dirty="0"/>
              <a:t>You can build </a:t>
            </a:r>
            <a:r>
              <a:rPr lang="en-US" b="1" dirty="0" smtClean="0"/>
              <a:t>Bridges by </a:t>
            </a:r>
            <a:r>
              <a:rPr lang="en-US" b="1" dirty="0"/>
              <a:t>...</a:t>
            </a:r>
            <a:endParaRPr lang="en-US" dirty="0"/>
          </a:p>
        </p:txBody>
      </p:sp>
    </p:spTree>
    <p:extLst>
      <p:ext uri="{BB962C8B-B14F-4D97-AF65-F5344CB8AC3E}">
        <p14:creationId xmlns:p14="http://schemas.microsoft.com/office/powerpoint/2010/main" val="308825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1069376" y="2272771"/>
            <a:ext cx="7067907" cy="3275462"/>
          </a:xfrm>
          <a:prstGeom prst="rect">
            <a:avLst/>
          </a:prstGeom>
        </p:spPr>
        <p:txBody>
          <a:bodyPr vert="horz" lIns="91440" tIns="45720" rIns="91440" bIns="45720" rtlCol="0">
            <a:normAutofit/>
          </a:bodyPr>
          <a:lst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a:lstStyle>
          <a:p>
            <a:pPr marL="0" indent="0">
              <a:lnSpc>
                <a:spcPct val="90000"/>
              </a:lnSpc>
              <a:buNone/>
            </a:pPr>
            <a:r>
              <a:rPr lang="en-US" sz="2800" dirty="0" smtClean="0"/>
              <a:t>1 </a:t>
            </a:r>
            <a:r>
              <a:rPr lang="en-US" sz="2800" dirty="0"/>
              <a:t>Corinthians 3:10,11 </a:t>
            </a:r>
            <a:r>
              <a:rPr lang="en-US" sz="2800" i="1" dirty="0" smtClean="0"/>
              <a:t>Each </a:t>
            </a:r>
            <a:r>
              <a:rPr lang="en-US" sz="2800" i="1" dirty="0"/>
              <a:t>one should be careful how he builds.  For no one can lay any foundation other than the one already laid, which is Jesus Christ</a:t>
            </a:r>
            <a:r>
              <a:rPr lang="en-US" sz="2800" i="1" dirty="0" smtClean="0"/>
              <a:t>.</a:t>
            </a:r>
            <a:endParaRPr lang="en-US" sz="2800" i="1" dirty="0"/>
          </a:p>
          <a:p>
            <a:pPr marL="0" indent="0">
              <a:lnSpc>
                <a:spcPct val="90000"/>
              </a:lnSpc>
              <a:buNone/>
            </a:pPr>
            <a:r>
              <a:rPr lang="en-US" sz="2800" dirty="0" smtClean="0"/>
              <a:t>Proverbs </a:t>
            </a:r>
            <a:r>
              <a:rPr lang="en-US" sz="2800" dirty="0"/>
              <a:t>14:26 </a:t>
            </a:r>
            <a:r>
              <a:rPr lang="en-US" sz="2800" i="1" dirty="0" smtClean="0"/>
              <a:t>Reverence </a:t>
            </a:r>
            <a:r>
              <a:rPr lang="en-US" sz="2800" i="1" dirty="0"/>
              <a:t>for God gives a man deep strength; his children have a place of refuge and security</a:t>
            </a:r>
            <a:r>
              <a:rPr lang="en-US" sz="2800" i="1" dirty="0" smtClean="0"/>
              <a:t>.</a:t>
            </a:r>
            <a:endParaRPr lang="en-US" sz="2800" i="1" dirty="0"/>
          </a:p>
        </p:txBody>
      </p:sp>
      <p:sp>
        <p:nvSpPr>
          <p:cNvPr id="6" name="Title 1"/>
          <p:cNvSpPr>
            <a:spLocks noGrp="1"/>
          </p:cNvSpPr>
          <p:nvPr>
            <p:ph type="title"/>
          </p:nvPr>
        </p:nvSpPr>
        <p:spPr>
          <a:xfrm>
            <a:off x="492637" y="315311"/>
            <a:ext cx="8283765" cy="794901"/>
          </a:xfrm>
        </p:spPr>
        <p:txBody>
          <a:bodyPr>
            <a:normAutofit fontScale="90000"/>
          </a:bodyPr>
          <a:lstStyle/>
          <a:p>
            <a:r>
              <a:rPr lang="en-US" b="1" dirty="0"/>
              <a:t>How to build </a:t>
            </a:r>
            <a:r>
              <a:rPr lang="en-US" b="1" dirty="0" smtClean="0"/>
              <a:t>Bridges:</a:t>
            </a:r>
            <a:r>
              <a:rPr lang="en-US" dirty="0"/>
              <a:t/>
            </a:r>
            <a:br>
              <a:rPr lang="en-US" dirty="0"/>
            </a:br>
            <a:r>
              <a:rPr lang="en-US" b="1" dirty="0"/>
              <a:t>You can build </a:t>
            </a:r>
            <a:r>
              <a:rPr lang="en-US" b="1" dirty="0" smtClean="0"/>
              <a:t>Bridges by </a:t>
            </a:r>
            <a:r>
              <a:rPr lang="en-US" b="1" dirty="0"/>
              <a:t>...</a:t>
            </a:r>
            <a:endParaRPr lang="en-US" dirty="0"/>
          </a:p>
        </p:txBody>
      </p:sp>
    </p:spTree>
    <p:extLst>
      <p:ext uri="{BB962C8B-B14F-4D97-AF65-F5344CB8AC3E}">
        <p14:creationId xmlns:p14="http://schemas.microsoft.com/office/powerpoint/2010/main" val="40363059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endParaRPr lang="en-US" b="1" dirty="0"/>
          </a:p>
        </p:txBody>
      </p:sp>
      <p:sp>
        <p:nvSpPr>
          <p:cNvPr id="4" name="Content Placeholder 3"/>
          <p:cNvSpPr>
            <a:spLocks noGrp="1"/>
          </p:cNvSpPr>
          <p:nvPr>
            <p:ph sz="quarter" idx="13"/>
          </p:nvPr>
        </p:nvSpPr>
        <p:spPr>
          <a:xfrm>
            <a:off x="609600" y="2540154"/>
            <a:ext cx="7924800" cy="2757406"/>
          </a:xfrm>
        </p:spPr>
        <p:txBody>
          <a:bodyPr>
            <a:normAutofit/>
          </a:bodyPr>
          <a:lstStyle/>
          <a:p>
            <a:pPr marL="0" indent="0">
              <a:buNone/>
            </a:pPr>
            <a:r>
              <a:rPr lang="en-US" sz="3200" dirty="0">
                <a:latin typeface="Arial"/>
                <a:cs typeface="Arial"/>
              </a:rPr>
              <a:t>The No. 1 </a:t>
            </a:r>
            <a:r>
              <a:rPr lang="en-US" sz="3200" dirty="0" smtClean="0">
                <a:latin typeface="Arial"/>
                <a:cs typeface="Arial"/>
              </a:rPr>
              <a:t>complaint to </a:t>
            </a:r>
            <a:r>
              <a:rPr lang="en-US" sz="3200" dirty="0">
                <a:latin typeface="Arial"/>
                <a:cs typeface="Arial"/>
              </a:rPr>
              <a:t>problems in business, in government, in marriage, in friendships is: </a:t>
            </a:r>
            <a:r>
              <a:rPr lang="en-US" sz="3200" dirty="0" smtClean="0">
                <a:latin typeface="Arial"/>
                <a:cs typeface="Arial"/>
              </a:rPr>
              <a:t>"</a:t>
            </a:r>
            <a:r>
              <a:rPr lang="en-US" sz="3200" dirty="0">
                <a:latin typeface="Arial"/>
                <a:cs typeface="Arial"/>
              </a:rPr>
              <a:t>There is a lack of communication here!"</a:t>
            </a:r>
          </a:p>
        </p:txBody>
      </p:sp>
    </p:spTree>
    <p:extLst>
      <p:ext uri="{BB962C8B-B14F-4D97-AF65-F5344CB8AC3E}">
        <p14:creationId xmlns:p14="http://schemas.microsoft.com/office/powerpoint/2010/main" val="1480572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0751"/>
            <a:ext cx="8229600" cy="2105654"/>
          </a:xfrm>
        </p:spPr>
        <p:txBody>
          <a:bodyPr>
            <a:normAutofit/>
          </a:bodyPr>
          <a:lstStyle/>
          <a:p>
            <a:r>
              <a:rPr lang="en-US" sz="3200" b="1" i="1" dirty="0"/>
              <a:t>Today we living under a flood of mass media, electronic, and paper communications...</a:t>
            </a:r>
            <a:r>
              <a:rPr lang="en-US" sz="3200" dirty="0"/>
              <a:t> </a:t>
            </a:r>
            <a:endParaRPr lang="en-US" sz="3200" b="1" baseline="30000" dirty="0">
              <a:solidFill>
                <a:schemeClr val="accent3">
                  <a:lumMod val="60000"/>
                  <a:lumOff val="40000"/>
                </a:schemeClr>
              </a:solidFill>
            </a:endParaRPr>
          </a:p>
        </p:txBody>
      </p:sp>
    </p:spTree>
    <p:extLst>
      <p:ext uri="{BB962C8B-B14F-4D97-AF65-F5344CB8AC3E}">
        <p14:creationId xmlns:p14="http://schemas.microsoft.com/office/powerpoint/2010/main" val="41853378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ThinkstockPhotos-507754326.jpg"/>
          <p:cNvPicPr>
            <a:picLocks noGrp="1" noChangeAspect="1"/>
          </p:cNvPicPr>
          <p:nvPr>
            <p:ph sz="quarter" idx="13"/>
          </p:nvPr>
        </p:nvPicPr>
        <p:blipFill>
          <a:blip r:embed="rId2">
            <a:extLst>
              <a:ext uri="{28A0092B-C50C-407E-A947-70E740481C1C}">
                <a14:useLocalDpi xmlns:a14="http://schemas.microsoft.com/office/drawing/2010/main" val="0"/>
              </a:ext>
            </a:extLst>
          </a:blip>
          <a:srcRect l="-21970" r="-21970"/>
          <a:stretch>
            <a:fillRect/>
          </a:stretch>
        </p:blipFill>
        <p:spPr>
          <a:xfrm>
            <a:off x="-1378772" y="1417638"/>
            <a:ext cx="10126133" cy="5257800"/>
          </a:xfrm>
        </p:spPr>
      </p:pic>
    </p:spTree>
    <p:extLst>
      <p:ext uri="{BB962C8B-B14F-4D97-AF65-F5344CB8AC3E}">
        <p14:creationId xmlns:p14="http://schemas.microsoft.com/office/powerpoint/2010/main" val="30688117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02286" y="2322904"/>
            <a:ext cx="7418796" cy="1815882"/>
          </a:xfrm>
          <a:prstGeom prst="rect">
            <a:avLst/>
          </a:prstGeom>
          <a:noFill/>
        </p:spPr>
        <p:txBody>
          <a:bodyPr wrap="square" rtlCol="0">
            <a:spAutoFit/>
          </a:bodyPr>
          <a:lstStyle/>
          <a:p>
            <a:r>
              <a:rPr lang="en-US" sz="2800" dirty="0" smtClean="0"/>
              <a:t>We are going to explore how we can, as parents, build meaningful communication into our family life. We are going to use two building metaphors to help us in your thinking.</a:t>
            </a:r>
            <a:endParaRPr lang="en-US" sz="2800" dirty="0"/>
          </a:p>
        </p:txBody>
      </p:sp>
    </p:spTree>
    <p:extLst>
      <p:ext uri="{BB962C8B-B14F-4D97-AF65-F5344CB8AC3E}">
        <p14:creationId xmlns:p14="http://schemas.microsoft.com/office/powerpoint/2010/main" val="863007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525310"/>
            <a:ext cx="8283765" cy="794901"/>
          </a:xfrm>
        </p:spPr>
        <p:txBody>
          <a:bodyPr>
            <a:normAutofit fontScale="90000"/>
          </a:bodyPr>
          <a:lstStyle/>
          <a:p>
            <a:r>
              <a:rPr lang="en-US" b="1" dirty="0"/>
              <a:t>How to build walls:</a:t>
            </a:r>
            <a:r>
              <a:rPr lang="en-US" dirty="0"/>
              <a:t/>
            </a:r>
            <a:br>
              <a:rPr lang="en-US" dirty="0"/>
            </a:br>
            <a:r>
              <a:rPr lang="en-US" b="1" dirty="0"/>
              <a:t>You can build walls by ...</a:t>
            </a:r>
            <a:endParaRPr lang="en-US" dirty="0"/>
          </a:p>
        </p:txBody>
      </p:sp>
      <p:sp>
        <p:nvSpPr>
          <p:cNvPr id="4" name="Content Placeholder 3"/>
          <p:cNvSpPr>
            <a:spLocks noGrp="1"/>
          </p:cNvSpPr>
          <p:nvPr>
            <p:ph sz="quarter" idx="13"/>
          </p:nvPr>
        </p:nvSpPr>
        <p:spPr>
          <a:xfrm>
            <a:off x="492637" y="1687865"/>
            <a:ext cx="6942868" cy="3408807"/>
          </a:xfrm>
        </p:spPr>
        <p:txBody>
          <a:bodyPr>
            <a:normAutofit/>
          </a:bodyPr>
          <a:lstStyle/>
          <a:p>
            <a:pPr marL="514350" indent="-514350">
              <a:buFont typeface="+mj-lt"/>
              <a:buAutoNum type="arabicPeriod"/>
            </a:pPr>
            <a:r>
              <a:rPr lang="en-US" sz="2800" b="1" dirty="0" smtClean="0"/>
              <a:t>Yelling</a:t>
            </a:r>
            <a:endParaRPr lang="en-US" sz="2800" dirty="0"/>
          </a:p>
          <a:p>
            <a:pPr marL="400050" lvl="1" indent="0">
              <a:lnSpc>
                <a:spcPct val="90000"/>
              </a:lnSpc>
              <a:buNone/>
            </a:pPr>
            <a:r>
              <a:rPr lang="en-US" sz="2800" dirty="0" smtClean="0"/>
              <a:t>Colossians  </a:t>
            </a:r>
            <a:r>
              <a:rPr lang="en-US" sz="2800" dirty="0"/>
              <a:t>3:21 </a:t>
            </a:r>
            <a:r>
              <a:rPr lang="en-US" sz="2800" i="1" dirty="0" smtClean="0"/>
              <a:t>Fathers</a:t>
            </a:r>
            <a:r>
              <a:rPr lang="en-US" sz="2800" i="1" dirty="0"/>
              <a:t>, do not embitter your children, or they will become discouraged</a:t>
            </a:r>
            <a:r>
              <a:rPr lang="en-US" sz="2800" i="1" dirty="0" smtClean="0"/>
              <a:t>. </a:t>
            </a:r>
            <a:endParaRPr lang="en-US" sz="2800" i="1" dirty="0"/>
          </a:p>
        </p:txBody>
      </p:sp>
    </p:spTree>
    <p:extLst>
      <p:ext uri="{BB962C8B-B14F-4D97-AF65-F5344CB8AC3E}">
        <p14:creationId xmlns:p14="http://schemas.microsoft.com/office/powerpoint/2010/main" val="17183946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525310"/>
            <a:ext cx="8283765" cy="794901"/>
          </a:xfrm>
        </p:spPr>
        <p:txBody>
          <a:bodyPr>
            <a:normAutofit fontScale="90000"/>
          </a:bodyPr>
          <a:lstStyle/>
          <a:p>
            <a:r>
              <a:rPr lang="en-US" b="1" dirty="0"/>
              <a:t>How to build walls:</a:t>
            </a:r>
            <a:r>
              <a:rPr lang="en-US" dirty="0"/>
              <a:t/>
            </a:r>
            <a:br>
              <a:rPr lang="en-US" dirty="0"/>
            </a:br>
            <a:r>
              <a:rPr lang="en-US" b="1" dirty="0"/>
              <a:t>You can build walls by ...</a:t>
            </a:r>
            <a:endParaRPr lang="en-US" dirty="0"/>
          </a:p>
        </p:txBody>
      </p:sp>
      <p:sp>
        <p:nvSpPr>
          <p:cNvPr id="4" name="Content Placeholder 3"/>
          <p:cNvSpPr>
            <a:spLocks noGrp="1"/>
          </p:cNvSpPr>
          <p:nvPr>
            <p:ph sz="quarter" idx="13"/>
          </p:nvPr>
        </p:nvSpPr>
        <p:spPr>
          <a:xfrm>
            <a:off x="492637" y="1687865"/>
            <a:ext cx="7527683" cy="3408807"/>
          </a:xfrm>
        </p:spPr>
        <p:txBody>
          <a:bodyPr>
            <a:normAutofit/>
          </a:bodyPr>
          <a:lstStyle/>
          <a:p>
            <a:pPr marL="514350" indent="-514350">
              <a:buFont typeface="+mj-lt"/>
              <a:buAutoNum type="arabicPeriod" startAt="2"/>
            </a:pPr>
            <a:r>
              <a:rPr lang="en-US" sz="2800" b="1" dirty="0" smtClean="0"/>
              <a:t>Nagging</a:t>
            </a:r>
            <a:r>
              <a:rPr lang="en-US" sz="2800" b="1" dirty="0"/>
              <a:t>, criticizing, correcting &amp; directing.</a:t>
            </a:r>
            <a:endParaRPr lang="en-US" sz="2800" dirty="0"/>
          </a:p>
          <a:p>
            <a:pPr marL="400050" lvl="1" indent="0">
              <a:lnSpc>
                <a:spcPct val="90000"/>
              </a:lnSpc>
              <a:buNone/>
            </a:pPr>
            <a:r>
              <a:rPr lang="en-US" sz="2800" dirty="0" smtClean="0"/>
              <a:t>Ephesians </a:t>
            </a:r>
            <a:r>
              <a:rPr lang="en-US" sz="2800" dirty="0"/>
              <a:t>6:4 </a:t>
            </a:r>
            <a:r>
              <a:rPr lang="en-US" sz="2800" i="1" dirty="0" smtClean="0"/>
              <a:t>And </a:t>
            </a:r>
            <a:r>
              <a:rPr lang="en-US" sz="2800" i="1" dirty="0"/>
              <a:t>now a word to you parents. Don't keep on scolding and nagging your children, making them angry and resentful. Rather, bring them up with the loving discipline the Lord himself approves, with suggestions and godly advice</a:t>
            </a:r>
            <a:r>
              <a:rPr lang="en-US" sz="2800" i="1" dirty="0" smtClean="0"/>
              <a:t>.</a:t>
            </a:r>
            <a:endParaRPr lang="en-US" sz="2800" i="1" dirty="0"/>
          </a:p>
        </p:txBody>
      </p:sp>
    </p:spTree>
    <p:extLst>
      <p:ext uri="{BB962C8B-B14F-4D97-AF65-F5344CB8AC3E}">
        <p14:creationId xmlns:p14="http://schemas.microsoft.com/office/powerpoint/2010/main" val="2706241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525310"/>
            <a:ext cx="8283765" cy="794901"/>
          </a:xfrm>
        </p:spPr>
        <p:txBody>
          <a:bodyPr>
            <a:normAutofit fontScale="90000"/>
          </a:bodyPr>
          <a:lstStyle/>
          <a:p>
            <a:r>
              <a:rPr lang="en-US" b="1" dirty="0"/>
              <a:t>How to build walls:</a:t>
            </a:r>
            <a:r>
              <a:rPr lang="en-US" dirty="0"/>
              <a:t/>
            </a:r>
            <a:br>
              <a:rPr lang="en-US" dirty="0"/>
            </a:br>
            <a:r>
              <a:rPr lang="en-US" b="1" dirty="0"/>
              <a:t>You can build walls by ...</a:t>
            </a:r>
            <a:endParaRPr lang="en-US" dirty="0"/>
          </a:p>
        </p:txBody>
      </p:sp>
      <p:sp>
        <p:nvSpPr>
          <p:cNvPr id="4" name="Content Placeholder 3"/>
          <p:cNvSpPr>
            <a:spLocks noGrp="1"/>
          </p:cNvSpPr>
          <p:nvPr>
            <p:ph sz="quarter" idx="13"/>
          </p:nvPr>
        </p:nvSpPr>
        <p:spPr>
          <a:xfrm>
            <a:off x="492637" y="1687865"/>
            <a:ext cx="7527683" cy="3408807"/>
          </a:xfrm>
        </p:spPr>
        <p:txBody>
          <a:bodyPr>
            <a:normAutofit/>
          </a:bodyPr>
          <a:lstStyle/>
          <a:p>
            <a:pPr marL="514350" indent="-514350">
              <a:buFont typeface="+mj-lt"/>
              <a:buAutoNum type="arabicPeriod" startAt="3"/>
            </a:pPr>
            <a:r>
              <a:rPr lang="en-US" sz="2800" b="1" dirty="0" smtClean="0"/>
              <a:t>Prying</a:t>
            </a:r>
            <a:endParaRPr lang="en-US" sz="2800" dirty="0"/>
          </a:p>
          <a:p>
            <a:pPr marL="400050" lvl="1" indent="0">
              <a:buNone/>
            </a:pPr>
            <a:r>
              <a:rPr lang="en-US" sz="2800" dirty="0" smtClean="0"/>
              <a:t>1 </a:t>
            </a:r>
            <a:r>
              <a:rPr lang="en-US" sz="2800" dirty="0"/>
              <a:t>Corinthians 13:7 </a:t>
            </a:r>
            <a:r>
              <a:rPr lang="en-US" sz="2800" i="1" dirty="0" smtClean="0"/>
              <a:t>If </a:t>
            </a:r>
            <a:r>
              <a:rPr lang="en-US" sz="2800" i="1" dirty="0"/>
              <a:t>you love someone, you will be loyal to him no matter what the cost. You will always believe in him, always expect the best of him, and always stand your ground in defending him</a:t>
            </a:r>
            <a:r>
              <a:rPr lang="en-US" sz="2800" i="1" dirty="0" smtClean="0"/>
              <a:t>. </a:t>
            </a:r>
            <a:endParaRPr lang="en-US" sz="2800" i="1" dirty="0"/>
          </a:p>
        </p:txBody>
      </p:sp>
    </p:spTree>
    <p:extLst>
      <p:ext uri="{BB962C8B-B14F-4D97-AF65-F5344CB8AC3E}">
        <p14:creationId xmlns:p14="http://schemas.microsoft.com/office/powerpoint/2010/main" val="42858010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0635" y="525310"/>
            <a:ext cx="8283765" cy="794901"/>
          </a:xfrm>
        </p:spPr>
        <p:txBody>
          <a:bodyPr>
            <a:normAutofit fontScale="90000"/>
          </a:bodyPr>
          <a:lstStyle/>
          <a:p>
            <a:r>
              <a:rPr lang="en-US" b="1" dirty="0"/>
              <a:t>How to build walls:</a:t>
            </a:r>
            <a:r>
              <a:rPr lang="en-US" dirty="0"/>
              <a:t/>
            </a:r>
            <a:br>
              <a:rPr lang="en-US" dirty="0"/>
            </a:br>
            <a:r>
              <a:rPr lang="en-US" b="1" dirty="0"/>
              <a:t>You can build walls by ...</a:t>
            </a:r>
            <a:endParaRPr lang="en-US" dirty="0"/>
          </a:p>
        </p:txBody>
      </p:sp>
      <p:sp>
        <p:nvSpPr>
          <p:cNvPr id="4" name="Content Placeholder 3"/>
          <p:cNvSpPr>
            <a:spLocks noGrp="1"/>
          </p:cNvSpPr>
          <p:nvPr>
            <p:ph sz="quarter" idx="13"/>
          </p:nvPr>
        </p:nvSpPr>
        <p:spPr>
          <a:xfrm>
            <a:off x="492637" y="1687865"/>
            <a:ext cx="7527683" cy="3408807"/>
          </a:xfrm>
        </p:spPr>
        <p:txBody>
          <a:bodyPr>
            <a:normAutofit/>
          </a:bodyPr>
          <a:lstStyle/>
          <a:p>
            <a:pPr marL="514350" indent="-514350">
              <a:buFont typeface="+mj-lt"/>
              <a:buAutoNum type="arabicPeriod" startAt="4"/>
            </a:pPr>
            <a:r>
              <a:rPr lang="en-US" sz="2800" b="1" dirty="0" smtClean="0"/>
              <a:t>Ignoring</a:t>
            </a:r>
            <a:r>
              <a:rPr lang="en-US" sz="2800" dirty="0" smtClean="0"/>
              <a:t> </a:t>
            </a:r>
          </a:p>
          <a:p>
            <a:pPr marL="400050" lvl="1" indent="0">
              <a:lnSpc>
                <a:spcPct val="90000"/>
              </a:lnSpc>
              <a:buNone/>
            </a:pPr>
            <a:r>
              <a:rPr lang="en-US" sz="2800" dirty="0" smtClean="0"/>
              <a:t>1 </a:t>
            </a:r>
            <a:r>
              <a:rPr lang="en-US" sz="2800" dirty="0"/>
              <a:t>Corinthians 13:7 </a:t>
            </a:r>
            <a:r>
              <a:rPr lang="en-US" sz="2800" i="1" dirty="0" smtClean="0"/>
              <a:t>If </a:t>
            </a:r>
            <a:r>
              <a:rPr lang="en-US" sz="2800" i="1" dirty="0"/>
              <a:t>you love someone, you will be loyal to him no matter what the cost. You will always believe in him, always expect the best of him, and always stand your ground in defending him</a:t>
            </a:r>
            <a:r>
              <a:rPr lang="en-US" sz="2800" i="1" dirty="0" smtClean="0"/>
              <a:t>. </a:t>
            </a:r>
            <a:endParaRPr lang="en-US" sz="2800" i="1" dirty="0"/>
          </a:p>
        </p:txBody>
      </p:sp>
    </p:spTree>
    <p:extLst>
      <p:ext uri="{BB962C8B-B14F-4D97-AF65-F5344CB8AC3E}">
        <p14:creationId xmlns:p14="http://schemas.microsoft.com/office/powerpoint/2010/main" val="8210901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ＭＳ ゴシック"/>
        <a:font script="Hang" typeface="HY얕은샘물M"/>
        <a:font script="Hans" typeface="华文新魏"/>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Horizon.thmx</Template>
  <TotalTime>76162</TotalTime>
  <Words>473</Words>
  <Application>Microsoft Macintosh PowerPoint</Application>
  <PresentationFormat>On-screen Show (4:3)</PresentationFormat>
  <Paragraphs>31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Horizon</vt:lpstr>
      <vt:lpstr> Taking control of your parenting Part 7  Steve Elzinga </vt:lpstr>
      <vt:lpstr>PowerPoint Presentation</vt:lpstr>
      <vt:lpstr>Today we living under a flood of mass media, electronic, and paper communications... </vt:lpstr>
      <vt:lpstr>PowerPoint Presentation</vt:lpstr>
      <vt:lpstr>PowerPoint Presentation</vt:lpstr>
      <vt:lpstr>How to build walls: You can build walls by ...</vt:lpstr>
      <vt:lpstr>How to build walls: You can build walls by ...</vt:lpstr>
      <vt:lpstr>How to build walls: You can build walls by ...</vt:lpstr>
      <vt:lpstr>How to build walls: You can build walls by ...</vt:lpstr>
      <vt:lpstr>How to build Bridges: You can build Bridges by ...</vt:lpstr>
      <vt:lpstr>How to build Bridges: You can build Bridges by ...</vt:lpstr>
      <vt:lpstr>How to build Bridges: You can build Bridges by ...</vt:lpstr>
      <vt:lpstr>How to build Bridges: You can build Bridges by ...</vt:lpstr>
    </vt:vector>
  </TitlesOfParts>
  <Company>Christian Leaders Institue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Elzinga</dc:creator>
  <cp:lastModifiedBy>Steve Elzinga</cp:lastModifiedBy>
  <cp:revision>54</cp:revision>
  <dcterms:created xsi:type="dcterms:W3CDTF">2017-01-10T02:15:11Z</dcterms:created>
  <dcterms:modified xsi:type="dcterms:W3CDTF">2020-04-30T14:17:55Z</dcterms:modified>
</cp:coreProperties>
</file>