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2" r:id="rId3"/>
    <p:sldId id="271" r:id="rId4"/>
    <p:sldId id="279" r:id="rId5"/>
    <p:sldId id="283" r:id="rId6"/>
    <p:sldId id="280" r:id="rId7"/>
    <p:sldId id="285" r:id="rId8"/>
    <p:sldId id="281" r:id="rId9"/>
    <p:sldId id="276" r:id="rId10"/>
    <p:sldId id="277" r:id="rId11"/>
    <p:sldId id="278" r:id="rId12"/>
    <p:sldId id="284" r:id="rId13"/>
    <p:sldId id="282" r:id="rId14"/>
    <p:sldId id="286" r:id="rId15"/>
    <p:sldId id="287" r:id="rId16"/>
    <p:sldId id="273" r:id="rId17"/>
    <p:sldId id="288" r:id="rId18"/>
  </p:sldIdLst>
  <p:sldSz cx="9144000" cy="6858000" type="screen4x3"/>
  <p:notesSz cx="70104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58" autoAdjust="0"/>
    <p:restoredTop sz="94660"/>
  </p:normalViewPr>
  <p:slideViewPr>
    <p:cSldViewPr>
      <p:cViewPr varScale="1">
        <p:scale>
          <a:sx n="86" d="100"/>
          <a:sy n="86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C7E10-770B-41D4-BE36-9066DADF2589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02700"/>
            <a:ext cx="303847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F7710-4808-4C44-981F-005AC4F65C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62590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>
              <a:defRPr sz="1200"/>
            </a:lvl1pPr>
          </a:lstStyle>
          <a:p>
            <a:fld id="{74C88FC9-998E-4050-8995-CDFBC81B7FEF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51985"/>
            <a:ext cx="5608320" cy="4217670"/>
          </a:xfrm>
          <a:prstGeom prst="rect">
            <a:avLst/>
          </a:prstGeom>
        </p:spPr>
        <p:txBody>
          <a:bodyPr vert="horz" lIns="93616" tIns="46808" rIns="93616" bIns="468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02343"/>
            <a:ext cx="3037840" cy="468630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>
              <a:defRPr sz="1200"/>
            </a:lvl1pPr>
          </a:lstStyle>
          <a:p>
            <a:fld id="{B1592305-7CE4-47AA-9A7E-0FA34748F2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79765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687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43542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4889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3334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8703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6060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927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7757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667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8111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2787E-5FD9-46F1-A275-EE1EFDEF8490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93130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2787E-5FD9-46F1-A275-EE1EFDEF8490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1937-32CB-4BCF-AD86-9997CD9CE9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35581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246072" y="3733800"/>
            <a:ext cx="38360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Levels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0800" y="228600"/>
            <a:ext cx="36744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Learning To Lead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smtClean="0">
                <a:solidFill>
                  <a:srgbClr val="FF0000"/>
                </a:solidFill>
              </a:rPr>
              <a:t>	Session </a:t>
            </a:r>
            <a:r>
              <a:rPr lang="en-US" sz="3200" b="1" dirty="0">
                <a:solidFill>
                  <a:srgbClr val="FF0000"/>
                </a:solidFill>
              </a:rPr>
              <a:t>8</a:t>
            </a:r>
            <a:r>
              <a:rPr lang="en-US" b="1" dirty="0" smtClean="0"/>
              <a:t>)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148412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1" y="914400"/>
            <a:ext cx="807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“I cum here and sole them </a:t>
            </a:r>
            <a:r>
              <a:rPr lang="en-US" sz="4000" dirty="0" err="1" smtClean="0"/>
              <a:t>haff</a:t>
            </a:r>
            <a:r>
              <a:rPr lang="en-US" sz="4000" dirty="0" smtClean="0"/>
              <a:t> a </a:t>
            </a:r>
            <a:r>
              <a:rPr lang="en-US" sz="4000" dirty="0" err="1" smtClean="0"/>
              <a:t>millyon</a:t>
            </a:r>
            <a:r>
              <a:rPr lang="en-US" sz="4000" dirty="0" smtClean="0"/>
              <a:t>.”</a:t>
            </a: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14400"/>
            <a:ext cx="7696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“We </a:t>
            </a:r>
            <a:r>
              <a:rPr lang="en-US" sz="4000" dirty="0" err="1" smtClean="0"/>
              <a:t>ben</a:t>
            </a:r>
            <a:r>
              <a:rPr lang="en-US" sz="4000" dirty="0" smtClean="0"/>
              <a:t> </a:t>
            </a:r>
            <a:r>
              <a:rPr lang="en-US" sz="4000" dirty="0" err="1" smtClean="0"/>
              <a:t>spendin</a:t>
            </a:r>
            <a:r>
              <a:rPr lang="en-US" sz="4000" dirty="0" smtClean="0"/>
              <a:t> two much time trying to </a:t>
            </a:r>
            <a:r>
              <a:rPr lang="en-US" sz="4000" dirty="0" err="1" smtClean="0"/>
              <a:t>spel</a:t>
            </a:r>
            <a:r>
              <a:rPr lang="en-US" sz="4000" dirty="0" smtClean="0"/>
              <a:t> instead of </a:t>
            </a:r>
            <a:r>
              <a:rPr lang="en-US" sz="4000" dirty="0" err="1" smtClean="0"/>
              <a:t>tryin</a:t>
            </a:r>
            <a:r>
              <a:rPr lang="en-US" sz="4000" dirty="0" smtClean="0"/>
              <a:t> to sel. Let’s </a:t>
            </a:r>
            <a:r>
              <a:rPr lang="en-US" sz="4000" dirty="0" err="1" smtClean="0"/>
              <a:t>wach</a:t>
            </a:r>
            <a:r>
              <a:rPr lang="en-US" sz="4000" dirty="0" smtClean="0"/>
              <a:t> those sails.  I want everybody should read these letters from Gooch who is on the rode </a:t>
            </a:r>
            <a:r>
              <a:rPr lang="en-US" sz="4000" dirty="0" err="1" smtClean="0"/>
              <a:t>doin</a:t>
            </a:r>
            <a:r>
              <a:rPr lang="en-US" sz="4000" dirty="0" smtClean="0"/>
              <a:t> a grate job for us and you should go out and do like he done.” </a:t>
            </a:r>
            <a:endParaRPr lang="en-US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14400"/>
            <a:ext cx="81534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are at this level: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Accept responsibility for growth.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Develop a statement of purpose.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Develop accountability for results.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Communicate strategy and vision.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Become a change agent.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Understand timing. 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09600"/>
            <a:ext cx="720351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 Development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-From admiration to loyalty.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Developing key leaders.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533400"/>
            <a:ext cx="8219879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are at this level: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Place a priority on identifying and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equipping leaders under you.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Danger!!! Choosing low. </a:t>
            </a: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model for others to follow.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Send key people to growth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opportunities.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Develop an inner core that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complements your strengths.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28600"/>
            <a:ext cx="630871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Personhood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Reached after a lifetime.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http://i2.cdn.turner.com/cnn/dam/assets/131211164749-01-billy-graham---restricted-horizontal-large-galler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199"/>
            <a:ext cx="9144000" cy="5257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9819" y="228600"/>
            <a:ext cx="891418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/>
              <a:t>Follow Because: </a:t>
            </a:r>
          </a:p>
          <a:p>
            <a:endParaRPr lang="en-US" sz="2000" dirty="0" smtClean="0"/>
          </a:p>
          <a:p>
            <a:r>
              <a:rPr lang="en-US" sz="4000" dirty="0" smtClean="0"/>
              <a:t>Position 		Title 			have to </a:t>
            </a:r>
          </a:p>
          <a:p>
            <a:endParaRPr lang="en-US" sz="2000" dirty="0" smtClean="0"/>
          </a:p>
          <a:p>
            <a:r>
              <a:rPr lang="en-US" sz="4000" dirty="0" smtClean="0"/>
              <a:t>Permission 	Relationships		want to </a:t>
            </a:r>
          </a:p>
          <a:p>
            <a:endParaRPr lang="en-US" sz="2000" dirty="0" smtClean="0"/>
          </a:p>
          <a:p>
            <a:r>
              <a:rPr lang="en-US" sz="4000" dirty="0" smtClean="0"/>
              <a:t>Production 	Success 			success </a:t>
            </a:r>
          </a:p>
          <a:p>
            <a:endParaRPr lang="en-US" sz="2000" dirty="0" smtClean="0"/>
          </a:p>
          <a:p>
            <a:r>
              <a:rPr lang="en-US" sz="4000" dirty="0" smtClean="0"/>
              <a:t>People Dev.	Reproduction 	doing</a:t>
            </a:r>
          </a:p>
          <a:p>
            <a:endParaRPr lang="en-US" sz="4000" dirty="0" smtClean="0"/>
          </a:p>
          <a:p>
            <a:r>
              <a:rPr lang="en-US" sz="4000" dirty="0" smtClean="0"/>
              <a:t>Personhood	Respect 			done </a:t>
            </a:r>
            <a:endParaRPr lang="en-US" sz="4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29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886200"/>
            <a:ext cx="818033" cy="1433208"/>
          </a:xfrm>
          <a:prstGeom prst="rect">
            <a:avLst/>
          </a:prstGeom>
          <a:noFill/>
        </p:spPr>
      </p:pic>
      <p:pic>
        <p:nvPicPr>
          <p:cNvPr id="1031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3334" y="2971800"/>
            <a:ext cx="2622698" cy="3048000"/>
          </a:xfrm>
          <a:prstGeom prst="rect">
            <a:avLst/>
          </a:prstGeom>
          <a:noFill/>
        </p:spPr>
      </p:pic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4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29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3886200"/>
            <a:ext cx="818033" cy="1433208"/>
          </a:xfrm>
          <a:prstGeom prst="rect">
            <a:avLst/>
          </a:prstGeom>
          <a:noFill/>
        </p:spPr>
      </p:pic>
      <p:pic>
        <p:nvPicPr>
          <p:cNvPr id="1031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3334" y="2971800"/>
            <a:ext cx="2622698" cy="3048000"/>
          </a:xfrm>
          <a:prstGeom prst="rect">
            <a:avLst/>
          </a:prstGeom>
          <a:noFill/>
        </p:spPr>
      </p:pic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4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9148851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Leadership Levels  -- John Maxwell</a:t>
            </a:r>
          </a:p>
          <a:p>
            <a:endParaRPr lang="en-US" sz="4000" dirty="0">
              <a:solidFill>
                <a:srgbClr val="FFFF00"/>
              </a:solidFill>
            </a:endParaRPr>
          </a:p>
          <a:p>
            <a:r>
              <a:rPr lang="en-US" sz="4000" dirty="0" smtClean="0">
                <a:solidFill>
                  <a:srgbClr val="FFFF00"/>
                </a:solidFill>
              </a:rPr>
              <a:t>							Personhood</a:t>
            </a:r>
          </a:p>
          <a:p>
            <a:r>
              <a:rPr lang="en-US" sz="4000" dirty="0" smtClean="0">
                <a:solidFill>
                  <a:srgbClr val="FFFF00"/>
                </a:solidFill>
              </a:rPr>
              <a:t>					     People </a:t>
            </a:r>
          </a:p>
          <a:p>
            <a:r>
              <a:rPr lang="en-US" sz="4000" dirty="0">
                <a:solidFill>
                  <a:srgbClr val="FFFF00"/>
                </a:solidFill>
              </a:rPr>
              <a:t>	</a:t>
            </a:r>
            <a:r>
              <a:rPr lang="en-US" sz="4000" dirty="0" smtClean="0">
                <a:solidFill>
                  <a:srgbClr val="FFFF00"/>
                </a:solidFill>
              </a:rPr>
              <a:t>					Development</a:t>
            </a:r>
            <a:endParaRPr lang="en-US" sz="4000" dirty="0">
              <a:solidFill>
                <a:srgbClr val="FFFF00"/>
              </a:solidFill>
            </a:endParaRPr>
          </a:p>
          <a:p>
            <a:r>
              <a:rPr lang="en-US" sz="4000" dirty="0" smtClean="0">
                <a:solidFill>
                  <a:srgbClr val="FFFF00"/>
                </a:solidFill>
              </a:rPr>
              <a:t>			     Production</a:t>
            </a:r>
          </a:p>
          <a:p>
            <a:r>
              <a:rPr lang="en-US" sz="4000" dirty="0" smtClean="0">
                <a:solidFill>
                  <a:srgbClr val="FFFF00"/>
                </a:solidFill>
              </a:rPr>
              <a:t>	       Permission</a:t>
            </a:r>
            <a:endParaRPr lang="en-US" sz="4000" dirty="0">
              <a:solidFill>
                <a:srgbClr val="FFFF00"/>
              </a:solidFill>
            </a:endParaRPr>
          </a:p>
          <a:p>
            <a:r>
              <a:rPr lang="en-US" sz="4000" dirty="0" smtClean="0">
                <a:solidFill>
                  <a:srgbClr val="FFFF00"/>
                </a:solidFill>
              </a:rPr>
              <a:t>Position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761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8540158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smtClean="0"/>
              <a:t>Position</a:t>
            </a:r>
          </a:p>
          <a:p>
            <a:endParaRPr lang="en-US" sz="4000" u="sng" dirty="0" smtClean="0"/>
          </a:p>
          <a:p>
            <a:r>
              <a:rPr lang="en-US" sz="4000" dirty="0" smtClean="0"/>
              <a:t>	- stated authority </a:t>
            </a:r>
          </a:p>
          <a:p>
            <a:r>
              <a:rPr lang="en-US" sz="4000" dirty="0" smtClean="0"/>
              <a:t>	- younger generation </a:t>
            </a:r>
          </a:p>
          <a:p>
            <a:r>
              <a:rPr lang="en-US" sz="4000" dirty="0" smtClean="0"/>
              <a:t>	- doesn’t work well with volunteers </a:t>
            </a:r>
          </a:p>
          <a:p>
            <a:r>
              <a:rPr lang="en-US" sz="4000" dirty="0" smtClean="0"/>
              <a:t>		or white collar workers 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990600"/>
            <a:ext cx="999365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are at this level: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Know your job description.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Accept Responsibility.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Do more than expected.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Offer ideas for change and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improvement.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304800"/>
            <a:ext cx="8153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u="sng" dirty="0" smtClean="0"/>
              <a:t>Permission</a:t>
            </a:r>
            <a:endParaRPr lang="en-US" sz="4000" dirty="0" smtClean="0"/>
          </a:p>
          <a:p>
            <a:r>
              <a:rPr lang="en-US" sz="4000" dirty="0" smtClean="0"/>
              <a:t>		Built on Relationships </a:t>
            </a:r>
          </a:p>
          <a:p>
            <a:endParaRPr lang="en-US" sz="4000" u="sng" dirty="0" smtClean="0"/>
          </a:p>
          <a:p>
            <a:r>
              <a:rPr lang="en-US" sz="4000" dirty="0" smtClean="0"/>
              <a:t>	“Leadership is getting people to work for you when they are not obligated.” </a:t>
            </a:r>
          </a:p>
          <a:p>
            <a:r>
              <a:rPr lang="en-US" sz="4000" dirty="0" smtClean="0"/>
              <a:t>		- Fred Smith </a:t>
            </a:r>
          </a:p>
          <a:p>
            <a:endParaRPr lang="en-US" sz="4000" dirty="0" smtClean="0"/>
          </a:p>
          <a:p>
            <a:r>
              <a:rPr lang="en-US" sz="4000" dirty="0" smtClean="0"/>
              <a:t>		Don’t skip this level</a:t>
            </a:r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990600" y="381000"/>
            <a:ext cx="7345683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 are at this level:</a:t>
            </a:r>
          </a:p>
          <a:p>
            <a:endPara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Love your people more than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procedures.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Do “win-win” decisions with 		people.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Include others in your 			journey.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Deal with difficult people/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circumstances quickly.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776225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smtClean="0"/>
              <a:t>Production</a:t>
            </a:r>
            <a:endParaRPr lang="en-US" sz="4000" dirty="0" smtClean="0"/>
          </a:p>
          <a:p>
            <a:endParaRPr lang="en-US" sz="4000" u="sng" dirty="0" smtClean="0"/>
          </a:p>
          <a:p>
            <a:r>
              <a:rPr lang="en-US" sz="4000" dirty="0" smtClean="0"/>
              <a:t>	Built on doing something great. </a:t>
            </a:r>
            <a:endParaRPr 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34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“I seen this outfit which that </a:t>
            </a:r>
            <a:r>
              <a:rPr lang="en-US" sz="4000" dirty="0" err="1" smtClean="0"/>
              <a:t>ain’t</a:t>
            </a:r>
            <a:r>
              <a:rPr lang="en-US" sz="4000" dirty="0" smtClean="0"/>
              <a:t> never </a:t>
            </a:r>
            <a:r>
              <a:rPr lang="en-US" sz="4000" dirty="0" err="1" smtClean="0"/>
              <a:t>bot</a:t>
            </a:r>
            <a:r>
              <a:rPr lang="en-US" sz="4000" dirty="0" smtClean="0"/>
              <a:t> a dim’s worth of nothing from us and I sole them some goods.  I’m now </a:t>
            </a:r>
            <a:r>
              <a:rPr lang="en-US" sz="4000" dirty="0" err="1" smtClean="0"/>
              <a:t>goin</a:t>
            </a:r>
            <a:r>
              <a:rPr lang="en-US" sz="4000" dirty="0" smtClean="0"/>
              <a:t> to </a:t>
            </a:r>
            <a:r>
              <a:rPr lang="en-US" sz="4000" dirty="0" err="1" smtClean="0"/>
              <a:t>Chcawgo</a:t>
            </a:r>
            <a:r>
              <a:rPr lang="en-US" sz="4000" dirty="0" smtClean="0"/>
              <a:t>.”</a:t>
            </a: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28843</TotalTime>
  <Words>153</Words>
  <Application>Microsoft Office PowerPoint</Application>
  <PresentationFormat>On-screen Show (4:3)</PresentationFormat>
  <Paragraphs>93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Authorized</cp:lastModifiedBy>
  <cp:revision>34</cp:revision>
  <cp:lastPrinted>2016-07-08T14:19:14Z</cp:lastPrinted>
  <dcterms:created xsi:type="dcterms:W3CDTF">2016-06-02T20:10:49Z</dcterms:created>
  <dcterms:modified xsi:type="dcterms:W3CDTF">2018-04-12T23:04:14Z</dcterms:modified>
</cp:coreProperties>
</file>