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72" r:id="rId3"/>
    <p:sldId id="271" r:id="rId4"/>
    <p:sldId id="279" r:id="rId5"/>
    <p:sldId id="283" r:id="rId6"/>
    <p:sldId id="280" r:id="rId7"/>
    <p:sldId id="285" r:id="rId8"/>
    <p:sldId id="281" r:id="rId9"/>
    <p:sldId id="276" r:id="rId10"/>
    <p:sldId id="277" r:id="rId11"/>
    <p:sldId id="278" r:id="rId12"/>
    <p:sldId id="284" r:id="rId13"/>
    <p:sldId id="282" r:id="rId14"/>
    <p:sldId id="286" r:id="rId15"/>
    <p:sldId id="287" r:id="rId16"/>
    <p:sldId id="273" r:id="rId17"/>
    <p:sldId id="288" r:id="rId18"/>
  </p:sldIdLst>
  <p:sldSz cx="9144000" cy="6858000" type="screen4x3"/>
  <p:notesSz cx="70104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8" autoAdjust="0"/>
    <p:restoredTop sz="94660"/>
  </p:normalViewPr>
  <p:slideViewPr>
    <p:cSldViewPr>
      <p:cViewPr varScale="1">
        <p:scale>
          <a:sx n="86" d="100"/>
          <a:sy n="86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C7E10-770B-41D4-BE36-9066DADF2589}" type="datetimeFigureOut">
              <a:rPr lang="en-US" smtClean="0"/>
              <a:pPr/>
              <a:t>4/12/2018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F7710-4808-4C44-981F-005AC4F65C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762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4/12/2018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4/12/2018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4/12/2018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246072" y="3733800"/>
            <a:ext cx="38360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Levels</a:t>
            </a:r>
            <a:endParaRPr lang="en-U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0800" y="228600"/>
            <a:ext cx="367440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Learning To Lead</a:t>
            </a:r>
          </a:p>
          <a:p>
            <a:r>
              <a:rPr lang="en-US" sz="3200" b="1" dirty="0">
                <a:solidFill>
                  <a:srgbClr val="FF0000"/>
                </a:solidFill>
              </a:rPr>
              <a:t>	</a:t>
            </a:r>
            <a:r>
              <a:rPr lang="en-US" sz="3200" b="1" dirty="0" smtClean="0">
                <a:solidFill>
                  <a:srgbClr val="FF0000"/>
                </a:solidFill>
              </a:rPr>
              <a:t>	Session </a:t>
            </a:r>
            <a:r>
              <a:rPr lang="en-US" sz="3200" b="1" dirty="0">
                <a:solidFill>
                  <a:srgbClr val="FF0000"/>
                </a:solidFill>
              </a:rPr>
              <a:t>8</a:t>
            </a:r>
            <a:r>
              <a:rPr lang="en-US" b="1" dirty="0" smtClean="0"/>
              <a:t>)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148412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1" y="914400"/>
            <a:ext cx="8077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“I cum here and sole them </a:t>
            </a:r>
            <a:r>
              <a:rPr lang="en-US" sz="4000" dirty="0" err="1" smtClean="0"/>
              <a:t>haff</a:t>
            </a:r>
            <a:r>
              <a:rPr lang="en-US" sz="4000" dirty="0" smtClean="0"/>
              <a:t> a </a:t>
            </a:r>
            <a:r>
              <a:rPr lang="en-US" sz="4000" dirty="0" err="1" smtClean="0"/>
              <a:t>millyon</a:t>
            </a:r>
            <a:r>
              <a:rPr lang="en-US" sz="4000" dirty="0" smtClean="0"/>
              <a:t>.”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914400"/>
            <a:ext cx="7696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“We </a:t>
            </a:r>
            <a:r>
              <a:rPr lang="en-US" sz="4000" dirty="0" err="1" smtClean="0"/>
              <a:t>ben</a:t>
            </a:r>
            <a:r>
              <a:rPr lang="en-US" sz="4000" dirty="0" smtClean="0"/>
              <a:t> </a:t>
            </a:r>
            <a:r>
              <a:rPr lang="en-US" sz="4000" dirty="0" err="1" smtClean="0"/>
              <a:t>spendin</a:t>
            </a:r>
            <a:r>
              <a:rPr lang="en-US" sz="4000" dirty="0" smtClean="0"/>
              <a:t> two much time trying to </a:t>
            </a:r>
            <a:r>
              <a:rPr lang="en-US" sz="4000" dirty="0" err="1" smtClean="0"/>
              <a:t>spel</a:t>
            </a:r>
            <a:r>
              <a:rPr lang="en-US" sz="4000" dirty="0" smtClean="0"/>
              <a:t> instead of </a:t>
            </a:r>
            <a:r>
              <a:rPr lang="en-US" sz="4000" dirty="0" err="1" smtClean="0"/>
              <a:t>tryin</a:t>
            </a:r>
            <a:r>
              <a:rPr lang="en-US" sz="4000" dirty="0" smtClean="0"/>
              <a:t> to sel. Let’s </a:t>
            </a:r>
            <a:r>
              <a:rPr lang="en-US" sz="4000" dirty="0" err="1" smtClean="0"/>
              <a:t>wach</a:t>
            </a:r>
            <a:r>
              <a:rPr lang="en-US" sz="4000" dirty="0" smtClean="0"/>
              <a:t> those sails.  I want everybody should read these letters from Gooch who is on the rode </a:t>
            </a:r>
            <a:r>
              <a:rPr lang="en-US" sz="4000" dirty="0" err="1" smtClean="0"/>
              <a:t>doin</a:t>
            </a:r>
            <a:r>
              <a:rPr lang="en-US" sz="4000" dirty="0" smtClean="0"/>
              <a:t> a grate job for us and you should go out and do like he done.” 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914400"/>
            <a:ext cx="81534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you are at this level: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Accept responsibility for growth.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Develop a statement of purpose.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Develop accountability for results.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Communicate strategy and vision.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Become a change agent.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Understand timing.  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609600"/>
            <a:ext cx="7203510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People Development 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-From admiration to loyalty.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Developing key leaders.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533400"/>
            <a:ext cx="8219879" cy="68634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you are at this level: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Place a priority on identifying and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equipping leaders under you.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Danger!!! Choosing low. </a:t>
            </a:r>
          </a:p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 model for others to follow.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Send key people to growth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opportunities.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Develop an inner core that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complements your strengths. 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228600"/>
            <a:ext cx="630871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Personhood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Reached after a lifetime.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://i2.cdn.turner.com/cnn/dam/assets/131211164749-01-billy-graham---restricted-horizontal-large-galler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00199"/>
            <a:ext cx="9144000" cy="52578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9819" y="228600"/>
            <a:ext cx="891418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 smtClean="0"/>
              <a:t>Follow Because: </a:t>
            </a:r>
          </a:p>
          <a:p>
            <a:endParaRPr lang="en-US" sz="2000" dirty="0" smtClean="0"/>
          </a:p>
          <a:p>
            <a:r>
              <a:rPr lang="en-US" sz="4000" dirty="0" smtClean="0"/>
              <a:t>Position 		Title 			have to </a:t>
            </a:r>
          </a:p>
          <a:p>
            <a:endParaRPr lang="en-US" sz="2000" dirty="0" smtClean="0"/>
          </a:p>
          <a:p>
            <a:r>
              <a:rPr lang="en-US" sz="4000" dirty="0" smtClean="0"/>
              <a:t>Permission 	Relationships		want to </a:t>
            </a:r>
          </a:p>
          <a:p>
            <a:endParaRPr lang="en-US" sz="2000" dirty="0" smtClean="0"/>
          </a:p>
          <a:p>
            <a:r>
              <a:rPr lang="en-US" sz="4000" dirty="0" smtClean="0"/>
              <a:t>Production 	Success 			success </a:t>
            </a:r>
          </a:p>
          <a:p>
            <a:endParaRPr lang="en-US" sz="2000" dirty="0" smtClean="0"/>
          </a:p>
          <a:p>
            <a:r>
              <a:rPr lang="en-US" sz="4000" dirty="0" smtClean="0"/>
              <a:t>People Dev.	Reproduction 	doing</a:t>
            </a:r>
          </a:p>
          <a:p>
            <a:endParaRPr lang="en-US" sz="4000" dirty="0" smtClean="0"/>
          </a:p>
          <a:p>
            <a:r>
              <a:rPr lang="en-US" sz="4000" dirty="0" smtClean="0"/>
              <a:t>Personhood	Respect 			done 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1219200" y="762000"/>
            <a:ext cx="6019800" cy="5791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				</a:t>
            </a:r>
            <a:endParaRPr lang="en-US" dirty="0"/>
          </a:p>
        </p:txBody>
      </p:sp>
      <p:pic>
        <p:nvPicPr>
          <p:cNvPr id="1029" name="Picture 5" descr="http://clipartix.com/wp-content/uploads/2016/05/Clipart-stick-figure-walki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3886200"/>
            <a:ext cx="818033" cy="1433208"/>
          </a:xfrm>
          <a:prstGeom prst="rect">
            <a:avLst/>
          </a:prstGeom>
          <a:noFill/>
        </p:spPr>
      </p:pic>
      <p:pic>
        <p:nvPicPr>
          <p:cNvPr id="1031" name="Picture 7" descr="http://open.lib.umn.edu/organizationalbehavior/wp-content/uploads/sites/197/2016/11/e9888520a7799461ac9e2a38869a3b2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3334" y="2971800"/>
            <a:ext cx="2622698" cy="3048000"/>
          </a:xfrm>
          <a:prstGeom prst="rect">
            <a:avLst/>
          </a:prstGeom>
          <a:noFill/>
        </p:spPr>
      </p:pic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4" cstate="print"/>
          <a:srcRect l="18750" t="7143" r="16964" b="10714"/>
          <a:stretch>
            <a:fillRect/>
          </a:stretch>
        </p:blipFill>
        <p:spPr bwMode="auto">
          <a:xfrm>
            <a:off x="6477000" y="1676400"/>
            <a:ext cx="1600200" cy="1533525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105400" y="3124200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Callout 7"/>
          <p:cNvSpPr/>
          <p:nvPr/>
        </p:nvSpPr>
        <p:spPr>
          <a:xfrm>
            <a:off x="7543800" y="3048000"/>
            <a:ext cx="1600200" cy="1066800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Prayer and Planning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35814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Leader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6600" y="2743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Culture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62600" y="259080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Vision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1219200" y="762000"/>
            <a:ext cx="6019800" cy="5791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				</a:t>
            </a:r>
            <a:endParaRPr lang="en-US" dirty="0"/>
          </a:p>
        </p:txBody>
      </p:sp>
      <p:pic>
        <p:nvPicPr>
          <p:cNvPr id="1029" name="Picture 5" descr="http://clipartix.com/wp-content/uploads/2016/05/Clipart-stick-figure-walki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3886200"/>
            <a:ext cx="818033" cy="1433208"/>
          </a:xfrm>
          <a:prstGeom prst="rect">
            <a:avLst/>
          </a:prstGeom>
          <a:noFill/>
        </p:spPr>
      </p:pic>
      <p:pic>
        <p:nvPicPr>
          <p:cNvPr id="1031" name="Picture 7" descr="http://open.lib.umn.edu/organizationalbehavior/wp-content/uploads/sites/197/2016/11/e9888520a7799461ac9e2a38869a3b2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3334" y="2971800"/>
            <a:ext cx="2622698" cy="3048000"/>
          </a:xfrm>
          <a:prstGeom prst="rect">
            <a:avLst/>
          </a:prstGeom>
          <a:noFill/>
        </p:spPr>
      </p:pic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4" cstate="print"/>
          <a:srcRect l="18750" t="7143" r="16964" b="10714"/>
          <a:stretch>
            <a:fillRect/>
          </a:stretch>
        </p:blipFill>
        <p:spPr bwMode="auto">
          <a:xfrm>
            <a:off x="6477000" y="1676400"/>
            <a:ext cx="1600200" cy="1533525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105400" y="3124200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Callout 7"/>
          <p:cNvSpPr/>
          <p:nvPr/>
        </p:nvSpPr>
        <p:spPr>
          <a:xfrm>
            <a:off x="7543800" y="3048000"/>
            <a:ext cx="1600200" cy="1066800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Prayer and Planning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35814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Leader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6600" y="2743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Culture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62600" y="259080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Vision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9148851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</a:rPr>
              <a:t>Leadership Levels  -- John Maxwell</a:t>
            </a:r>
          </a:p>
          <a:p>
            <a:endParaRPr lang="en-US" sz="4000" dirty="0">
              <a:solidFill>
                <a:srgbClr val="FFFF00"/>
              </a:solidFill>
            </a:endParaRPr>
          </a:p>
          <a:p>
            <a:r>
              <a:rPr lang="en-US" sz="4000" dirty="0" smtClean="0">
                <a:solidFill>
                  <a:srgbClr val="FFFF00"/>
                </a:solidFill>
              </a:rPr>
              <a:t>							Personhood</a:t>
            </a:r>
          </a:p>
          <a:p>
            <a:r>
              <a:rPr lang="en-US" sz="4000" dirty="0" smtClean="0">
                <a:solidFill>
                  <a:srgbClr val="FFFF00"/>
                </a:solidFill>
              </a:rPr>
              <a:t>					     People </a:t>
            </a:r>
          </a:p>
          <a:p>
            <a:r>
              <a:rPr lang="en-US" sz="4000" dirty="0">
                <a:solidFill>
                  <a:srgbClr val="FFFF00"/>
                </a:solidFill>
              </a:rPr>
              <a:t>	</a:t>
            </a:r>
            <a:r>
              <a:rPr lang="en-US" sz="4000" dirty="0" smtClean="0">
                <a:solidFill>
                  <a:srgbClr val="FFFF00"/>
                </a:solidFill>
              </a:rPr>
              <a:t>					Development</a:t>
            </a:r>
            <a:endParaRPr lang="en-US" sz="4000" dirty="0">
              <a:solidFill>
                <a:srgbClr val="FFFF00"/>
              </a:solidFill>
            </a:endParaRPr>
          </a:p>
          <a:p>
            <a:r>
              <a:rPr lang="en-US" sz="4000" dirty="0" smtClean="0">
                <a:solidFill>
                  <a:srgbClr val="FFFF00"/>
                </a:solidFill>
              </a:rPr>
              <a:t>			     Production</a:t>
            </a:r>
          </a:p>
          <a:p>
            <a:r>
              <a:rPr lang="en-US" sz="4000" dirty="0" smtClean="0">
                <a:solidFill>
                  <a:srgbClr val="FFFF00"/>
                </a:solidFill>
              </a:rPr>
              <a:t>	       Permission</a:t>
            </a:r>
            <a:endParaRPr lang="en-US" sz="4000" dirty="0">
              <a:solidFill>
                <a:srgbClr val="FFFF00"/>
              </a:solidFill>
            </a:endParaRPr>
          </a:p>
          <a:p>
            <a:r>
              <a:rPr lang="en-US" sz="4000" dirty="0" smtClean="0">
                <a:solidFill>
                  <a:srgbClr val="FFFF00"/>
                </a:solidFill>
              </a:rPr>
              <a:t>Position</a:t>
            </a:r>
            <a:endParaRPr lang="en-US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761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914400"/>
            <a:ext cx="8540158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 smtClean="0"/>
              <a:t>Position</a:t>
            </a:r>
          </a:p>
          <a:p>
            <a:endParaRPr lang="en-US" sz="4000" u="sng" dirty="0" smtClean="0"/>
          </a:p>
          <a:p>
            <a:r>
              <a:rPr lang="en-US" sz="4000" dirty="0" smtClean="0"/>
              <a:t>	- stated authority </a:t>
            </a:r>
          </a:p>
          <a:p>
            <a:r>
              <a:rPr lang="en-US" sz="4000" dirty="0" smtClean="0"/>
              <a:t>	- younger generation </a:t>
            </a:r>
          </a:p>
          <a:p>
            <a:r>
              <a:rPr lang="en-US" sz="4000" dirty="0" smtClean="0"/>
              <a:t>	- doesn’t work well with volunteers </a:t>
            </a:r>
          </a:p>
          <a:p>
            <a:r>
              <a:rPr lang="en-US" sz="4000" dirty="0" smtClean="0"/>
              <a:t>		or white collar workers 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990600"/>
            <a:ext cx="999365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you are at this level: </a:t>
            </a:r>
          </a:p>
          <a:p>
            <a:endParaRPr 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Know your job description.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Accept Responsibility.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Do more than expected.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Offer ideas for change and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improvement.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304800"/>
            <a:ext cx="8153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 smtClean="0"/>
              <a:t>Permission</a:t>
            </a:r>
            <a:endParaRPr lang="en-US" sz="4000" dirty="0" smtClean="0"/>
          </a:p>
          <a:p>
            <a:r>
              <a:rPr lang="en-US" sz="4000" dirty="0" smtClean="0"/>
              <a:t>		Built on Relationships </a:t>
            </a:r>
          </a:p>
          <a:p>
            <a:endParaRPr lang="en-US" sz="4000" u="sng" dirty="0" smtClean="0"/>
          </a:p>
          <a:p>
            <a:r>
              <a:rPr lang="en-US" sz="4000" dirty="0" smtClean="0"/>
              <a:t>	“Leadership is getting people to work for you when they are not obligated.” </a:t>
            </a:r>
          </a:p>
          <a:p>
            <a:r>
              <a:rPr lang="en-US" sz="4000" dirty="0" smtClean="0"/>
              <a:t>		- Fred Smith </a:t>
            </a:r>
          </a:p>
          <a:p>
            <a:endParaRPr lang="en-US" sz="4000" dirty="0" smtClean="0"/>
          </a:p>
          <a:p>
            <a:r>
              <a:rPr lang="en-US" sz="4000" dirty="0" smtClean="0"/>
              <a:t>		Don’t skip this level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H="1">
            <a:off x="990600" y="381000"/>
            <a:ext cx="7345683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you are at this level:</a:t>
            </a:r>
          </a:p>
          <a:p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Love your people more than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procedures.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Do “win-win” decisions with 		people.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Include others in your 			journey.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Deal with difficult people/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circumstances quickly.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066800"/>
            <a:ext cx="776225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 smtClean="0"/>
              <a:t>Production</a:t>
            </a:r>
            <a:endParaRPr lang="en-US" sz="4000" dirty="0" smtClean="0"/>
          </a:p>
          <a:p>
            <a:endParaRPr lang="en-US" sz="4000" u="sng" dirty="0" smtClean="0"/>
          </a:p>
          <a:p>
            <a:r>
              <a:rPr lang="en-US" sz="4000" dirty="0" smtClean="0"/>
              <a:t>	Built on doing something great. 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533400"/>
            <a:ext cx="8305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“I seen this outfit which that </a:t>
            </a:r>
            <a:r>
              <a:rPr lang="en-US" sz="4000" dirty="0" err="1" smtClean="0"/>
              <a:t>ain’t</a:t>
            </a:r>
            <a:r>
              <a:rPr lang="en-US" sz="4000" dirty="0" smtClean="0"/>
              <a:t> never </a:t>
            </a:r>
            <a:r>
              <a:rPr lang="en-US" sz="4000" dirty="0" err="1" smtClean="0"/>
              <a:t>bot</a:t>
            </a:r>
            <a:r>
              <a:rPr lang="en-US" sz="4000" dirty="0" smtClean="0"/>
              <a:t> a dim’s worth of nothing from us and I sole them some goods.  I’m now </a:t>
            </a:r>
            <a:r>
              <a:rPr lang="en-US" sz="4000" dirty="0" err="1" smtClean="0"/>
              <a:t>goin</a:t>
            </a:r>
            <a:r>
              <a:rPr lang="en-US" sz="4000" dirty="0" smtClean="0"/>
              <a:t> to </a:t>
            </a:r>
            <a:r>
              <a:rPr lang="en-US" sz="4000" dirty="0" err="1" smtClean="0"/>
              <a:t>Chcawgo</a:t>
            </a:r>
            <a:r>
              <a:rPr lang="en-US" sz="4000" dirty="0" smtClean="0"/>
              <a:t>.”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28843</TotalTime>
  <Words>153</Words>
  <Application>Microsoft Office PowerPoint</Application>
  <PresentationFormat>On-screen Show (4:3)</PresentationFormat>
  <Paragraphs>93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Authorized</cp:lastModifiedBy>
  <cp:revision>34</cp:revision>
  <cp:lastPrinted>2016-07-08T14:19:14Z</cp:lastPrinted>
  <dcterms:created xsi:type="dcterms:W3CDTF">2016-06-02T20:10:49Z</dcterms:created>
  <dcterms:modified xsi:type="dcterms:W3CDTF">2018-04-12T23:04:14Z</dcterms:modified>
</cp:coreProperties>
</file>