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305" r:id="rId2"/>
    <p:sldId id="314" r:id="rId3"/>
    <p:sldId id="306" r:id="rId4"/>
    <p:sldId id="289" r:id="rId5"/>
    <p:sldId id="307" r:id="rId6"/>
    <p:sldId id="290" r:id="rId7"/>
    <p:sldId id="291" r:id="rId8"/>
    <p:sldId id="294" r:id="rId9"/>
    <p:sldId id="293" r:id="rId10"/>
    <p:sldId id="310" r:id="rId11"/>
    <p:sldId id="315" r:id="rId12"/>
    <p:sldId id="264" r:id="rId13"/>
    <p:sldId id="302" r:id="rId14"/>
    <p:sldId id="309" r:id="rId15"/>
    <p:sldId id="295" r:id="rId16"/>
    <p:sldId id="292" r:id="rId17"/>
    <p:sldId id="304" r:id="rId18"/>
    <p:sldId id="303" r:id="rId19"/>
    <p:sldId id="300" r:id="rId20"/>
    <p:sldId id="301" r:id="rId21"/>
    <p:sldId id="312" r:id="rId22"/>
    <p:sldId id="296" r:id="rId23"/>
    <p:sldId id="29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81"/>
    <p:restoredTop sz="94648"/>
  </p:normalViewPr>
  <p:slideViewPr>
    <p:cSldViewPr snapToGrid="0" snapToObjects="1">
      <p:cViewPr varScale="1">
        <p:scale>
          <a:sx n="121" d="100"/>
          <a:sy n="121" d="100"/>
        </p:scale>
        <p:origin x="5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BCC89-B0FC-DA44-AF7A-6AF53F07F6DE}" type="datetimeFigureOut">
              <a:rPr lang="en-US" smtClean="0"/>
              <a:t>1/11/21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DDAFD-FE53-6E43-8DFE-B84887E19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3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DDAFD-FE53-6E43-8DFE-B84887E199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40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2171-1D5C-CC46-A1B5-EF3D98308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2C804-D8E1-0547-8829-87426F3A1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99BBD-ED48-0941-A703-BD662646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DF47B-65B9-7C4A-BE88-9EC32BF0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A519-5B27-CC45-B7BA-E62ECFBB1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4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CB94-84F7-244D-9B03-8BFF1BC3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6EC555-8DD6-B942-8AA9-818B40AB5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1B398-7239-2948-A082-6034A120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CA6E-6B8D-A449-9EB1-45CBFB5A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9335-C92A-7147-B7D8-80C300B9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1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6B1A68-A024-4D41-B051-E1E1A703A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7A1BD-64D4-2B46-94D7-58F01A340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FF429-F77A-714E-B64A-20E5DF1E1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07129-ED32-7340-BA1B-D6047CBB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C2595-A735-FC48-89C1-495BAF6B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C151-D7E0-1F43-A365-982D660B4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D3010-0016-BF49-88CE-63EE2FAED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7A2A4-A2C4-2A4B-B6BA-3005A5794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B4D1-BE62-C947-8C1F-A7C763A0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14E7A-E37E-C043-BF53-373A5366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0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4B890-C124-0642-B77C-B908B3F9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D1EC8-805C-2F4B-A69F-B1C146F75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4884C-390E-BF46-86A0-A81B2D09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AEF90-1983-FB41-AC21-75644C36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5E382-45A4-4942-B87A-AC58CC57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5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963A9-5147-2943-A8F7-2FEA6FF7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089F1-45F3-5246-B40C-7B29B196E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7F70B-F57C-1748-9B42-6D705C39F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B699C-3596-3A42-B150-1696178B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80870-5DEA-D743-8D73-F78006F3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9501F-8B7A-BC4D-BF16-CB6FAF3E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8C82-D1DD-9F4C-B4E3-1C0863CC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18993-2122-FC43-984C-55B77390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BD555-7082-3C41-8190-7B7CF6A23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06864-0F71-7F46-8477-A3A710FD0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1AFC5-D318-D645-AC42-F63745409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BC44C8-A74B-5146-B1CD-F159941D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882CDF-A6B8-4846-A042-0B2297CA2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A45598-EB7E-AF48-9146-5D20A1DC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4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DE1F-83A3-564B-B324-ECE831B0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49FE11-141F-1F44-B276-C4B1DC67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636B3D-BE90-8A41-9D6A-0E5DE9D0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2C562-1BE5-0D4F-BA72-B27779E1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5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9ADAA6-EABD-194A-A578-37F823D4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4A656F-EBD9-1046-8FC3-3E8F2C2A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40BF8-9EDB-A94F-B59C-8B16E2CD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7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2E51-C843-FC45-BD3D-4D46A6FE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F35C2-3AC0-C346-9A18-F0083C97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60B25E-1858-9649-A463-09088CA4C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C3EB6-0F2E-E148-AD05-2D38ECA4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0A4CE-11DA-1E41-8FCF-32811824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5E563-458D-7E4B-A6C7-95D24604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17C7-F2EB-9240-A31D-A158127F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AA42FA-7AE5-3D4A-B9B9-078FDCA07C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46F59-400A-5C49-8636-EE8EDADB3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ACD49-2821-0946-ADC6-98097879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2B53E-8601-AE45-A730-93AA6B47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E26BD-4961-2249-84B8-1E0F61F9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9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3D75B-F793-3C4B-86F2-EB17DFDF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563B9-5BBA-DA41-9837-0D2BFB5D5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91FB9-066E-FA49-A6BC-3C74A35B8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CF812-CD21-1F4C-8849-03C8A55B1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B2D6B-4051-0144-ADDB-B0C517BB7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7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nbible.com/2_corinthians/6-9.htm" TargetMode="External"/><Relationship Id="rId3" Type="http://schemas.openxmlformats.org/officeDocument/2006/relationships/hyperlink" Target="https://cnbible.com/2_corinthians/6-4.htm" TargetMode="External"/><Relationship Id="rId7" Type="http://schemas.openxmlformats.org/officeDocument/2006/relationships/hyperlink" Target="https://cnbible.com/2_corinthians/6-8.htm" TargetMode="External"/><Relationship Id="rId2" Type="http://schemas.openxmlformats.org/officeDocument/2006/relationships/hyperlink" Target="https://cnbible.com/2_corinthians/6-2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nbible.com/2_corinthians/6-7.htm" TargetMode="External"/><Relationship Id="rId5" Type="http://schemas.openxmlformats.org/officeDocument/2006/relationships/hyperlink" Target="https://cnbible.com/2_corinthians/6-6.htm" TargetMode="External"/><Relationship Id="rId4" Type="http://schemas.openxmlformats.org/officeDocument/2006/relationships/hyperlink" Target="https://cnbible.com/2_corinthians/6-5.htm" TargetMode="External"/><Relationship Id="rId9" Type="http://schemas.openxmlformats.org/officeDocument/2006/relationships/hyperlink" Target="https://cnbible.com/2_corinthians/6-10.htm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cnbible.com/cuvmps/colossians/1.htm#footnote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nbible.com/1_timothy/3-13.htm" TargetMode="External"/><Relationship Id="rId3" Type="http://schemas.openxmlformats.org/officeDocument/2006/relationships/hyperlink" Target="https://cnbible.com/1_timothy/3-9.htm" TargetMode="External"/><Relationship Id="rId7" Type="http://schemas.openxmlformats.org/officeDocument/2006/relationships/hyperlink" Target="https://cnbible.com/1_timothy/3-12.htm" TargetMode="External"/><Relationship Id="rId2" Type="http://schemas.openxmlformats.org/officeDocument/2006/relationships/hyperlink" Target="https://cnbible.com/1_timothy/3-8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nbible.com/cuvmps/1_timothy/3.htm#footnotes" TargetMode="External"/><Relationship Id="rId5" Type="http://schemas.openxmlformats.org/officeDocument/2006/relationships/hyperlink" Target="https://cnbible.com/1_timothy/3-11.htm" TargetMode="External"/><Relationship Id="rId4" Type="http://schemas.openxmlformats.org/officeDocument/2006/relationships/hyperlink" Target="https://cnbible.com/1_timothy/3-10.ht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nbible.com/ephesians/3-13.htm" TargetMode="External"/><Relationship Id="rId3" Type="http://schemas.openxmlformats.org/officeDocument/2006/relationships/hyperlink" Target="https://cnbible.com/ephesians/3-8.htm" TargetMode="External"/><Relationship Id="rId7" Type="http://schemas.openxmlformats.org/officeDocument/2006/relationships/hyperlink" Target="https://cnbible.com/ephesians/3-12.htm" TargetMode="External"/><Relationship Id="rId2" Type="http://schemas.openxmlformats.org/officeDocument/2006/relationships/hyperlink" Target="https://cnbible.com/ephesians/3-7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nbible.com/ephesians/3-11.htm" TargetMode="External"/><Relationship Id="rId5" Type="http://schemas.openxmlformats.org/officeDocument/2006/relationships/hyperlink" Target="https://cnbible.com/ephesians/3-10.htm" TargetMode="External"/><Relationship Id="rId4" Type="http://schemas.openxmlformats.org/officeDocument/2006/relationships/hyperlink" Target="https://cnbible.com/ephesians/3-9.htm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1A07A-2E3E-1643-9ACE-D520F613D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V)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0EC5F-E245-6142-8655-F4FF28A3FA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58E83-5803-4240-8F1A-4890D1FD9AE9}"/>
              </a:ext>
            </a:extLst>
          </p:cNvPr>
          <p:cNvSpPr/>
          <p:nvPr/>
        </p:nvSpPr>
        <p:spPr>
          <a:xfrm>
            <a:off x="1707931" y="3602038"/>
            <a:ext cx="8776138" cy="1061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00" b="1">
                <a:solidFill>
                  <a:srgbClr val="FFFF00"/>
                </a:solidFill>
                <a:cs typeface="Al Nile" pitchFamily="2" charset="-78"/>
              </a:rPr>
              <a:t>执事的资格</a:t>
            </a:r>
            <a:endParaRPr lang="en-US" sz="4000" b="1" dirty="0">
              <a:solidFill>
                <a:srgbClr val="FFFF00"/>
              </a:solidFill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2185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C8480-D14A-AF4C-AD2C-14B4AE90C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IV.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圣经中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例子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EFC2B-C029-0E41-9E44-642E1E2DA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ja-JP" altLang="en-US" b="1">
                <a:solidFill>
                  <a:schemeClr val="bg1"/>
                </a:solidFill>
              </a:rPr>
              <a:t>推基古也是执事</a:t>
            </a:r>
            <a:br>
              <a:rPr lang="ja-JP" altLang="en-US">
                <a:solidFill>
                  <a:schemeClr val="bg1"/>
                </a:solidFill>
              </a:rPr>
            </a:br>
            <a:endParaRPr lang="ja-JP" altLang="en-US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以弗所书</a:t>
            </a:r>
            <a:r>
              <a:rPr lang="en-US" altLang="ja-JP" dirty="0">
                <a:solidFill>
                  <a:schemeClr val="bg1"/>
                </a:solidFill>
              </a:rPr>
              <a:t>6:21</a:t>
            </a:r>
            <a:r>
              <a:rPr lang="ja-JP" altLang="en-US">
                <a:solidFill>
                  <a:schemeClr val="bg1"/>
                </a:solidFill>
              </a:rPr>
              <a:t>今有所亲爱、忠心侍奉主的兄弟推基古，他要把我的事情并我的景况如何全告诉你们，叫你们知道。</a:t>
            </a:r>
          </a:p>
          <a:p>
            <a:r>
              <a:rPr lang="ja-JP" altLang="en-US" b="1">
                <a:solidFill>
                  <a:schemeClr val="bg1"/>
                </a:solidFill>
              </a:rPr>
              <a:t>五次提到</a:t>
            </a:r>
            <a:r>
              <a:rPr lang="en-US" altLang="ja-JP" b="1" dirty="0">
                <a:solidFill>
                  <a:schemeClr val="bg1"/>
                </a:solidFill>
              </a:rPr>
              <a:t>: </a:t>
            </a:r>
            <a:endParaRPr lang="ja-JP" altLang="en-US">
              <a:solidFill>
                <a:schemeClr val="bg1"/>
              </a:solidFill>
            </a:endParaRP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使徒行传</a:t>
            </a:r>
            <a:r>
              <a:rPr lang="en-US" altLang="ja-JP" dirty="0">
                <a:solidFill>
                  <a:schemeClr val="bg1"/>
                </a:solidFill>
              </a:rPr>
              <a:t>20:4; </a:t>
            </a: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以弗所书</a:t>
            </a:r>
            <a:r>
              <a:rPr lang="en-US" altLang="ja-JP" dirty="0">
                <a:solidFill>
                  <a:schemeClr val="bg1"/>
                </a:solidFill>
              </a:rPr>
              <a:t>21;</a:t>
            </a: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歌罗西书</a:t>
            </a:r>
            <a:r>
              <a:rPr lang="en-US" altLang="ja-JP" dirty="0">
                <a:solidFill>
                  <a:schemeClr val="bg1"/>
                </a:solidFill>
              </a:rPr>
              <a:t>4</a:t>
            </a:r>
            <a:r>
              <a:rPr lang="ja-JP" altLang="en-US">
                <a:solidFill>
                  <a:schemeClr val="bg1"/>
                </a:solidFill>
              </a:rPr>
              <a:t>：</a:t>
            </a:r>
            <a:r>
              <a:rPr lang="en-US" altLang="ja-JP" dirty="0">
                <a:solidFill>
                  <a:schemeClr val="bg1"/>
                </a:solidFill>
              </a:rPr>
              <a:t>7</a:t>
            </a:r>
            <a:r>
              <a:rPr lang="ja-JP" altLang="en-US">
                <a:solidFill>
                  <a:schemeClr val="bg1"/>
                </a:solidFill>
              </a:rPr>
              <a:t>；</a:t>
            </a: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提多</a:t>
            </a:r>
            <a:r>
              <a:rPr lang="en-US" altLang="ja-JP" dirty="0">
                <a:solidFill>
                  <a:schemeClr val="bg1"/>
                </a:solidFill>
              </a:rPr>
              <a:t>3</a:t>
            </a:r>
            <a:r>
              <a:rPr lang="ja-JP" altLang="en-US">
                <a:solidFill>
                  <a:schemeClr val="bg1"/>
                </a:solidFill>
              </a:rPr>
              <a:t>：</a:t>
            </a:r>
            <a:r>
              <a:rPr lang="en-US" altLang="ja-JP" dirty="0">
                <a:solidFill>
                  <a:schemeClr val="bg1"/>
                </a:solidFill>
              </a:rPr>
              <a:t>12</a:t>
            </a:r>
            <a:r>
              <a:rPr lang="ja-JP" altLang="en-US">
                <a:solidFill>
                  <a:schemeClr val="bg1"/>
                </a:solidFill>
              </a:rPr>
              <a:t>；</a:t>
            </a: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提后</a:t>
            </a:r>
            <a:r>
              <a:rPr lang="en-US" altLang="ja-JP" dirty="0">
                <a:solidFill>
                  <a:schemeClr val="bg1"/>
                </a:solidFill>
              </a:rPr>
              <a:t>4:12</a:t>
            </a:r>
          </a:p>
          <a:p>
            <a:br>
              <a:rPr lang="ja-JP" altLang="en-US" b="1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300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1A07A-2E3E-1643-9ACE-D520F613D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VI)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0EC5F-E245-6142-8655-F4FF28A3FA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58E83-5803-4240-8F1A-4890D1FD9AE9}"/>
              </a:ext>
            </a:extLst>
          </p:cNvPr>
          <p:cNvSpPr/>
          <p:nvPr/>
        </p:nvSpPr>
        <p:spPr>
          <a:xfrm>
            <a:off x="1707931" y="3602038"/>
            <a:ext cx="8776138" cy="1061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00" b="1">
                <a:solidFill>
                  <a:srgbClr val="FFFF00"/>
                </a:solidFill>
                <a:cs typeface="Al Nile" pitchFamily="2" charset="-78"/>
              </a:rPr>
              <a:t>执事的工作</a:t>
            </a:r>
            <a:endParaRPr lang="en-US" sz="4000" b="1" dirty="0">
              <a:solidFill>
                <a:srgbClr val="FFFF00"/>
              </a:solidFill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066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77728-5374-2145-92B6-804F2410D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219BF-971F-2D4D-BC27-3411740D0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耶稣如何使用“</a:t>
            </a:r>
            <a:r>
              <a:rPr lang="en-US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马太福音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20:26  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只是在你们中间不可这样，你们中间谁愿为大，就必作你们的用人。</a:t>
            </a: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马太福音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23:11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你们中间谁为大，谁就要作你们的用人。</a:t>
            </a:r>
            <a:endParaRPr lang="en-US" altLang="ja-JP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约翰福音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2:5 ‘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他母亲对用人说，他对你们说什么，你们就作什么。’</a:t>
            </a:r>
          </a:p>
          <a:p>
            <a:pPr lvl="1">
              <a:lnSpc>
                <a:spcPct val="120000"/>
              </a:lnSpc>
            </a:pPr>
            <a:r>
              <a:rPr lang="ja-JP" altLang="en-US" sz="2600" b="1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约翰福音</a:t>
            </a:r>
            <a:r>
              <a:rPr lang="en-US" altLang="ja-JP" sz="2600" b="1" dirty="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12:26 “</a:t>
            </a:r>
            <a:r>
              <a:rPr lang="ja-JP" altLang="en-US" sz="2600" b="1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若有人服事我，就当跟从我。我在哪里，我的仆人</a:t>
            </a:r>
            <a:r>
              <a:rPr lang="en-US" altLang="ja-JP" sz="2600" b="1" dirty="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(</a:t>
            </a:r>
            <a:r>
              <a:rPr lang="en-US" sz="2600" b="1" dirty="0" err="1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diakonos</a:t>
            </a:r>
            <a:r>
              <a:rPr lang="en-US" sz="2600" b="1" dirty="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)</a:t>
            </a:r>
            <a:r>
              <a:rPr lang="ja-JP" altLang="en-US" sz="2600" b="1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也在哪里。若有人服事我，父必尊敬他。”</a:t>
            </a: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约翰福音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12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26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节可以翻译成：“若有人服事我作管家，作执事，作传道人，就当跟从我。我在那里，我的仆人，传道人、执事，也必在那里。若有人服事我作管家，作传道人，作执事，父必尊敬他。</a:t>
            </a:r>
          </a:p>
          <a:p>
            <a:pPr marL="0" indent="0">
              <a:buNone/>
            </a:pPr>
            <a:br>
              <a:rPr lang="ja-JP" altLang="en-US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83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56642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diakonos</a:t>
            </a:r>
            <a:r>
              <a:rPr lang="zh-CN" altLang="en-US" b="1" dirty="0">
                <a:solidFill>
                  <a:schemeClr val="bg1"/>
                </a:solidFill>
              </a:rPr>
              <a:t>希腊语名词是</a:t>
            </a:r>
            <a:r>
              <a:rPr lang="en-US" b="1" dirty="0" err="1">
                <a:solidFill>
                  <a:schemeClr val="bg1"/>
                </a:solidFill>
              </a:rPr>
              <a:t>diakonia</a:t>
            </a:r>
            <a:r>
              <a:rPr lang="zh-CN" altLang="en-US" b="1" dirty="0">
                <a:solidFill>
                  <a:schemeClr val="bg1"/>
                </a:solidFill>
              </a:rPr>
              <a:t>，意思广泛。</a:t>
            </a:r>
            <a:endParaRPr lang="zh-CN" altLang="en-US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马大担心</a:t>
            </a:r>
            <a:r>
              <a:rPr lang="zh-CN" altLang="en-US" b="1" dirty="0">
                <a:solidFill>
                  <a:schemeClr val="bg1"/>
                </a:solidFill>
              </a:rPr>
              <a:t>伺候</a:t>
            </a:r>
            <a:r>
              <a:rPr lang="en-US" altLang="zh-CN" b="1" dirty="0">
                <a:solidFill>
                  <a:schemeClr val="bg1"/>
                </a:solidFill>
              </a:rPr>
              <a:t>/</a:t>
            </a:r>
            <a:r>
              <a:rPr lang="zh-CN" altLang="en-US" b="1" dirty="0">
                <a:solidFill>
                  <a:schemeClr val="bg1"/>
                </a:solidFill>
              </a:rPr>
              <a:t>服事</a:t>
            </a:r>
            <a:r>
              <a:rPr lang="zh-CN" altLang="en-US" dirty="0">
                <a:solidFill>
                  <a:schemeClr val="bg1"/>
                </a:solidFill>
              </a:rPr>
              <a:t>的事太多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路</a:t>
            </a:r>
            <a:r>
              <a:rPr lang="en-US" altLang="zh-CN" dirty="0">
                <a:solidFill>
                  <a:schemeClr val="bg1"/>
                </a:solidFill>
              </a:rPr>
              <a:t>10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40</a:t>
            </a:r>
            <a:r>
              <a:rPr lang="zh-CN" altLang="en-US" dirty="0">
                <a:solidFill>
                  <a:schemeClr val="bg1"/>
                </a:solidFill>
              </a:rPr>
              <a:t>节</a:t>
            </a:r>
            <a:r>
              <a:rPr lang="en-US" altLang="zh-CN" dirty="0">
                <a:solidFill>
                  <a:schemeClr val="bg1"/>
                </a:solidFill>
              </a:rPr>
              <a:t>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在每日的</a:t>
            </a:r>
            <a:r>
              <a:rPr lang="zh-CN" altLang="en-US" b="1" dirty="0">
                <a:solidFill>
                  <a:schemeClr val="bg1"/>
                </a:solidFill>
              </a:rPr>
              <a:t>供给</a:t>
            </a:r>
            <a:r>
              <a:rPr lang="zh-CN" altLang="en-US" dirty="0">
                <a:solidFill>
                  <a:schemeClr val="bg1"/>
                </a:solidFill>
              </a:rPr>
              <a:t>中，忽略了希腊基督徒的寡妇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徒</a:t>
            </a:r>
            <a:r>
              <a:rPr lang="en-US" altLang="zh-CN" dirty="0">
                <a:solidFill>
                  <a:schemeClr val="bg1"/>
                </a:solidFill>
              </a:rPr>
              <a:t>6:1)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但三节之后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徒</a:t>
            </a:r>
            <a:r>
              <a:rPr lang="en-US" altLang="zh-CN" dirty="0">
                <a:solidFill>
                  <a:schemeClr val="bg1"/>
                </a:solidFill>
              </a:rPr>
              <a:t>6:4)</a:t>
            </a:r>
            <a:r>
              <a:rPr lang="zh-CN" altLang="en-US" dirty="0">
                <a:solidFill>
                  <a:schemeClr val="bg1"/>
                </a:solidFill>
              </a:rPr>
              <a:t>，路加提到使徒的任务是</a:t>
            </a:r>
            <a:r>
              <a:rPr lang="zh-CN" altLang="en-US" b="1" dirty="0">
                <a:solidFill>
                  <a:schemeClr val="bg1"/>
                </a:solidFill>
              </a:rPr>
              <a:t>传道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见徒</a:t>
            </a:r>
            <a:r>
              <a:rPr lang="en-US" altLang="zh-CN" dirty="0">
                <a:solidFill>
                  <a:schemeClr val="bg1"/>
                </a:solidFill>
              </a:rPr>
              <a:t>1:17,25)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为贫穷的圣徒捐助的款项被称为</a:t>
            </a:r>
            <a:r>
              <a:rPr lang="zh-CN" altLang="en-US" b="1" dirty="0">
                <a:solidFill>
                  <a:schemeClr val="bg1"/>
                </a:solidFill>
              </a:rPr>
              <a:t>事奉（</a:t>
            </a:r>
            <a:r>
              <a:rPr lang="zh-CN" altLang="en-US" dirty="0">
                <a:solidFill>
                  <a:schemeClr val="bg1"/>
                </a:solidFill>
              </a:rPr>
              <a:t>徒</a:t>
            </a:r>
            <a:r>
              <a:rPr lang="en-US" altLang="zh-CN" dirty="0">
                <a:solidFill>
                  <a:schemeClr val="bg1"/>
                </a:solidFill>
              </a:rPr>
              <a:t>11:29</a:t>
            </a:r>
            <a:r>
              <a:rPr lang="zh-CN" altLang="en-US" dirty="0">
                <a:solidFill>
                  <a:schemeClr val="bg1"/>
                </a:solidFill>
              </a:rPr>
              <a:t>；</a:t>
            </a:r>
            <a:r>
              <a:rPr lang="en-US" altLang="zh-CN" dirty="0">
                <a:solidFill>
                  <a:schemeClr val="bg1"/>
                </a:solidFill>
              </a:rPr>
              <a:t>12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25</a:t>
            </a:r>
            <a:r>
              <a:rPr lang="zh-CN" altLang="en-US" dirty="0">
                <a:solidFill>
                  <a:schemeClr val="bg1"/>
                </a:solidFill>
              </a:rPr>
              <a:t>；罗</a:t>
            </a:r>
            <a:r>
              <a:rPr lang="en-US" altLang="zh-CN" dirty="0">
                <a:solidFill>
                  <a:schemeClr val="bg1"/>
                </a:solidFill>
              </a:rPr>
              <a:t>15:31</a:t>
            </a:r>
            <a:r>
              <a:rPr lang="zh-CN" altLang="en-US" dirty="0">
                <a:solidFill>
                  <a:schemeClr val="bg1"/>
                </a:solidFill>
              </a:rPr>
              <a:t>；林后八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；</a:t>
            </a:r>
            <a:r>
              <a:rPr lang="en-US" altLang="zh-CN" dirty="0">
                <a:solidFill>
                  <a:schemeClr val="bg1"/>
                </a:solidFill>
              </a:rPr>
              <a:t>9:1,12</a:t>
            </a:r>
            <a:r>
              <a:rPr lang="zh-CN" altLang="en-US" dirty="0">
                <a:solidFill>
                  <a:schemeClr val="bg1"/>
                </a:solidFill>
              </a:rPr>
              <a:t>、</a:t>
            </a:r>
            <a:r>
              <a:rPr lang="en-US" altLang="zh-CN" dirty="0">
                <a:solidFill>
                  <a:schemeClr val="bg1"/>
                </a:solidFill>
              </a:rPr>
              <a:t>13)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1:4)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endParaRPr lang="zh-CN" alt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12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61FB-E784-FF4B-A2C3-F9E00B54B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4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用行动表明神的执事</a:t>
            </a:r>
            <a:endParaRPr lang="en-US" sz="48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2E828-035E-0343-985B-A0C6DA245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5467"/>
            <a:ext cx="10515600" cy="477149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ja-JP" altLang="en-US">
                <a:solidFill>
                  <a:schemeClr val="bg1"/>
                </a:solidFill>
              </a:rPr>
              <a:t>林后</a:t>
            </a:r>
            <a:r>
              <a:rPr lang="en-US" altLang="ja-JP" dirty="0">
                <a:solidFill>
                  <a:schemeClr val="bg1"/>
                </a:solidFill>
              </a:rPr>
              <a:t>6:3-5 </a:t>
            </a:r>
            <a:r>
              <a:rPr lang="ja-JP" altLang="en-US">
                <a:solidFill>
                  <a:schemeClr val="bg1"/>
                </a:solidFill>
              </a:rPr>
              <a:t>我们与神同工的，也劝你们不可徒受他的恩典。 </a:t>
            </a:r>
            <a:r>
              <a:rPr lang="en-US" altLang="ja-JP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 </a:t>
            </a:r>
            <a:r>
              <a:rPr lang="ja-JP" altLang="en-US">
                <a:solidFill>
                  <a:schemeClr val="bg1"/>
                </a:solidFill>
              </a:rPr>
              <a:t>因为他说：“在悦纳的时候，我应允了你；在拯救的日子，我搭救了你。”看哪，现在正是悦纳的时候！现在正是拯救的日子！我们凡事都不叫人有妨碍，免得这职分被人毁谤； </a:t>
            </a:r>
            <a:r>
              <a:rPr lang="en-US" altLang="ja-JP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 </a:t>
            </a:r>
            <a:r>
              <a:rPr lang="ja-JP" altLang="en-US">
                <a:solidFill>
                  <a:schemeClr val="bg1"/>
                </a:solidFill>
              </a:rPr>
              <a:t>反倒在各样的事上表明自己是神的用人（</a:t>
            </a:r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en-US" dirty="0">
                <a:solidFill>
                  <a:schemeClr val="bg1"/>
                </a:solidFill>
              </a:rPr>
              <a:t>)，</a:t>
            </a:r>
            <a:r>
              <a:rPr lang="ja-JP" altLang="en-US">
                <a:solidFill>
                  <a:schemeClr val="bg1"/>
                </a:solidFill>
              </a:rPr>
              <a:t>就如在</a:t>
            </a:r>
            <a:r>
              <a:rPr lang="ja-JP" altLang="en-US" b="1">
                <a:solidFill>
                  <a:srgbClr val="FF0000"/>
                </a:solidFill>
              </a:rPr>
              <a:t>许多的忍耐，患难，穷乏，困苦， </a:t>
            </a:r>
            <a:r>
              <a:rPr lang="en-US" altLang="ja-JP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 </a:t>
            </a:r>
            <a:r>
              <a:rPr lang="ja-JP" altLang="en-US" b="1">
                <a:solidFill>
                  <a:srgbClr val="FF0000"/>
                </a:solidFill>
              </a:rPr>
              <a:t>鞭打，监禁，扰乱，勤劳，警醒，不食， </a:t>
            </a:r>
            <a:r>
              <a:rPr lang="en-US" altLang="ja-JP" b="1" dirty="0">
                <a:solidFill>
                  <a:srgbClr val="FF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 </a:t>
            </a:r>
            <a:r>
              <a:rPr lang="ja-JP" altLang="en-US" b="1">
                <a:solidFill>
                  <a:srgbClr val="FF0000"/>
                </a:solidFill>
              </a:rPr>
              <a:t>廉洁，知识，恒忍，恩慈，圣灵的感化，无伪的爱心， </a:t>
            </a:r>
            <a:r>
              <a:rPr lang="en-US" altLang="ja-JP" b="1" dirty="0">
                <a:solidFill>
                  <a:srgbClr val="FF00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 </a:t>
            </a:r>
            <a:r>
              <a:rPr lang="ja-JP" altLang="en-US" b="1">
                <a:solidFill>
                  <a:srgbClr val="FF0000"/>
                </a:solidFill>
              </a:rPr>
              <a:t>真实的道理，神的大能；仁义的兵器在左在右， </a:t>
            </a:r>
            <a:r>
              <a:rPr lang="en-US" altLang="ja-JP" b="1" dirty="0">
                <a:solidFill>
                  <a:srgbClr val="FF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 </a:t>
            </a:r>
            <a:r>
              <a:rPr lang="ja-JP" altLang="en-US" b="1">
                <a:solidFill>
                  <a:srgbClr val="FF0000"/>
                </a:solidFill>
              </a:rPr>
              <a:t>荣耀羞辱，恶名美名；似乎是诱惑人的，却是诚实的； </a:t>
            </a:r>
            <a:r>
              <a:rPr lang="en-US" altLang="ja-JP" b="1" dirty="0">
                <a:solidFill>
                  <a:srgbClr val="FF00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 </a:t>
            </a:r>
            <a:r>
              <a:rPr lang="ja-JP" altLang="en-US" b="1">
                <a:solidFill>
                  <a:srgbClr val="FF0000"/>
                </a:solidFill>
              </a:rPr>
              <a:t>似乎不为人所知，却是人所共知的；似乎要死，却是活着的；似乎受责罚，却是不致丧命的； </a:t>
            </a:r>
            <a:r>
              <a:rPr lang="en-US" altLang="ja-JP" b="1" dirty="0">
                <a:solidFill>
                  <a:srgbClr val="FF000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 </a:t>
            </a:r>
            <a:r>
              <a:rPr lang="ja-JP" altLang="en-US" b="1">
                <a:solidFill>
                  <a:srgbClr val="FF0000"/>
                </a:solidFill>
              </a:rPr>
              <a:t>似乎忧愁，却是常常快乐的；似乎贫穷，却是叫许多人富足的；似乎一无所有，</a:t>
            </a:r>
            <a:r>
              <a:rPr lang="ja-JP" altLang="en-US">
                <a:solidFill>
                  <a:schemeClr val="bg1"/>
                </a:solidFill>
              </a:rPr>
              <a:t>却是样样都有的</a:t>
            </a:r>
            <a:br>
              <a:rPr lang="ja-JP" altLang="en-US">
                <a:solidFill>
                  <a:schemeClr val="bg1"/>
                </a:solidFill>
              </a:rPr>
            </a:br>
            <a:endParaRPr lang="ja-JP" altLang="en-US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389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10318-AD26-2741-8A08-CEC7E1BC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圣经中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例子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717BE-68EC-7444-A233-CF79A25EA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ja-JP" altLang="en-US" b="1">
                <a:solidFill>
                  <a:schemeClr val="bg1"/>
                </a:solidFill>
              </a:rPr>
              <a:t>以巴弗和执事</a:t>
            </a:r>
            <a:endParaRPr lang="ja-JP" altLang="en-US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歌罗西书</a:t>
            </a:r>
            <a:r>
              <a:rPr lang="en-US" altLang="ja-JP" dirty="0">
                <a:solidFill>
                  <a:schemeClr val="bg1"/>
                </a:solidFill>
              </a:rPr>
              <a:t>1:7 </a:t>
            </a:r>
            <a:r>
              <a:rPr lang="ja-JP" altLang="en-US">
                <a:solidFill>
                  <a:schemeClr val="bg1"/>
                </a:solidFill>
              </a:rPr>
              <a:t>正如你们从我们所亲爱、一同做仆人的以巴弗所学的。他为我们</a:t>
            </a:r>
            <a:r>
              <a:rPr lang="ja-JP" altLang="en-US">
                <a:solidFill>
                  <a:schemeClr val="bg1"/>
                </a:solidFill>
                <a:hlinkClick r:id="rId2" tooltip="1:7 有古卷作：你们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dirty="0">
                <a:solidFill>
                  <a:schemeClr val="bg1"/>
                </a:solidFill>
                <a:hlinkClick r:id="rId2" tooltip="1:7 有古卷作：你们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ja-JP" altLang="en-US">
                <a:solidFill>
                  <a:schemeClr val="bg1"/>
                </a:solidFill>
              </a:rPr>
              <a:t>做了基督忠心的执事，</a:t>
            </a: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歌罗西书</a:t>
            </a:r>
            <a:r>
              <a:rPr lang="en-US" altLang="ja-JP" dirty="0">
                <a:solidFill>
                  <a:schemeClr val="bg1"/>
                </a:solidFill>
              </a:rPr>
              <a:t>1:23 </a:t>
            </a:r>
            <a:r>
              <a:rPr lang="ja-JP" altLang="en-US">
                <a:solidFill>
                  <a:schemeClr val="bg1"/>
                </a:solidFill>
              </a:rPr>
              <a:t>只要你们在所信的道上恒心，根基稳固，坚定不移，不致被引动失去</a:t>
            </a:r>
            <a:r>
              <a:rPr lang="ja-JP" altLang="en-US">
                <a:solidFill>
                  <a:schemeClr val="bg1"/>
                </a:solidFill>
                <a:hlinkClick r:id="rId2" tooltip="1:23 原文作：离开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dirty="0">
                <a:solidFill>
                  <a:schemeClr val="bg1"/>
                </a:solidFill>
                <a:hlinkClick r:id="rId2" tooltip="1:23 原文作：离开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ja-JP" altLang="en-US">
                <a:solidFill>
                  <a:schemeClr val="bg1"/>
                </a:solidFill>
              </a:rPr>
              <a:t>福音的盼望。这福音就是你们所听过的，也是传于普天下万人听的</a:t>
            </a:r>
            <a:r>
              <a:rPr lang="ja-JP" altLang="en-US">
                <a:solidFill>
                  <a:schemeClr val="bg1"/>
                </a:solidFill>
                <a:hlinkClick r:id="rId2" tooltip="1:23 “万人”原文作“凡受造的”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dirty="0">
                <a:solidFill>
                  <a:schemeClr val="bg1"/>
                </a:solidFill>
                <a:hlinkClick r:id="rId2" tooltip="1:23 “万人”原文作“凡受造的”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lang="en-US" dirty="0">
                <a:solidFill>
                  <a:schemeClr val="bg1"/>
                </a:solidFill>
              </a:rPr>
              <a:t>。</a:t>
            </a:r>
            <a:r>
              <a:rPr lang="ja-JP" altLang="en-US">
                <a:solidFill>
                  <a:schemeClr val="bg1"/>
                </a:solidFill>
              </a:rPr>
              <a:t>我保罗也做了这福音的执事。</a:t>
            </a: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歌罗西书</a:t>
            </a:r>
            <a:r>
              <a:rPr lang="en-US" altLang="ja-JP" dirty="0">
                <a:solidFill>
                  <a:schemeClr val="bg1"/>
                </a:solidFill>
              </a:rPr>
              <a:t>1:25 </a:t>
            </a:r>
            <a:r>
              <a:rPr lang="ja-JP" altLang="en-US">
                <a:solidFill>
                  <a:schemeClr val="bg1"/>
                </a:solidFill>
              </a:rPr>
              <a:t>我照神为你们所赐我的职分做了教会的执事，要把神的道理传得全备。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79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4DA07-3D4D-0544-B1C3-9C174D2B6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执事的态度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6477A-CA6C-1049-AD70-DCEFEC032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558"/>
            <a:ext cx="10515600" cy="489122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</a:rPr>
              <a:t>执事必须跟随耶稣</a:t>
            </a:r>
          </a:p>
          <a:p>
            <a:pPr lvl="1"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</a:rPr>
              <a:t>约翰福音</a:t>
            </a:r>
            <a:r>
              <a:rPr lang="en-US" altLang="ja-JP" b="1" dirty="0">
                <a:solidFill>
                  <a:schemeClr val="bg1"/>
                </a:solidFill>
              </a:rPr>
              <a:t>12:26 </a:t>
            </a:r>
            <a:r>
              <a:rPr lang="ja-JP" altLang="en-US" b="1">
                <a:solidFill>
                  <a:schemeClr val="bg1"/>
                </a:solidFill>
              </a:rPr>
              <a:t>若有人服事我，就当跟从我。我在哪里，我的仆人</a:t>
            </a:r>
            <a:r>
              <a:rPr lang="en-US" altLang="ja-JP" b="1" dirty="0">
                <a:solidFill>
                  <a:schemeClr val="bg1"/>
                </a:solidFill>
              </a:rPr>
              <a:t>(</a:t>
            </a:r>
            <a:r>
              <a:rPr lang="en-US" b="1" dirty="0" err="1">
                <a:solidFill>
                  <a:schemeClr val="bg1"/>
                </a:solidFill>
              </a:rPr>
              <a:t>diakonos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r>
              <a:rPr lang="ja-JP" altLang="en-US" b="1">
                <a:solidFill>
                  <a:schemeClr val="bg1"/>
                </a:solidFill>
              </a:rPr>
              <a:t>也在哪里。若有人服事我，父必尊敬他。</a:t>
            </a:r>
          </a:p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</a:rPr>
              <a:t>基督是受割礼之人的执事</a:t>
            </a:r>
          </a:p>
          <a:p>
            <a:pPr lvl="1"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</a:rPr>
              <a:t>罗马书</a:t>
            </a:r>
            <a:r>
              <a:rPr lang="en-US" altLang="ja-JP" b="1" dirty="0">
                <a:solidFill>
                  <a:schemeClr val="bg1"/>
                </a:solidFill>
              </a:rPr>
              <a:t>15:8</a:t>
            </a:r>
            <a:r>
              <a:rPr lang="ja-JP" altLang="en-US" b="1">
                <a:solidFill>
                  <a:schemeClr val="bg1"/>
                </a:solidFill>
              </a:rPr>
              <a:t>我说，基督已经立了一位执事，</a:t>
            </a:r>
            <a:r>
              <a:rPr lang="en-US" altLang="ja-JP" b="1" dirty="0">
                <a:solidFill>
                  <a:schemeClr val="bg1"/>
                </a:solidFill>
              </a:rPr>
              <a:t>(</a:t>
            </a:r>
            <a:r>
              <a:rPr lang="ja-JP" altLang="en-US" b="1">
                <a:solidFill>
                  <a:schemeClr val="bg1"/>
                </a:solidFill>
              </a:rPr>
              <a:t>执事原文作执事下同</a:t>
            </a:r>
            <a:r>
              <a:rPr lang="en-US" altLang="ja-JP" b="1" dirty="0">
                <a:solidFill>
                  <a:schemeClr val="bg1"/>
                </a:solidFill>
              </a:rPr>
              <a:t>)</a:t>
            </a:r>
            <a:r>
              <a:rPr lang="ja-JP" altLang="en-US" b="1">
                <a:solidFill>
                  <a:schemeClr val="bg1"/>
                </a:solidFill>
              </a:rPr>
              <a:t>为神真理受割礼的人，要证实所应许列祖的话</a:t>
            </a:r>
          </a:p>
        </p:txBody>
      </p:sp>
    </p:spTree>
    <p:extLst>
      <p:ext uri="{BB962C8B-B14F-4D97-AF65-F5344CB8AC3E}">
        <p14:creationId xmlns:p14="http://schemas.microsoft.com/office/powerpoint/2010/main" val="3548582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56642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保罗称自己从主所受的职分为</a:t>
            </a:r>
            <a:r>
              <a:rPr lang="zh-CN" altLang="en-US" b="1" dirty="0">
                <a:solidFill>
                  <a:schemeClr val="bg1"/>
                </a:solidFill>
              </a:rPr>
              <a:t>事奉</a:t>
            </a:r>
            <a:r>
              <a:rPr lang="zh-CN" altLang="en-US" dirty="0">
                <a:solidFill>
                  <a:schemeClr val="bg1"/>
                </a:solidFill>
              </a:rPr>
              <a:t>（徒</a:t>
            </a:r>
            <a:r>
              <a:rPr lang="en-US" altLang="zh-CN" dirty="0">
                <a:solidFill>
                  <a:schemeClr val="bg1"/>
                </a:solidFill>
              </a:rPr>
              <a:t>20:24;21:19</a:t>
            </a:r>
            <a:r>
              <a:rPr lang="zh-CN" altLang="en-US" dirty="0">
                <a:solidFill>
                  <a:schemeClr val="bg1"/>
                </a:solidFill>
              </a:rPr>
              <a:t>；罗</a:t>
            </a:r>
            <a:r>
              <a:rPr lang="en-US" altLang="zh-CN" dirty="0">
                <a:solidFill>
                  <a:schemeClr val="bg1"/>
                </a:solidFill>
              </a:rPr>
              <a:t>11:13</a:t>
            </a:r>
            <a:r>
              <a:rPr lang="zh-CN" altLang="en-US" dirty="0">
                <a:solidFill>
                  <a:schemeClr val="bg1"/>
                </a:solidFill>
              </a:rPr>
              <a:t>；林后</a:t>
            </a:r>
            <a:r>
              <a:rPr lang="en-US" altLang="zh-CN" dirty="0">
                <a:solidFill>
                  <a:schemeClr val="bg1"/>
                </a:solidFill>
              </a:rPr>
              <a:t>4:1;5:18)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《</a:t>
            </a:r>
            <a:r>
              <a:rPr lang="zh-CN" altLang="en-US" dirty="0">
                <a:solidFill>
                  <a:schemeClr val="bg1"/>
                </a:solidFill>
              </a:rPr>
              <a:t>罗马书</a:t>
            </a:r>
            <a:r>
              <a:rPr lang="en-US" altLang="zh-CN" dirty="0">
                <a:solidFill>
                  <a:schemeClr val="bg1"/>
                </a:solidFill>
              </a:rPr>
              <a:t>》12:7</a:t>
            </a:r>
            <a:r>
              <a:rPr lang="zh-CN" altLang="en-US" dirty="0">
                <a:solidFill>
                  <a:schemeClr val="bg1"/>
                </a:solidFill>
              </a:rPr>
              <a:t>预言和教导恩赐中。在</a:t>
            </a:r>
            <a:r>
              <a:rPr lang="en-US" altLang="zh-CN" dirty="0">
                <a:solidFill>
                  <a:schemeClr val="bg1"/>
                </a:solidFill>
              </a:rPr>
              <a:t>《</a:t>
            </a:r>
            <a:r>
              <a:rPr lang="zh-CN" altLang="en-US" dirty="0">
                <a:solidFill>
                  <a:schemeClr val="bg1"/>
                </a:solidFill>
              </a:rPr>
              <a:t>哥林多前书</a:t>
            </a:r>
            <a:r>
              <a:rPr lang="en-US" altLang="zh-CN" dirty="0">
                <a:solidFill>
                  <a:schemeClr val="bg1"/>
                </a:solidFill>
              </a:rPr>
              <a:t>》12:5</a:t>
            </a:r>
            <a:r>
              <a:rPr lang="zh-CN" altLang="en-US" dirty="0">
                <a:solidFill>
                  <a:schemeClr val="bg1"/>
                </a:solidFill>
              </a:rPr>
              <a:t>中，将“职事也有分别”列在“恩赐原有分别”与“功用也有分别”之间。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旧约称为死和定罪的</a:t>
            </a:r>
            <a:r>
              <a:rPr lang="zh-CN" altLang="en-US" b="1" dirty="0">
                <a:solidFill>
                  <a:schemeClr val="bg1"/>
                </a:solidFill>
              </a:rPr>
              <a:t>职事</a:t>
            </a:r>
            <a:r>
              <a:rPr lang="zh-CN" altLang="en-US" dirty="0">
                <a:solidFill>
                  <a:schemeClr val="bg1"/>
                </a:solidFill>
              </a:rPr>
              <a:t>，新约称为属灵的职事（林后</a:t>
            </a:r>
            <a:r>
              <a:rPr lang="en-US" altLang="zh-CN" dirty="0">
                <a:solidFill>
                  <a:schemeClr val="bg1"/>
                </a:solidFill>
              </a:rPr>
              <a:t>3:7,8,9</a:t>
            </a:r>
            <a:r>
              <a:rPr lang="zh-CN" altLang="en-US" dirty="0">
                <a:solidFill>
                  <a:schemeClr val="bg1"/>
                </a:solidFill>
              </a:rPr>
              <a:t>）。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牧师</a:t>
            </a:r>
            <a:r>
              <a:rPr lang="en-US" altLang="zh-CN" dirty="0">
                <a:solidFill>
                  <a:schemeClr val="bg1"/>
                </a:solidFill>
              </a:rPr>
              <a:t>/</a:t>
            </a:r>
            <a:r>
              <a:rPr lang="zh-CN" altLang="en-US" dirty="0">
                <a:solidFill>
                  <a:schemeClr val="bg1"/>
                </a:solidFill>
              </a:rPr>
              <a:t>教师要装备圣徒去做传道的工作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弗</a:t>
            </a:r>
            <a:r>
              <a:rPr lang="en-US" altLang="zh-CN" dirty="0">
                <a:solidFill>
                  <a:schemeClr val="bg1"/>
                </a:solidFill>
              </a:rPr>
              <a:t>4:12)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天使被派往圣徒那里</a:t>
            </a:r>
            <a:r>
              <a:rPr lang="zh-CN" altLang="en-US" b="1" dirty="0">
                <a:solidFill>
                  <a:schemeClr val="bg1"/>
                </a:solidFill>
              </a:rPr>
              <a:t>服役的</a:t>
            </a:r>
            <a:r>
              <a:rPr lang="en-US" altLang="zh-CN" b="1" dirty="0">
                <a:solidFill>
                  <a:schemeClr val="bg1"/>
                </a:solidFill>
              </a:rPr>
              <a:t>(</a:t>
            </a:r>
            <a:r>
              <a:rPr lang="zh-CN" altLang="en-US" b="1" dirty="0">
                <a:solidFill>
                  <a:schemeClr val="bg1"/>
                </a:solidFill>
              </a:rPr>
              <a:t> </a:t>
            </a:r>
            <a:r>
              <a:rPr lang="ja-JP" altLang="en-US" b="1">
                <a:solidFill>
                  <a:schemeClr val="bg1"/>
                </a:solidFill>
              </a:rPr>
              <a:t>来</a:t>
            </a:r>
            <a:r>
              <a:rPr lang="en-US" altLang="zh-CN" b="1" dirty="0">
                <a:solidFill>
                  <a:schemeClr val="bg1"/>
                </a:solidFill>
              </a:rPr>
              <a:t>1</a:t>
            </a:r>
            <a:r>
              <a:rPr lang="zh-CN" altLang="en-US" b="1" dirty="0">
                <a:solidFill>
                  <a:schemeClr val="bg1"/>
                </a:solidFill>
              </a:rPr>
              <a:t>：</a:t>
            </a:r>
            <a:r>
              <a:rPr lang="en-US" altLang="zh-CN" b="1" dirty="0">
                <a:solidFill>
                  <a:schemeClr val="bg1"/>
                </a:solidFill>
              </a:rPr>
              <a:t>14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438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b="1" dirty="0">
                <a:solidFill>
                  <a:schemeClr val="bg1"/>
                </a:solidFill>
              </a:rPr>
              <a:t>动词形式</a:t>
            </a:r>
            <a:r>
              <a:rPr lang="en-US" sz="3600" b="1" i="1" dirty="0" err="1">
                <a:solidFill>
                  <a:schemeClr val="bg1"/>
                </a:solidFill>
              </a:rPr>
              <a:t>diakoneo</a:t>
            </a:r>
            <a:r>
              <a:rPr lang="en-US" sz="3600" b="1" i="1" dirty="0">
                <a:solidFill>
                  <a:schemeClr val="bg1"/>
                </a:solidFill>
              </a:rPr>
              <a:t>，</a:t>
            </a:r>
            <a:r>
              <a:rPr lang="zh-CN" altLang="en-US" sz="3600" b="1" dirty="0">
                <a:solidFill>
                  <a:schemeClr val="bg1"/>
                </a:solidFill>
              </a:rPr>
              <a:t>广义</a:t>
            </a:r>
            <a:r>
              <a:rPr lang="ja-JP" altLang="en-US" sz="3600" b="1">
                <a:solidFill>
                  <a:schemeClr val="bg1"/>
                </a:solidFill>
              </a:rPr>
              <a:t>的</a:t>
            </a:r>
            <a:r>
              <a:rPr lang="zh-CN" altLang="en-US" sz="3600" b="1" dirty="0">
                <a:solidFill>
                  <a:schemeClr val="bg1"/>
                </a:solidFill>
              </a:rPr>
              <a:t>“服务” ，包括提供物质需要非常实际行动。</a:t>
            </a:r>
            <a:endParaRPr lang="zh-CN" altLang="en-US" sz="3600" dirty="0">
              <a:solidFill>
                <a:schemeClr val="bg1"/>
              </a:solidFill>
            </a:endParaRP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耶稣来，</a:t>
            </a:r>
            <a:r>
              <a:rPr lang="zh-CN" altLang="en-US" sz="3600" b="1" dirty="0">
                <a:solidFill>
                  <a:schemeClr val="bg1"/>
                </a:solidFill>
              </a:rPr>
              <a:t>服事</a:t>
            </a:r>
            <a:r>
              <a:rPr lang="zh-CN" altLang="en-US" sz="3600" dirty="0">
                <a:solidFill>
                  <a:schemeClr val="bg1"/>
                </a:solidFill>
              </a:rPr>
              <a:t>人，不是受人服事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太</a:t>
            </a:r>
            <a:r>
              <a:rPr lang="en-US" altLang="zh-CN" sz="3600" dirty="0">
                <a:solidFill>
                  <a:schemeClr val="bg1"/>
                </a:solidFill>
              </a:rPr>
              <a:t>20:28)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他教导门徒说，好领导者是一个</a:t>
            </a:r>
            <a:r>
              <a:rPr lang="zh-CN" altLang="en-US" sz="3600" b="1" dirty="0">
                <a:solidFill>
                  <a:schemeClr val="bg1"/>
                </a:solidFill>
              </a:rPr>
              <a:t>服事</a:t>
            </a:r>
            <a:r>
              <a:rPr lang="zh-CN" altLang="en-US" sz="3600" dirty="0">
                <a:solidFill>
                  <a:schemeClr val="bg1"/>
                </a:solidFill>
              </a:rPr>
              <a:t>人的人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路</a:t>
            </a:r>
            <a:r>
              <a:rPr lang="en-US" altLang="zh-CN" sz="3600" dirty="0">
                <a:solidFill>
                  <a:schemeClr val="bg1"/>
                </a:solidFill>
              </a:rPr>
              <a:t>22:26)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耶稣说，若有人</a:t>
            </a:r>
            <a:r>
              <a:rPr lang="zh-CN" altLang="en-US" sz="3600" b="1" dirty="0">
                <a:solidFill>
                  <a:schemeClr val="bg1"/>
                </a:solidFill>
              </a:rPr>
              <a:t>服事</a:t>
            </a:r>
            <a:r>
              <a:rPr lang="zh-CN" altLang="en-US" sz="3600" dirty="0">
                <a:solidFill>
                  <a:schemeClr val="bg1"/>
                </a:solidFill>
              </a:rPr>
              <a:t>他，父必尊敬他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约</a:t>
            </a:r>
            <a:r>
              <a:rPr lang="en-US" altLang="zh-CN" sz="3600" dirty="0">
                <a:solidFill>
                  <a:schemeClr val="bg1"/>
                </a:solidFill>
              </a:rPr>
              <a:t>12:26)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提摩太和以拉都是</a:t>
            </a:r>
            <a:r>
              <a:rPr lang="zh-CN" altLang="en-US" sz="3600" b="1" dirty="0">
                <a:solidFill>
                  <a:schemeClr val="bg1"/>
                </a:solidFill>
              </a:rPr>
              <a:t>服侍</a:t>
            </a:r>
            <a:r>
              <a:rPr lang="zh-CN" altLang="en-US" sz="3600" dirty="0">
                <a:solidFill>
                  <a:schemeClr val="bg1"/>
                </a:solidFill>
              </a:rPr>
              <a:t>保罗的人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徒</a:t>
            </a:r>
            <a:r>
              <a:rPr lang="en-US" altLang="zh-CN" sz="3600" dirty="0">
                <a:solidFill>
                  <a:schemeClr val="bg1"/>
                </a:solidFill>
              </a:rPr>
              <a:t>19</a:t>
            </a:r>
            <a:r>
              <a:rPr lang="zh-CN" altLang="en-US" sz="3600" dirty="0">
                <a:solidFill>
                  <a:schemeClr val="bg1"/>
                </a:solidFill>
              </a:rPr>
              <a:t>章</a:t>
            </a:r>
            <a:r>
              <a:rPr lang="en-US" altLang="zh-CN" sz="3600" dirty="0">
                <a:solidFill>
                  <a:schemeClr val="bg1"/>
                </a:solidFill>
              </a:rPr>
              <a:t>22</a:t>
            </a:r>
            <a:r>
              <a:rPr lang="zh-CN" altLang="en-US" sz="3600" dirty="0">
                <a:solidFill>
                  <a:schemeClr val="bg1"/>
                </a:solidFill>
              </a:rPr>
              <a:t>节</a:t>
            </a:r>
            <a:r>
              <a:rPr lang="en-US" altLang="zh-CN" sz="3600" dirty="0">
                <a:solidFill>
                  <a:schemeClr val="bg1"/>
                </a:solidFill>
              </a:rPr>
              <a:t>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天使在旷野来</a:t>
            </a:r>
            <a:r>
              <a:rPr lang="zh-CN" altLang="en-US" sz="3600" b="1" dirty="0">
                <a:solidFill>
                  <a:schemeClr val="bg1"/>
                </a:solidFill>
              </a:rPr>
              <a:t>服侍</a:t>
            </a:r>
            <a:r>
              <a:rPr lang="zh-CN" altLang="en-US" sz="3600" dirty="0">
                <a:solidFill>
                  <a:schemeClr val="bg1"/>
                </a:solidFill>
              </a:rPr>
              <a:t>耶稣，</a:t>
            </a:r>
            <a:r>
              <a:rPr lang="ja-JP" altLang="en-US" sz="3600">
                <a:solidFill>
                  <a:schemeClr val="bg1"/>
                </a:solidFill>
              </a:rPr>
              <a:t>即</a:t>
            </a:r>
            <a:r>
              <a:rPr lang="zh-CN" altLang="en-US" sz="3600" dirty="0">
                <a:solidFill>
                  <a:schemeClr val="bg1"/>
                </a:solidFill>
              </a:rPr>
              <a:t>服侍他的需要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太</a:t>
            </a:r>
            <a:r>
              <a:rPr lang="en-US" altLang="zh-CN" sz="3600" dirty="0">
                <a:solidFill>
                  <a:schemeClr val="bg1"/>
                </a:solidFill>
              </a:rPr>
              <a:t>4</a:t>
            </a:r>
            <a:r>
              <a:rPr lang="zh-CN" altLang="en-US" sz="3600" dirty="0">
                <a:solidFill>
                  <a:schemeClr val="bg1"/>
                </a:solidFill>
              </a:rPr>
              <a:t>章</a:t>
            </a:r>
            <a:r>
              <a:rPr lang="en-US" altLang="zh-CN" sz="3600" dirty="0">
                <a:solidFill>
                  <a:schemeClr val="bg1"/>
                </a:solidFill>
              </a:rPr>
              <a:t>11</a:t>
            </a:r>
            <a:r>
              <a:rPr lang="zh-CN" altLang="en-US" sz="3600" dirty="0">
                <a:solidFill>
                  <a:schemeClr val="bg1"/>
                </a:solidFill>
              </a:rPr>
              <a:t>节</a:t>
            </a:r>
            <a:r>
              <a:rPr lang="en-US" altLang="zh-CN" sz="3600" dirty="0">
                <a:solidFill>
                  <a:schemeClr val="bg1"/>
                </a:solidFill>
              </a:rPr>
              <a:t>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彼得岳母从病床上起来，服侍客人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太</a:t>
            </a:r>
            <a:r>
              <a:rPr lang="en-US" altLang="zh-CN" sz="3600" dirty="0">
                <a:solidFill>
                  <a:schemeClr val="bg1"/>
                </a:solidFill>
              </a:rPr>
              <a:t>8:15)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跟随耶稣的妇女</a:t>
            </a:r>
            <a:r>
              <a:rPr lang="ja-JP" altLang="en-US" sz="3600">
                <a:solidFill>
                  <a:schemeClr val="bg1"/>
                </a:solidFill>
              </a:rPr>
              <a:t>用自己的资源</a:t>
            </a:r>
            <a:r>
              <a:rPr lang="zh-CN" altLang="en-US" sz="3600" b="1" dirty="0">
                <a:solidFill>
                  <a:schemeClr val="bg1"/>
                </a:solidFill>
              </a:rPr>
              <a:t>服事</a:t>
            </a:r>
            <a:r>
              <a:rPr lang="zh-CN" altLang="en-US" sz="3600" dirty="0">
                <a:solidFill>
                  <a:schemeClr val="bg1"/>
                </a:solidFill>
              </a:rPr>
              <a:t>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太</a:t>
            </a:r>
            <a:r>
              <a:rPr lang="en-US" altLang="zh-CN" sz="3600" dirty="0">
                <a:solidFill>
                  <a:schemeClr val="bg1"/>
                </a:solidFill>
              </a:rPr>
              <a:t>27:55;</a:t>
            </a:r>
            <a:r>
              <a:rPr lang="zh-CN" altLang="en-US" sz="3600" dirty="0">
                <a:solidFill>
                  <a:schemeClr val="bg1"/>
                </a:solidFill>
              </a:rPr>
              <a:t>路八</a:t>
            </a:r>
            <a:r>
              <a:rPr lang="en-US" altLang="zh-CN" sz="3600" dirty="0">
                <a:solidFill>
                  <a:schemeClr val="bg1"/>
                </a:solidFill>
              </a:rPr>
              <a:t>3)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马大在厨房里</a:t>
            </a:r>
            <a:r>
              <a:rPr lang="zh-CN" altLang="en-US" sz="3600" b="1" dirty="0">
                <a:solidFill>
                  <a:schemeClr val="bg1"/>
                </a:solidFill>
              </a:rPr>
              <a:t>伺候</a:t>
            </a:r>
            <a:r>
              <a:rPr lang="zh-CN" altLang="en-US" sz="3600" dirty="0">
                <a:solidFill>
                  <a:schemeClr val="bg1"/>
                </a:solidFill>
              </a:rPr>
              <a:t>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路</a:t>
            </a:r>
            <a:r>
              <a:rPr lang="en-US" altLang="zh-CN" sz="3600" dirty="0">
                <a:solidFill>
                  <a:schemeClr val="bg1"/>
                </a:solidFill>
              </a:rPr>
              <a:t>10:40;</a:t>
            </a:r>
            <a:r>
              <a:rPr lang="zh-CN" altLang="en-US" sz="3600" dirty="0">
                <a:solidFill>
                  <a:schemeClr val="bg1"/>
                </a:solidFill>
              </a:rPr>
              <a:t>约</a:t>
            </a:r>
            <a:r>
              <a:rPr lang="en-US" altLang="zh-CN" sz="3600" dirty="0">
                <a:solidFill>
                  <a:schemeClr val="bg1"/>
                </a:solidFill>
              </a:rPr>
              <a:t>12:2)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56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VI.</a:t>
            </a:r>
            <a:r>
              <a:rPr lang="zh-CN" altLang="en-US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执事从事什么事工</a:t>
            </a:r>
            <a:endParaRPr lang="en-US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deacon</a:t>
            </a:r>
            <a:r>
              <a:rPr lang="zh-CN" altLang="en-US" dirty="0">
                <a:solidFill>
                  <a:schemeClr val="bg1"/>
                </a:solidFill>
              </a:rPr>
              <a:t>来自希腊语</a:t>
            </a:r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zh-CN" altLang="en-US" dirty="0">
                <a:solidFill>
                  <a:schemeClr val="bg1"/>
                </a:solidFill>
              </a:rPr>
              <a:t>。一般意义，“仆人”，在广泛上下文中。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婚礼上的仆人端着盛水的器皿。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约翰</a:t>
            </a:r>
            <a:r>
              <a:rPr lang="en-US" altLang="zh-CN" dirty="0">
                <a:solidFill>
                  <a:schemeClr val="bg1"/>
                </a:solidFill>
              </a:rPr>
              <a:t>2:5,9 </a:t>
            </a:r>
            <a:r>
              <a:rPr lang="zh-CN" altLang="en-US" dirty="0">
                <a:solidFill>
                  <a:schemeClr val="bg1"/>
                </a:solidFill>
              </a:rPr>
              <a:t>他母亲对用人说</a:t>
            </a:r>
            <a:r>
              <a:rPr lang="en-US" altLang="zh-CN" dirty="0">
                <a:solidFill>
                  <a:schemeClr val="bg1"/>
                </a:solidFill>
              </a:rPr>
              <a:t>:</a:t>
            </a:r>
            <a:r>
              <a:rPr lang="zh-CN" altLang="en-US" dirty="0">
                <a:solidFill>
                  <a:schemeClr val="bg1"/>
                </a:solidFill>
              </a:rPr>
              <a:t>“他告诉你们什么，你们就做什么。”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基督蒙召作受割礼之人的仆人。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罗马人</a:t>
            </a:r>
            <a:r>
              <a:rPr lang="en-US" altLang="zh-CN" dirty="0">
                <a:solidFill>
                  <a:schemeClr val="bg1"/>
                </a:solidFill>
              </a:rPr>
              <a:t>15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8 </a:t>
            </a:r>
            <a:r>
              <a:rPr lang="zh-CN" altLang="en-US" dirty="0">
                <a:solidFill>
                  <a:schemeClr val="bg1"/>
                </a:solidFill>
              </a:rPr>
              <a:t>基督是为上帝真理做了受割礼之人的执事（直译作仆人），要显明上帝的真实。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保罗自称是新约的仆人。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哥林多后书三</a:t>
            </a:r>
            <a:r>
              <a:rPr lang="en-US" altLang="zh-CN" dirty="0">
                <a:solidFill>
                  <a:schemeClr val="bg1"/>
                </a:solidFill>
              </a:rPr>
              <a:t>6 </a:t>
            </a:r>
            <a:r>
              <a:rPr lang="zh-CN" altLang="en-US" dirty="0">
                <a:solidFill>
                  <a:schemeClr val="bg1"/>
                </a:solidFill>
              </a:rPr>
              <a:t>：他（上帝）叫我们能承当这新约的执事。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. .</a:t>
            </a:r>
            <a:r>
              <a:rPr lang="zh-CN" altLang="en-US" dirty="0">
                <a:solidFill>
                  <a:schemeClr val="bg1"/>
                </a:solidFill>
              </a:rPr>
              <a:t>还有福音的执事（传道人）</a:t>
            </a:r>
          </a:p>
          <a:p>
            <a:pPr lvl="1"/>
            <a:r>
              <a:rPr lang="en-US" altLang="zh-CN" dirty="0">
                <a:solidFill>
                  <a:schemeClr val="bg1"/>
                </a:solidFill>
              </a:rPr>
              <a:t>《</a:t>
            </a:r>
            <a:r>
              <a:rPr lang="zh-CN" altLang="en-US" dirty="0">
                <a:solidFill>
                  <a:schemeClr val="bg1"/>
                </a:solidFill>
              </a:rPr>
              <a:t>歌罗西书</a:t>
            </a:r>
            <a:r>
              <a:rPr lang="en-US" altLang="zh-CN" dirty="0">
                <a:solidFill>
                  <a:schemeClr val="bg1"/>
                </a:solidFill>
              </a:rPr>
              <a:t>》1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23 </a:t>
            </a:r>
            <a:r>
              <a:rPr lang="zh-CN" altLang="en-US" dirty="0">
                <a:solidFill>
                  <a:schemeClr val="bg1"/>
                </a:solidFill>
              </a:rPr>
              <a:t>不致被引动失去福音的盼望</a:t>
            </a:r>
            <a:r>
              <a:rPr lang="en-US" altLang="zh-CN" dirty="0">
                <a:solidFill>
                  <a:schemeClr val="bg1"/>
                </a:solidFill>
              </a:rPr>
              <a:t>…</a:t>
            </a:r>
            <a:r>
              <a:rPr lang="zh-CN" altLang="en-US" dirty="0">
                <a:solidFill>
                  <a:schemeClr val="bg1"/>
                </a:solidFill>
              </a:rPr>
              <a:t>我保罗也做了这福音的执事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0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1A07A-2E3E-1643-9ACE-D520F613D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V)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0EC5F-E245-6142-8655-F4FF28A3FA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58E83-5803-4240-8F1A-4890D1FD9AE9}"/>
              </a:ext>
            </a:extLst>
          </p:cNvPr>
          <p:cNvSpPr/>
          <p:nvPr/>
        </p:nvSpPr>
        <p:spPr>
          <a:xfrm>
            <a:off x="1707931" y="3602038"/>
            <a:ext cx="8776138" cy="1061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00" b="1">
                <a:solidFill>
                  <a:srgbClr val="FFFF00"/>
                </a:solidFill>
                <a:cs typeface="Al Nile" pitchFamily="2" charset="-78"/>
              </a:rPr>
              <a:t>执事的资格</a:t>
            </a:r>
            <a:endParaRPr lang="en-US" sz="4000" b="1" dirty="0">
              <a:solidFill>
                <a:srgbClr val="FFFF00"/>
              </a:solidFill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6911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. .</a:t>
            </a:r>
            <a:r>
              <a:rPr lang="zh-CN" altLang="en-US" dirty="0">
                <a:solidFill>
                  <a:schemeClr val="bg1"/>
                </a:solidFill>
              </a:rPr>
              <a:t>和教会的执事。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歌罗西书一</a:t>
            </a:r>
            <a:r>
              <a:rPr lang="en-US" altLang="zh-CN" dirty="0">
                <a:solidFill>
                  <a:schemeClr val="bg1"/>
                </a:solidFill>
              </a:rPr>
              <a:t>24 </a:t>
            </a:r>
            <a:r>
              <a:rPr lang="zh-CN" altLang="en-US" dirty="0">
                <a:solidFill>
                  <a:schemeClr val="bg1"/>
                </a:solidFill>
              </a:rPr>
              <a:t>我为基督的身体，就是教会，要在我身上补满基督患难的缺欠。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参见哥林多前书</a:t>
            </a:r>
            <a:r>
              <a:rPr lang="en-US" altLang="zh-CN" dirty="0">
                <a:solidFill>
                  <a:schemeClr val="bg1"/>
                </a:solidFill>
              </a:rPr>
              <a:t>3:5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b="1" dirty="0">
                <a:solidFill>
                  <a:schemeClr val="bg1"/>
                </a:solidFill>
              </a:rPr>
              <a:t>推基古在主里称为忠信的仆人。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以弗所书</a:t>
            </a:r>
            <a:r>
              <a:rPr lang="en-US" altLang="zh-CN" dirty="0">
                <a:solidFill>
                  <a:schemeClr val="bg1"/>
                </a:solidFill>
              </a:rPr>
              <a:t>6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21 </a:t>
            </a:r>
            <a:r>
              <a:rPr lang="zh-CN" altLang="en-US" dirty="0">
                <a:solidFill>
                  <a:schemeClr val="bg1"/>
                </a:solidFill>
              </a:rPr>
              <a:t>今有所亲爱、忠心侍奉（名字传道人）的兄弟推基古，他要把这我的事情并我的景况都告诉你们。</a:t>
            </a:r>
          </a:p>
          <a:p>
            <a:r>
              <a:rPr lang="zh-CN" altLang="en-US" b="1" dirty="0">
                <a:solidFill>
                  <a:schemeClr val="bg1"/>
                </a:solidFill>
              </a:rPr>
              <a:t>提摩太被称为上帝的仆人。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帖撒罗尼迦前书</a:t>
            </a:r>
            <a:r>
              <a:rPr lang="en-US" altLang="zh-CN" dirty="0">
                <a:solidFill>
                  <a:schemeClr val="bg1"/>
                </a:solidFill>
              </a:rPr>
              <a:t>3:2 </a:t>
            </a:r>
            <a:r>
              <a:rPr lang="zh-CN" altLang="en-US" dirty="0">
                <a:solidFill>
                  <a:schemeClr val="bg1"/>
                </a:solidFill>
              </a:rPr>
              <a:t>我们打发兄弟，在基督福音上做上帝执事的（直译仆人）提摩太前去。</a:t>
            </a:r>
          </a:p>
          <a:p>
            <a:r>
              <a:rPr lang="zh-CN" altLang="en-US" b="1" dirty="0">
                <a:solidFill>
                  <a:schemeClr val="bg1"/>
                </a:solidFill>
              </a:rPr>
              <a:t>门徒们被告知，如果他们想为大，他们必须成为仆人。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马太福音</a:t>
            </a:r>
            <a:r>
              <a:rPr lang="en-US" altLang="zh-CN" dirty="0">
                <a:solidFill>
                  <a:schemeClr val="bg1"/>
                </a:solidFill>
              </a:rPr>
              <a:t>20:26 </a:t>
            </a:r>
            <a:r>
              <a:rPr lang="zh-CN" altLang="en-US" dirty="0">
                <a:solidFill>
                  <a:schemeClr val="bg1"/>
                </a:solidFill>
              </a:rPr>
              <a:t>你们中间谁愿为大，就必作你们的用人（即执事）。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615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DADF-4154-AC4A-B1EA-0A74D0A0C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FDE2C-63B1-4E48-B4CC-46150B2CA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ja-JP" altLang="en-US" b="1">
                <a:solidFill>
                  <a:schemeClr val="bg1"/>
                </a:solidFill>
              </a:rPr>
              <a:t>场地管理：</a:t>
            </a:r>
            <a:r>
              <a:rPr lang="ja-JP" altLang="en-US">
                <a:solidFill>
                  <a:schemeClr val="bg1"/>
                </a:solidFill>
              </a:rPr>
              <a:t>执事可以负责管理教会的财产，包括预备敬拜的场所，清洁打扫，以及其他确保教会正常运作的工作。</a:t>
            </a:r>
          </a:p>
          <a:p>
            <a:r>
              <a:rPr lang="ja-JP" altLang="en-US" b="1">
                <a:solidFill>
                  <a:schemeClr val="bg1"/>
                </a:solidFill>
              </a:rPr>
              <a:t>慈善救济：</a:t>
            </a:r>
            <a:r>
              <a:rPr lang="ja-JP" altLang="en-US">
                <a:solidFill>
                  <a:schemeClr val="bg1"/>
                </a:solidFill>
              </a:rPr>
              <a:t>就像</a:t>
            </a:r>
            <a:r>
              <a:rPr lang="en-US" altLang="ja-JP" dirty="0">
                <a:solidFill>
                  <a:schemeClr val="bg1"/>
                </a:solidFill>
              </a:rPr>
              <a:t>《</a:t>
            </a:r>
            <a:r>
              <a:rPr lang="ja-JP" altLang="en-US">
                <a:solidFill>
                  <a:schemeClr val="bg1"/>
                </a:solidFill>
              </a:rPr>
              <a:t>使徒行传</a:t>
            </a:r>
            <a:r>
              <a:rPr lang="en-US" altLang="ja-JP" dirty="0">
                <a:solidFill>
                  <a:schemeClr val="bg1"/>
                </a:solidFill>
              </a:rPr>
              <a:t>》6</a:t>
            </a:r>
            <a:r>
              <a:rPr lang="ja-JP" altLang="en-US">
                <a:solidFill>
                  <a:schemeClr val="bg1"/>
                </a:solidFill>
              </a:rPr>
              <a:t>章</a:t>
            </a:r>
            <a:r>
              <a:rPr lang="en-US" altLang="ja-JP" dirty="0">
                <a:solidFill>
                  <a:schemeClr val="bg1"/>
                </a:solidFill>
              </a:rPr>
              <a:t>1-6</a:t>
            </a:r>
            <a:r>
              <a:rPr lang="ja-JP" altLang="en-US">
                <a:solidFill>
                  <a:schemeClr val="bg1"/>
                </a:solidFill>
              </a:rPr>
              <a:t>节中照顾寡妇，执事可以参与管理善款和其他救济，帮助有需要的人。</a:t>
            </a:r>
          </a:p>
          <a:p>
            <a:r>
              <a:rPr lang="ja-JP" altLang="en-US" b="1">
                <a:solidFill>
                  <a:schemeClr val="bg1"/>
                </a:solidFill>
              </a:rPr>
              <a:t>教会财务：</a:t>
            </a:r>
            <a:r>
              <a:rPr lang="ja-JP" altLang="en-US">
                <a:solidFill>
                  <a:schemeClr val="bg1"/>
                </a:solidFill>
              </a:rPr>
              <a:t>在长老对教会的财务进行监管时（徒</a:t>
            </a:r>
            <a:r>
              <a:rPr lang="en-US" altLang="ja-JP" dirty="0">
                <a:solidFill>
                  <a:schemeClr val="bg1"/>
                </a:solidFill>
              </a:rPr>
              <a:t>11:30</a:t>
            </a:r>
            <a:r>
              <a:rPr lang="ja-JP" altLang="en-US">
                <a:solidFill>
                  <a:schemeClr val="bg1"/>
                </a:solidFill>
              </a:rPr>
              <a:t>），最好由执事处理日常的财务工作，包括收取清点奉献，进行财务记录等等。</a:t>
            </a:r>
          </a:p>
          <a:p>
            <a:r>
              <a:rPr lang="ja-JP" altLang="en-US" b="1">
                <a:solidFill>
                  <a:schemeClr val="bg1"/>
                </a:solidFill>
              </a:rPr>
              <a:t>聚会招待：</a:t>
            </a:r>
            <a:r>
              <a:rPr lang="ja-JP" altLang="en-US">
                <a:solidFill>
                  <a:schemeClr val="bg1"/>
                </a:solidFill>
              </a:rPr>
              <a:t>执事可以负责分发教会通知，引导会众就坐，预备圣餐。</a:t>
            </a:r>
          </a:p>
          <a:p>
            <a:r>
              <a:rPr lang="ja-JP" altLang="en-US" b="1">
                <a:solidFill>
                  <a:schemeClr val="bg1"/>
                </a:solidFill>
              </a:rPr>
              <a:t>行政事务：</a:t>
            </a:r>
            <a:r>
              <a:rPr lang="ja-JP" altLang="en-US">
                <a:solidFill>
                  <a:schemeClr val="bg1"/>
                </a:solidFill>
              </a:rPr>
              <a:t>执事应该帮助教会处理各种事宜，从而使长老专心教导和牧养教会。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843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ja-JP" altLang="en-US" sz="4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给弟兄姐妹的话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b="1">
                <a:solidFill>
                  <a:schemeClr val="bg1"/>
                </a:solidFill>
              </a:rPr>
              <a:t>几个重要的观察</a:t>
            </a:r>
            <a:br>
              <a:rPr lang="ja-JP" altLang="en-US">
                <a:solidFill>
                  <a:schemeClr val="bg1"/>
                </a:solidFill>
              </a:rPr>
            </a:br>
            <a:endParaRPr lang="ja-JP" altLang="en-US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ja-JP" altLang="en-US">
                <a:solidFill>
                  <a:schemeClr val="bg1"/>
                </a:solidFill>
              </a:rPr>
              <a:t>的职份、称呼或功用，在新约中非常丰富内容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ja-JP" altLang="en-US">
                <a:solidFill>
                  <a:schemeClr val="bg1"/>
                </a:solidFill>
              </a:rPr>
              <a:t>是对传道人的丰富比喻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ja-JP" altLang="en-US">
                <a:solidFill>
                  <a:schemeClr val="bg1"/>
                </a:solidFill>
              </a:rPr>
              <a:t>角色包括男人和女人</a:t>
            </a: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执事似乎是事奉的实干家</a:t>
            </a: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事工训练的实质是执事训练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9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61FB-E784-FF4B-A2C3-F9E00B54B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给弟兄姐妹的话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2E828-035E-0343-985B-A0C6DA245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823"/>
            <a:ext cx="10515600" cy="466714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</a:pPr>
            <a:r>
              <a:rPr lang="ja-JP" altLang="en-US" sz="3400" b="1">
                <a:solidFill>
                  <a:schemeClr val="bg1"/>
                </a:solidFill>
              </a:rPr>
              <a:t>角色：神的儿女</a:t>
            </a:r>
            <a:r>
              <a:rPr lang="zh-CN" altLang="en-US" sz="3400" b="1" dirty="0">
                <a:solidFill>
                  <a:schemeClr val="bg1"/>
                </a:solidFill>
              </a:rPr>
              <a:t>、</a:t>
            </a:r>
            <a:r>
              <a:rPr lang="ja-JP" altLang="en-US" sz="3400" b="1">
                <a:solidFill>
                  <a:schemeClr val="bg1"/>
                </a:solidFill>
              </a:rPr>
              <a:t>神的仆人</a:t>
            </a:r>
            <a:r>
              <a:rPr lang="zh-CN" altLang="en-US" sz="3400" b="1" dirty="0">
                <a:solidFill>
                  <a:schemeClr val="bg1"/>
                </a:solidFill>
              </a:rPr>
              <a:t>、</a:t>
            </a:r>
            <a:r>
              <a:rPr lang="ja-JP" altLang="en-US" sz="3400" b="1">
                <a:solidFill>
                  <a:schemeClr val="bg1"/>
                </a:solidFill>
              </a:rPr>
              <a:t>与上帝同工</a:t>
            </a:r>
          </a:p>
          <a:p>
            <a:pPr>
              <a:lnSpc>
                <a:spcPct val="130000"/>
              </a:lnSpc>
            </a:pPr>
            <a:r>
              <a:rPr lang="ja-JP" altLang="en-US" sz="3400" b="1">
                <a:solidFill>
                  <a:schemeClr val="bg1"/>
                </a:solidFill>
              </a:rPr>
              <a:t>处境：在拯救的日子</a:t>
            </a:r>
          </a:p>
          <a:p>
            <a:pPr>
              <a:lnSpc>
                <a:spcPct val="130000"/>
              </a:lnSpc>
            </a:pPr>
            <a:r>
              <a:rPr lang="ja-JP" altLang="en-US" sz="3400" b="1">
                <a:solidFill>
                  <a:schemeClr val="bg1"/>
                </a:solidFill>
              </a:rPr>
              <a:t>目的：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在人：不叫人有妨碍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在神：表明是上帝的用人</a:t>
            </a:r>
          </a:p>
          <a:p>
            <a:pPr>
              <a:lnSpc>
                <a:spcPct val="130000"/>
              </a:lnSpc>
            </a:pPr>
            <a:r>
              <a:rPr lang="ja-JP" altLang="en-US" sz="3400" b="1">
                <a:solidFill>
                  <a:schemeClr val="bg1"/>
                </a:solidFill>
              </a:rPr>
              <a:t>服事的方法：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对待环境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自己的品格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对待他人心态</a:t>
            </a:r>
            <a:endParaRPr lang="ja-JP" altLang="en-US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528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ED6B8-3A7D-3347-A822-58967978B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执事资格的经文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9592D-D70C-3647-B87F-08B8E7658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提摩太前书 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3:8-13  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 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做执事的也是如此，必须端庄，不一口两舌，不好喝酒，不贪不义之财； </a:t>
            </a:r>
            <a:endParaRPr lang="en-US" altLang="ja-JP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 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要存清洁的良心，固守真道的奥秘。 </a:t>
            </a:r>
            <a:endParaRPr lang="en-US" altLang="ja-JP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 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这等人也要先受试验，若没有可责之处，然后叫他们做执事。 </a:t>
            </a:r>
            <a:endParaRPr lang="en-US" altLang="ja-JP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11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女执事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6" tooltip="3:11 原文作：女人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6" tooltip="3:11 原文作：女人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也是如此，必须端庄，不说谗言，有节制，凡事忠心。 </a:t>
            </a:r>
            <a:endParaRPr lang="en-US" altLang="ja-JP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 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执事只要做一个妇人的丈夫，好好管理儿女和自己的家。 </a:t>
            </a:r>
            <a:endParaRPr lang="en-US" altLang="ja-JP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 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因为善做执事的，自己就得到美好的地步，并且在基督耶稣里的真道上大有胆量。</a:t>
            </a:r>
          </a:p>
          <a:p>
            <a:endParaRPr lang="en-US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7093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28242-80A9-A044-9F76-533A31228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资格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FA7B8-0BE2-2743-A07B-63915C5EB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b="1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端庄</a:t>
            </a:r>
            <a:r>
              <a:rPr lang="en-US" altLang="ja-JP" b="1" dirty="0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值得认真考虑</a:t>
            </a:r>
            <a:r>
              <a:rPr lang="en-US" altLang="ja-JP" b="1" dirty="0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ja-JP" altLang="en-US" b="1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，不口是心非</a:t>
            </a:r>
          </a:p>
          <a:p>
            <a:pPr lvl="1"/>
            <a:r>
              <a:rPr lang="el-GR" dirty="0">
                <a:solidFill>
                  <a:schemeClr val="bg1"/>
                </a:solidFill>
                <a:ea typeface="SimSun" panose="02010600030101010101" pitchFamily="2" charset="-122"/>
              </a:rPr>
              <a:t>Σεμνούς——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虔诚的、可敬的、证明或诚实</a:t>
            </a:r>
          </a:p>
          <a:p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不一口两舌</a:t>
            </a:r>
            <a:endParaRPr lang="en-US" altLang="ja-JP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el-GR" dirty="0" err="1">
                <a:solidFill>
                  <a:schemeClr val="bg1"/>
                </a:solidFill>
                <a:ea typeface="SimSun" panose="02010600030101010101" pitchFamily="2" charset="-122"/>
              </a:rPr>
              <a:t>Διλόγους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讲两个故事，对不同的人说不同的话</a:t>
            </a:r>
          </a:p>
          <a:p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不好喝酒</a:t>
            </a:r>
          </a:p>
          <a:p>
            <a:pPr lvl="1"/>
            <a:r>
              <a:rPr lang="el-GR" dirty="0">
                <a:solidFill>
                  <a:schemeClr val="bg1"/>
                </a:solidFill>
                <a:ea typeface="SimSun" panose="02010600030101010101" pitchFamily="2" charset="-122"/>
              </a:rPr>
              <a:t>——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不好喝酒，温和，不会贪杯上瘾</a:t>
            </a:r>
          </a:p>
          <a:p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不贪不义之财</a:t>
            </a:r>
          </a:p>
          <a:p>
            <a:pPr lvl="1"/>
            <a:r>
              <a:rPr lang="el-GR" dirty="0" err="1">
                <a:solidFill>
                  <a:schemeClr val="bg1"/>
                </a:solidFill>
                <a:ea typeface="SimSun" panose="02010600030101010101" pitchFamily="2" charset="-122"/>
              </a:rPr>
              <a:t>μὴ</a:t>
            </a:r>
            <a:r>
              <a:rPr lang="el-GR" dirty="0">
                <a:solidFill>
                  <a:schemeClr val="bg1"/>
                </a:solidFill>
                <a:ea typeface="SimSun" panose="02010600030101010101" pitchFamily="2" charset="-122"/>
              </a:rPr>
              <a:t> </a:t>
            </a:r>
            <a:r>
              <a:rPr lang="el-GR" dirty="0" err="1">
                <a:solidFill>
                  <a:schemeClr val="bg1"/>
                </a:solidFill>
                <a:ea typeface="SimSun" panose="02010600030101010101" pitchFamily="2" charset="-122"/>
              </a:rPr>
              <a:t>αἰσχροκερδεῖς</a:t>
            </a:r>
            <a:r>
              <a:rPr lang="el-GR" dirty="0">
                <a:solidFill>
                  <a:schemeClr val="bg1"/>
                </a:solidFill>
                <a:ea typeface="SimSun" panose="02010600030101010101" pitchFamily="2" charset="-122"/>
              </a:rPr>
              <a:t>——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不贪恋财利益，不利用某些机会来赚取钱财</a:t>
            </a:r>
          </a:p>
          <a:p>
            <a:pPr lvl="1"/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与长老年一样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69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28242-80A9-A044-9F76-533A31228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资格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FA7B8-0BE2-2743-A07B-63915C5EB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存清洁的良心，固守真道的奥秘</a:t>
            </a:r>
          </a:p>
          <a:p>
            <a:pPr lvl="1"/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精神和专一的人 </a:t>
            </a:r>
          </a:p>
          <a:p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这等人要先受试验，若没有可责之处，然后叫他们做执事</a:t>
            </a:r>
            <a:b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</a:br>
            <a:endParaRPr lang="ja-JP" altLang="en-US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这些人也当先受从老我、世界和撒但来的各种试炼，然后才可以事奉。</a:t>
            </a:r>
          </a:p>
          <a:p>
            <a:pPr lvl="1"/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女人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——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也是如此，必须端庄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值得认真考虑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</a:p>
          <a:p>
            <a:pPr lvl="1"/>
            <a:r>
              <a:rPr lang="el-GR" dirty="0" err="1">
                <a:solidFill>
                  <a:schemeClr val="bg1"/>
                </a:solidFill>
                <a:ea typeface="SimSun" panose="02010600030101010101" pitchFamily="2" charset="-122"/>
              </a:rPr>
              <a:t>γυναῖκας</a:t>
            </a:r>
            <a:r>
              <a:rPr lang="el-GR" dirty="0">
                <a:solidFill>
                  <a:schemeClr val="bg1"/>
                </a:solidFill>
                <a:ea typeface="SimSun" panose="02010600030101010101" pitchFamily="2" charset="-122"/>
              </a:rPr>
              <a:t> </a:t>
            </a:r>
            <a:r>
              <a:rPr lang="el-GR" dirty="0" err="1">
                <a:solidFill>
                  <a:schemeClr val="bg1"/>
                </a:solidFill>
                <a:ea typeface="SimSun" panose="02010600030101010101" pitchFamily="2" charset="-122"/>
              </a:rPr>
              <a:t>ὡσαύτως</a:t>
            </a:r>
            <a:r>
              <a:rPr lang="el-GR" dirty="0">
                <a:solidFill>
                  <a:schemeClr val="bg1"/>
                </a:solidFill>
                <a:ea typeface="SimSun" panose="02010600030101010101" pitchFamily="2" charset="-122"/>
              </a:rPr>
              <a:t> </a:t>
            </a:r>
            <a:r>
              <a:rPr lang="el-GR" dirty="0" err="1">
                <a:solidFill>
                  <a:schemeClr val="bg1"/>
                </a:solidFill>
                <a:ea typeface="SimSun" panose="02010600030101010101" pitchFamily="2" charset="-122"/>
              </a:rPr>
              <a:t>σεμνάς</a:t>
            </a:r>
            <a:r>
              <a:rPr lang="el-GR" dirty="0">
                <a:solidFill>
                  <a:schemeClr val="bg1"/>
                </a:solidFill>
                <a:ea typeface="SimSun" panose="02010600030101010101" pitchFamily="2" charset="-122"/>
              </a:rPr>
              <a:t>——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对女性的要求也是如此，女人（这里不一定是指妻子），虔诚的，受人尊敬，经过验证或诚实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94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AF4F8-5B40-EE4D-BB37-9AB231AB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III.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资格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D2A82-5B87-DC4A-8258-AD6FE0D00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不说谗言：不做虚假指控</a:t>
            </a: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不说谗言，不作魔鬼的器皿，不毁谤人，不传八卦</a:t>
            </a: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女人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——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也是如此，必须端庄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值得认真考虑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有节制</a:t>
            </a: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冷静的，清晰的思维，谨慎和自我意识</a:t>
            </a: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凡事忠心</a:t>
            </a:r>
            <a:b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</a:br>
            <a:endParaRPr lang="ja-JP" altLang="en-US" b="1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忠诚、可靠、负责</a:t>
            </a: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只作一个妇人的丈夫</a:t>
            </a: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男人和女人不应该存在一夫多妻的关系</a:t>
            </a:r>
          </a:p>
          <a:p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2968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DADF-4154-AC4A-B1EA-0A74D0A0C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IV.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资格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4)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FDE2C-63B1-4E48-B4CC-46150B2CA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好好管理儿女和自己的家。</a:t>
            </a:r>
            <a:endParaRPr lang="ja-JP" altLang="en-US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当儿女仍然在家里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, </a:t>
            </a: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因为善做执事的，自己就得到美好的地步</a:t>
            </a:r>
            <a:endParaRPr lang="ja-JP" altLang="en-US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如果他们能很好得带领自己的儿女（若他们有儿女的话）</a:t>
            </a:r>
          </a:p>
          <a:p>
            <a:pPr lvl="1"/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对那些善于服侍的人，他们就会得到一个美好的根基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,</a:t>
            </a:r>
          </a:p>
          <a:p>
            <a:pPr lvl="1"/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从而得到更多事奉的机会</a:t>
            </a: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并在基督耶稣里的信心上，大有胆量</a:t>
            </a:r>
            <a:endParaRPr lang="ja-JP" altLang="en-US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他们就会在基督耶稣里的真道上获得信心、勇气、坦率。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14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C8480-D14A-AF4C-AD2C-14B4AE90C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IV.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圣经中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例子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EFC2B-C029-0E41-9E44-642E1E2DA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0134"/>
            <a:ext cx="10515600" cy="468683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ja-JP" altLang="en-US" b="1">
                <a:solidFill>
                  <a:schemeClr val="bg1"/>
                </a:solidFill>
              </a:rPr>
              <a:t>弗</a:t>
            </a:r>
            <a:r>
              <a:rPr lang="en-US" altLang="ja-JP" b="1" dirty="0">
                <a:solidFill>
                  <a:schemeClr val="bg1"/>
                </a:solidFill>
              </a:rPr>
              <a:t>3:6- </a:t>
            </a:r>
            <a:r>
              <a:rPr lang="ja-JP" altLang="en-US" b="1">
                <a:solidFill>
                  <a:schemeClr val="bg1"/>
                </a:solidFill>
              </a:rPr>
              <a:t>这奥秘就是外邦人在基督耶稣里，借着福音，得以同为后嗣，同为一体，同蒙应许。 </a:t>
            </a:r>
            <a:r>
              <a:rPr lang="en-US" altLang="ja-JP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 </a:t>
            </a:r>
            <a:r>
              <a:rPr lang="ja-JP" altLang="en-US" b="1">
                <a:solidFill>
                  <a:schemeClr val="bg1"/>
                </a:solidFill>
              </a:rPr>
              <a:t>我做了这福音的执事（</a:t>
            </a:r>
            <a:r>
              <a:rPr lang="en-US" b="1" dirty="0" err="1">
                <a:solidFill>
                  <a:schemeClr val="bg1"/>
                </a:solidFill>
              </a:rPr>
              <a:t>diakonos</a:t>
            </a:r>
            <a:r>
              <a:rPr lang="en-US" b="1" dirty="0">
                <a:solidFill>
                  <a:schemeClr val="bg1"/>
                </a:solidFill>
              </a:rPr>
              <a:t>)，</a:t>
            </a:r>
            <a:r>
              <a:rPr lang="ja-JP" altLang="en-US" b="1">
                <a:solidFill>
                  <a:schemeClr val="bg1"/>
                </a:solidFill>
              </a:rPr>
              <a:t>是照神的恩赐，这恩赐是照他运行的大能赐给我的。 </a:t>
            </a:r>
            <a:r>
              <a:rPr lang="en-US" altLang="ja-JP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 </a:t>
            </a:r>
            <a:r>
              <a:rPr lang="ja-JP" altLang="en-US" b="1">
                <a:solidFill>
                  <a:schemeClr val="bg1"/>
                </a:solidFill>
              </a:rPr>
              <a:t>我本来比众圣徒中最小的还小，然而他还赐我这恩典，叫我把基督那测不透的丰富传给外邦人， </a:t>
            </a:r>
            <a:r>
              <a:rPr lang="en-US" altLang="ja-JP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 </a:t>
            </a:r>
            <a:r>
              <a:rPr lang="ja-JP" altLang="en-US" b="1">
                <a:solidFill>
                  <a:schemeClr val="bg1"/>
                </a:solidFill>
              </a:rPr>
              <a:t>又使众人都明白，这历代以来隐藏在创造万物之神里的奥秘是如何安排的， </a:t>
            </a:r>
            <a:r>
              <a:rPr lang="en-US" altLang="ja-JP" b="1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 </a:t>
            </a:r>
            <a:r>
              <a:rPr lang="ja-JP" altLang="en-US" b="1">
                <a:solidFill>
                  <a:schemeClr val="bg1"/>
                </a:solidFill>
              </a:rPr>
              <a:t>为要借着教会，使天上执政的、掌权的现在得知神百般的智慧。 </a:t>
            </a:r>
            <a:r>
              <a:rPr lang="en-US" altLang="ja-JP" b="1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 </a:t>
            </a:r>
            <a:r>
              <a:rPr lang="ja-JP" altLang="en-US" b="1">
                <a:solidFill>
                  <a:schemeClr val="bg1"/>
                </a:solidFill>
              </a:rPr>
              <a:t>这是照神从万世以前在我们主基督耶稣里所定的旨意。 </a:t>
            </a:r>
            <a:r>
              <a:rPr lang="en-US" altLang="ja-JP" b="1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 </a:t>
            </a:r>
            <a:r>
              <a:rPr lang="ja-JP" altLang="en-US" b="1">
                <a:solidFill>
                  <a:schemeClr val="bg1"/>
                </a:solidFill>
              </a:rPr>
              <a:t>我们因信耶稣，就在他里面放胆无惧，笃信不疑地来到神面前。 </a:t>
            </a:r>
            <a:r>
              <a:rPr lang="en-US" altLang="ja-JP" b="1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 </a:t>
            </a:r>
            <a:r>
              <a:rPr lang="ja-JP" altLang="en-US" b="1">
                <a:solidFill>
                  <a:schemeClr val="bg1"/>
                </a:solidFill>
              </a:rPr>
              <a:t>所以，我求你们不要因我为你们所受的患难丧胆，这原是你们的荣耀。</a:t>
            </a:r>
          </a:p>
          <a:p>
            <a:br>
              <a:rPr lang="ja-JP" altLang="en-US" b="1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36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61FB-E784-FF4B-A2C3-F9E00B54B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IV.</a:t>
            </a:r>
            <a:r>
              <a:rPr lang="ja-JP" altLang="en-US" sz="540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圣经中的</a:t>
            </a:r>
            <a:r>
              <a:rPr lang="zh-CN" altLang="en-US" sz="5400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“</a:t>
            </a:r>
            <a:r>
              <a:rPr lang="ja-JP" altLang="en-US" sz="540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执事</a:t>
            </a:r>
            <a:r>
              <a:rPr lang="zh-CN" altLang="en-US" sz="5400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”</a:t>
            </a:r>
            <a:r>
              <a:rPr lang="ja-JP" altLang="en-US" sz="540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人物</a:t>
            </a:r>
            <a:endParaRPr lang="en-US" sz="5400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2E828-035E-0343-985B-A0C6DA245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</a:rPr>
              <a:t>亚波罗和保罗是执事</a:t>
            </a:r>
            <a:br>
              <a:rPr lang="ja-JP" altLang="en-US">
                <a:solidFill>
                  <a:schemeClr val="bg1"/>
                </a:solidFill>
              </a:rPr>
            </a:br>
            <a:endParaRPr lang="ja-JP" altLang="en-US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</a:pPr>
            <a:r>
              <a:rPr lang="ja-JP" altLang="en-US">
                <a:solidFill>
                  <a:schemeClr val="bg1"/>
                </a:solidFill>
              </a:rPr>
              <a:t>林前书</a:t>
            </a:r>
            <a:r>
              <a:rPr lang="en-US" altLang="ja-JP" dirty="0">
                <a:solidFill>
                  <a:schemeClr val="bg1"/>
                </a:solidFill>
              </a:rPr>
              <a:t>3:5 </a:t>
            </a:r>
            <a:r>
              <a:rPr lang="ja-JP" altLang="en-US">
                <a:solidFill>
                  <a:schemeClr val="bg1"/>
                </a:solidFill>
              </a:rPr>
              <a:t>亚波罗算什么，保罗算什么，无非是执事</a:t>
            </a:r>
            <a:r>
              <a:rPr lang="en-US" altLang="ja-JP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en-US" dirty="0">
                <a:solidFill>
                  <a:schemeClr val="bg1"/>
                </a:solidFill>
              </a:rPr>
              <a:t>)，</a:t>
            </a:r>
            <a:r>
              <a:rPr lang="ja-JP" altLang="en-US">
                <a:solidFill>
                  <a:schemeClr val="bg1"/>
                </a:solidFill>
              </a:rPr>
              <a:t>照主所赐给他们各人的，引导你们相信。</a:t>
            </a:r>
            <a:endParaRPr lang="en-US" altLang="ja-JP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</a:rPr>
              <a:t>提摩太是个好执事</a:t>
            </a:r>
            <a:endParaRPr lang="ja-JP" altLang="en-US">
              <a:solidFill>
                <a:schemeClr val="bg1"/>
              </a:solidFill>
            </a:endParaRPr>
          </a:p>
          <a:p>
            <a:pPr lvl="1">
              <a:lnSpc>
                <a:spcPct val="120000"/>
              </a:lnSpc>
            </a:pPr>
            <a:r>
              <a:rPr lang="ja-JP" altLang="en-US">
                <a:solidFill>
                  <a:schemeClr val="bg1"/>
                </a:solidFill>
              </a:rPr>
              <a:t>提摩太前书</a:t>
            </a:r>
            <a:r>
              <a:rPr lang="en-US" altLang="ja-JP" dirty="0">
                <a:solidFill>
                  <a:schemeClr val="bg1"/>
                </a:solidFill>
              </a:rPr>
              <a:t>4:6 </a:t>
            </a:r>
            <a:r>
              <a:rPr lang="ja-JP" altLang="en-US">
                <a:solidFill>
                  <a:schemeClr val="bg1"/>
                </a:solidFill>
              </a:rPr>
              <a:t>你若将这些事提醒弟兄们，便是基督耶稣的好执事，在真道的话语和你向来所服从的善道上得了教育。</a:t>
            </a:r>
            <a:endParaRPr lang="en-US" altLang="ja-JP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</a:rPr>
              <a:t>非比是女执事</a:t>
            </a: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</a:rPr>
              <a:t>罗马书</a:t>
            </a:r>
            <a:r>
              <a:rPr lang="en-US" altLang="ja-JP" b="1" dirty="0">
                <a:solidFill>
                  <a:schemeClr val="bg1"/>
                </a:solidFill>
              </a:rPr>
              <a:t>16:1 </a:t>
            </a:r>
            <a:r>
              <a:rPr lang="ja-JP" altLang="en-US" b="1">
                <a:solidFill>
                  <a:schemeClr val="bg1"/>
                </a:solidFill>
              </a:rPr>
              <a:t>我对你们举荐我们的姐妹非比，她是在坚革哩教会中的女执事</a:t>
            </a:r>
            <a:r>
              <a:rPr lang="en-US" altLang="ja-JP" b="1" dirty="0">
                <a:solidFill>
                  <a:schemeClr val="bg1"/>
                </a:solidFill>
              </a:rPr>
              <a:t>(</a:t>
            </a:r>
            <a:r>
              <a:rPr lang="en-US" b="1" dirty="0" err="1">
                <a:solidFill>
                  <a:schemeClr val="bg1"/>
                </a:solidFill>
              </a:rPr>
              <a:t>diakonos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r>
              <a:rPr lang="ja-JP" altLang="en-US" b="1">
                <a:solidFill>
                  <a:schemeClr val="bg1"/>
                </a:solidFill>
              </a:rPr>
              <a:t>的，</a:t>
            </a:r>
          </a:p>
          <a:p>
            <a:br>
              <a:rPr lang="ja-JP" altLang="en-US">
                <a:solidFill>
                  <a:schemeClr val="bg1"/>
                </a:solidFill>
              </a:rPr>
            </a:br>
            <a:endParaRPr lang="ja-JP" altLang="en-US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884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2654</Words>
  <Application>Microsoft Macintosh PowerPoint</Application>
  <PresentationFormat>Widescreen</PresentationFormat>
  <Paragraphs>157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等线</vt:lpstr>
      <vt:lpstr>SimHei</vt:lpstr>
      <vt:lpstr>SimSun</vt:lpstr>
      <vt:lpstr>游ゴシック</vt:lpstr>
      <vt:lpstr>Al Nile</vt:lpstr>
      <vt:lpstr>Arial</vt:lpstr>
      <vt:lpstr>Calibri</vt:lpstr>
      <vt:lpstr>Calibri Light</vt:lpstr>
      <vt:lpstr>Office Theme</vt:lpstr>
      <vt:lpstr>执事的侍奉（V)</vt:lpstr>
      <vt:lpstr>执事的侍奉（V)</vt:lpstr>
      <vt:lpstr>I. 执事资格的经文</vt:lpstr>
      <vt:lpstr>II. 资格（1）</vt:lpstr>
      <vt:lpstr>II. 资格（2)</vt:lpstr>
      <vt:lpstr>III. 资格（3)</vt:lpstr>
      <vt:lpstr>IV. 资格（4)</vt:lpstr>
      <vt:lpstr>IV. 圣经中“执事”例子</vt:lpstr>
      <vt:lpstr>IV.圣经中的“执事”人物</vt:lpstr>
      <vt:lpstr>IV. 圣经中“执事”例子</vt:lpstr>
      <vt:lpstr>执事的侍奉（VI)</vt:lpstr>
      <vt:lpstr>VI. 执事的工作</vt:lpstr>
      <vt:lpstr>VI. 执事的工作</vt:lpstr>
      <vt:lpstr>用行动表明神的执事</vt:lpstr>
      <vt:lpstr>VI.圣经中“执事”例子</vt:lpstr>
      <vt:lpstr>VI. 执事的态度</vt:lpstr>
      <vt:lpstr>VI. 执事的工作</vt:lpstr>
      <vt:lpstr>VI. 执事的工作</vt:lpstr>
      <vt:lpstr>VI.执事从事什么事工</vt:lpstr>
      <vt:lpstr>VI. 执事的工作</vt:lpstr>
      <vt:lpstr>VI.执事的工作</vt:lpstr>
      <vt:lpstr>VI.给弟兄姐妹的话</vt:lpstr>
      <vt:lpstr>VI.给弟兄姐妹的话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执事的侍奉</dc:title>
  <dc:creator>Microsoft Office User</dc:creator>
  <cp:lastModifiedBy>Microsoft Office User</cp:lastModifiedBy>
  <cp:revision>51</cp:revision>
  <dcterms:created xsi:type="dcterms:W3CDTF">2021-01-04T16:47:25Z</dcterms:created>
  <dcterms:modified xsi:type="dcterms:W3CDTF">2021-01-11T22:01:15Z</dcterms:modified>
</cp:coreProperties>
</file>