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8" r:id="rId13"/>
    <p:sldId id="269" r:id="rId14"/>
    <p:sldId id="267" r:id="rId15"/>
    <p:sldId id="266" r:id="rId16"/>
    <p:sldId id="265" r:id="rId17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>
        <p:scale>
          <a:sx n="90" d="100"/>
          <a:sy n="90" d="100"/>
        </p:scale>
        <p:origin x="66" y="-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D1BC7F-60D4-420A-821D-F35D2CF728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5E1A7CB-C8F5-44BE-8B90-C3847937B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6F0A75-2B04-40AA-8EEB-6A8B7A36D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6608-E532-46BC-BEFC-59733B40BD01}" type="datetimeFigureOut">
              <a:rPr lang="ru-UA" smtClean="0"/>
              <a:t>14.07.2020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B9F926-1147-4B68-ACB2-1656923C6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F0EFA4-D353-4D8E-9409-A6E7F30D6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57998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DAF888-4C0E-403B-A0B0-B2A835144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F91C6AD-D0AD-4116-8193-A2D1B8158C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97239A-9A8C-459A-840D-A179C1AD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6608-E532-46BC-BEFC-59733B40BD01}" type="datetimeFigureOut">
              <a:rPr lang="ru-UA" smtClean="0"/>
              <a:t>14.07.2020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67A1A2-2034-4152-A624-91413AD2A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FEEE81-DFB1-4237-B808-7850F79E6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58209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4D70AF6-23ED-47DB-89AA-F032F39475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D766C77-EF75-4565-B57F-E0DDF46DFE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04E574-E08E-40BE-B25E-A5E8ACC85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6608-E532-46BC-BEFC-59733B40BD01}" type="datetimeFigureOut">
              <a:rPr lang="ru-UA" smtClean="0"/>
              <a:t>14.07.2020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9C46D99-7E18-491C-BF46-5F7F80C8F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D1F2CBD-44E2-47E3-B00E-92BFD92A9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1944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B627BC-BC33-4F0B-A8A5-22E8F808E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338C0C-4C7C-49DB-B4E2-4CFB78A48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9989A5-AC10-468C-949C-D2E906698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6608-E532-46BC-BEFC-59733B40BD01}" type="datetimeFigureOut">
              <a:rPr lang="ru-UA" smtClean="0"/>
              <a:t>14.07.2020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38D2CE-47E7-4752-8842-BEAB59B22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E42EEB-CD1C-43D9-AF48-E35579028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90343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262112-5A50-4E96-8E20-40B429D46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A62A042-3078-45DD-A512-F76E32BE4B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1A2C44-F9B8-4D2D-A6C1-E409C5150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6608-E532-46BC-BEFC-59733B40BD01}" type="datetimeFigureOut">
              <a:rPr lang="ru-UA" smtClean="0"/>
              <a:t>14.07.2020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EBB1D5-5C8C-4AF0-A133-AE9C94242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8AC030-3380-461F-A185-831E4B4E4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06210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ADC1BC-BB2B-4D37-BCC7-FBA174625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E2103E-0D7E-4E20-8D83-E22618A443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E36E883-EBAF-4A67-A080-EEC2AD1D85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1EBEE8D-CB52-4289-87A4-DEC336C11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6608-E532-46BC-BEFC-59733B40BD01}" type="datetimeFigureOut">
              <a:rPr lang="ru-UA" smtClean="0"/>
              <a:t>14.07.2020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BBD58E5-6F30-47E5-93E4-2EA50C737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7E93878-BE78-4DE4-B160-55A792F21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11146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BA5CAD-53D5-45EC-B81E-54688AAB3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8676408-0CFE-490F-86CC-95EC8AF59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32CB336-6D0C-421C-BB84-9F43AE963F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3EA4AD5-F912-4327-983F-9F22B2F7FC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90B54FA-3D02-402C-A55E-766E0C6392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02618F8-2BA4-41D1-A761-19F4C494F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6608-E532-46BC-BEFC-59733B40BD01}" type="datetimeFigureOut">
              <a:rPr lang="ru-UA" smtClean="0"/>
              <a:t>14.07.2020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026B725-A351-4108-A714-6A8BEA1D1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2EB5039-C1F8-4B91-9676-32D3B6602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09667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1D9B70-E040-4E4E-A914-CD9BED733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9658915-86BE-4DFF-B37B-2E77BBBB7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6608-E532-46BC-BEFC-59733B40BD01}" type="datetimeFigureOut">
              <a:rPr lang="ru-UA" smtClean="0"/>
              <a:t>14.07.2020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47EE6A9-3F09-437D-B4E7-97D99A423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C58DF0E-852E-406C-80C3-021A0C52E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31238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EF8B4A5-ED56-4E64-BC91-D6629D1C6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6608-E532-46BC-BEFC-59733B40BD01}" type="datetimeFigureOut">
              <a:rPr lang="ru-UA" smtClean="0"/>
              <a:t>14.07.2020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44FE856-9F36-428C-8B6E-7675AB103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BAE99B8-3266-4576-9579-5CAFFC98A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3856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7DD9B5-E600-4A7E-9C47-D892B6BD7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F761D5-ADA7-4AA0-8B65-C72DDF65F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61BF137-7A97-428B-92F7-6956D72195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C60A408-4CF2-49E7-B3DB-678AB1C33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6608-E532-46BC-BEFC-59733B40BD01}" type="datetimeFigureOut">
              <a:rPr lang="ru-UA" smtClean="0"/>
              <a:t>14.07.2020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F83C7A8-7F10-4EB5-B69F-F4EDCA53E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76F329C-908E-41FB-A441-BB13BA3FF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22040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B303E4-3896-445E-9E99-C44016F13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DBB1821-986C-4509-BF64-84FA2187B8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C4FE7C6-0E53-4EEF-9349-C8338C1A9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6460564-9D22-4E2A-B292-3B130A347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6608-E532-46BC-BEFC-59733B40BD01}" type="datetimeFigureOut">
              <a:rPr lang="ru-UA" smtClean="0"/>
              <a:t>14.07.2020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C42143-660F-4C2C-B2C0-16E360D61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24E6E2-4CF0-4418-AF30-C8704D3F7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47397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77E8D3-AA55-494D-A66A-407D4E1B5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B7755E3-A8E0-4A8A-B6D5-2E531561C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0B7554-B587-4CDB-99B9-0A4A8379E4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C6608-E532-46BC-BEFC-59733B40BD01}" type="datetimeFigureOut">
              <a:rPr lang="ru-UA" smtClean="0"/>
              <a:t>14.07.2020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D5851C-B518-46D7-A1D1-4AC3F9515B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68BE62-6B08-45ED-8EF6-4B131059FB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99331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7874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Принципы использования апологетики в </a:t>
            </a:r>
            <a:r>
              <a:rPr lang="ru-RU" i="1" dirty="0" err="1"/>
              <a:t>благовестии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776" y="2387600"/>
            <a:ext cx="10582836" cy="4322482"/>
          </a:xfrm>
        </p:spPr>
        <p:txBody>
          <a:bodyPr>
            <a:normAutofit/>
          </a:bodyPr>
          <a:lstStyle/>
          <a:p>
            <a:pPr algn="l"/>
            <a:r>
              <a:rPr lang="ru-RU" sz="3200" i="1" dirty="0"/>
              <a:t>1. Исключительно рациональные доводы не убедят   </a:t>
            </a:r>
          </a:p>
          <a:p>
            <a:pPr algn="l"/>
            <a:r>
              <a:rPr lang="ru-RU" sz="3200" i="1" dirty="0"/>
              <a:t>     собеседника уверовать в Бога. </a:t>
            </a:r>
            <a:br>
              <a:rPr lang="ru-RU" sz="3200" i="1" dirty="0"/>
            </a:br>
            <a:br>
              <a:rPr lang="ru-RU" sz="3200" i="1" dirty="0"/>
            </a:br>
            <a:r>
              <a:rPr lang="ru-RU" sz="3200" i="1" dirty="0"/>
              <a:t>    Люди очень редко принимают решения руководствуясь   </a:t>
            </a:r>
          </a:p>
          <a:p>
            <a:pPr algn="l"/>
            <a:r>
              <a:rPr lang="ru-RU" sz="3200" i="1" dirty="0"/>
              <a:t>    исключительно рациональными соображениями. 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224804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980" y="-787400"/>
            <a:ext cx="11405347" cy="2387600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Библейские примеры использования апологетики при </a:t>
            </a:r>
            <a:r>
              <a:rPr lang="ru-RU" i="1" dirty="0" err="1"/>
              <a:t>благовестии</a:t>
            </a:r>
            <a:r>
              <a:rPr lang="ru-RU" i="1" dirty="0"/>
              <a:t>. 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9283" y="2272553"/>
            <a:ext cx="11405347" cy="3697942"/>
          </a:xfrm>
        </p:spPr>
        <p:txBody>
          <a:bodyPr>
            <a:normAutofit fontScale="25000" lnSpcReduction="20000"/>
          </a:bodyPr>
          <a:lstStyle/>
          <a:p>
            <a:pPr marL="914400" lvl="1" indent="-457200" algn="l">
              <a:buAutoNum type="arabicPeriod" startAt="2"/>
            </a:pPr>
            <a:r>
              <a:rPr lang="ru-RU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Апологетика в свидетельстве Апостола Павла (Деяния 26:1-29)</a:t>
            </a:r>
            <a:endParaRPr lang="ru-RU" sz="1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ru-RU" sz="1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ru-RU" sz="4800" dirty="0"/>
          </a:p>
          <a:p>
            <a:pPr algn="l"/>
            <a:r>
              <a:rPr lang="ru-RU" sz="7200" dirty="0"/>
              <a:t>21 За это схватили меня Иудеи в храме и покушались растерзать.</a:t>
            </a:r>
          </a:p>
          <a:p>
            <a:pPr algn="l"/>
            <a:r>
              <a:rPr lang="ru-RU" sz="7200" dirty="0"/>
              <a:t>22 Но, получив помощь от Бога, я до сего дня стою, свидетельствуя малому и великому, ничего не говоря, кроме того, о чем пророки и Моисей говорили, что это будет,</a:t>
            </a:r>
          </a:p>
          <a:p>
            <a:pPr algn="l"/>
            <a:r>
              <a:rPr lang="ru-RU" sz="7200" dirty="0"/>
              <a:t>23 </a:t>
            </a:r>
            <a:r>
              <a:rPr lang="ru-RU" sz="7200" i="1" dirty="0"/>
              <a:t>то есть</a:t>
            </a:r>
            <a:r>
              <a:rPr lang="ru-RU" sz="7200" dirty="0"/>
              <a:t> что Христос имел пострадать и, восстав первый из мертвых, возвестить свет народу (Иудейскому) и язычникам.</a:t>
            </a:r>
          </a:p>
          <a:p>
            <a:pPr algn="l"/>
            <a:r>
              <a:rPr lang="ru-RU" sz="7200" dirty="0"/>
              <a:t>24 Когда он так защищался, </a:t>
            </a:r>
            <a:r>
              <a:rPr lang="ru-RU" sz="7200" dirty="0" err="1"/>
              <a:t>Фест</a:t>
            </a:r>
            <a:r>
              <a:rPr lang="ru-RU" sz="7200" dirty="0"/>
              <a:t> громким голосом сказал: безумствуешь ты, Павел! большая ученость доводит тебя до сумасшествия.</a:t>
            </a:r>
          </a:p>
          <a:p>
            <a:pPr algn="l"/>
            <a:r>
              <a:rPr lang="ru-RU" sz="7200" dirty="0"/>
              <a:t>25 Нет, достопочтенный </a:t>
            </a:r>
            <a:r>
              <a:rPr lang="ru-RU" sz="7200" dirty="0" err="1"/>
              <a:t>Фест</a:t>
            </a:r>
            <a:r>
              <a:rPr lang="ru-RU" sz="7200" dirty="0"/>
              <a:t>, сказал он, я не безумствую, но говорю слова истины и здравого смысла.</a:t>
            </a:r>
          </a:p>
          <a:p>
            <a:pPr algn="l"/>
            <a:r>
              <a:rPr lang="ru-RU" sz="7200" dirty="0"/>
              <a:t>26 Ибо знает об этом царь, перед которым и говорю смело. Я отнюдь не верю, чтобы от него было что-нибудь из сего скрыто; ибо это не в углу происходило.</a:t>
            </a:r>
          </a:p>
          <a:p>
            <a:pPr algn="l"/>
            <a:r>
              <a:rPr lang="ru-RU" sz="7200" dirty="0"/>
              <a:t>27 Веришь ли, царь Агриппа, пророкам? Знаю, что веришь.</a:t>
            </a:r>
          </a:p>
          <a:p>
            <a:pPr algn="l"/>
            <a:r>
              <a:rPr lang="ru-RU" sz="7200" dirty="0"/>
              <a:t>28 Агриппа сказал Павлу: ты немного не убеждаешь меня сделаться Христианином.</a:t>
            </a:r>
          </a:p>
          <a:p>
            <a:pPr algn="l"/>
            <a:r>
              <a:rPr lang="ru-RU" sz="7200" dirty="0"/>
              <a:t>29 Павел сказал: молил бы я Бога, чтобы мало ли, много ли, не только ты, но и все, слушающие меня сегодня, сделались такими, как я, кроме этих уз.</a:t>
            </a:r>
          </a:p>
          <a:p>
            <a:pPr lvl="1" algn="l"/>
            <a:endParaRPr lang="ru-RU" sz="1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br>
              <a:rPr lang="ru-RU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7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ru-RU" sz="7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ru-RU" sz="7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ru-RU" sz="7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ru-RU" sz="7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ru-RU" sz="7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ru-RU" sz="7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ru-RU" sz="7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ru-UA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31417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980" y="-787400"/>
            <a:ext cx="11405347" cy="2387600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Библейские примеры использования апологетики при </a:t>
            </a:r>
            <a:r>
              <a:rPr lang="ru-RU" i="1" dirty="0" err="1"/>
              <a:t>благовестии</a:t>
            </a:r>
            <a:r>
              <a:rPr lang="ru-RU" i="1" dirty="0"/>
              <a:t>. 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9283" y="2272553"/>
            <a:ext cx="11405347" cy="3697942"/>
          </a:xfrm>
        </p:spPr>
        <p:txBody>
          <a:bodyPr>
            <a:normAutofit fontScale="25000" lnSpcReduction="20000"/>
          </a:bodyPr>
          <a:lstStyle/>
          <a:p>
            <a:pPr marL="914400" lvl="1" indent="-457200" algn="l">
              <a:buAutoNum type="arabicPeriod" startAt="2"/>
            </a:pPr>
            <a:r>
              <a:rPr lang="ru-RU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Апологетика в свидетельстве Апостола Павла (Деяния 26:1-29)</a:t>
            </a:r>
          </a:p>
          <a:p>
            <a:pPr lvl="1" algn="l"/>
            <a:br>
              <a:rPr lang="ru-RU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UA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200150" lvl="1" indent="-742950" algn="l">
              <a:buFont typeface="+mj-lt"/>
              <a:buAutoNum type="arabicPeriod"/>
            </a:pPr>
            <a:r>
              <a:rPr lang="ru-RU" sz="7200" i="1" dirty="0"/>
              <a:t>Покажите общее в ваших убеждениях. (3, 6-7). Собеседник должен сопоставить себя с вами. </a:t>
            </a:r>
            <a:br>
              <a:rPr lang="ru-RU" sz="7200" i="1" dirty="0"/>
            </a:br>
            <a:endParaRPr lang="ru-UA" sz="7200" dirty="0"/>
          </a:p>
          <a:p>
            <a:pPr lvl="1" algn="l"/>
            <a:endParaRPr lang="ru-RU" sz="11100" i="1" dirty="0"/>
          </a:p>
          <a:p>
            <a:pPr lvl="1" algn="l"/>
            <a:endParaRPr lang="ru-RU" sz="11100" i="1" dirty="0"/>
          </a:p>
          <a:p>
            <a:pPr lvl="1" algn="l"/>
            <a:endParaRPr lang="ru-RU" sz="11100" i="1" dirty="0"/>
          </a:p>
          <a:p>
            <a:pPr lvl="1" algn="l"/>
            <a:endParaRPr lang="ru-RU" sz="11100" i="1" dirty="0"/>
          </a:p>
          <a:p>
            <a:pPr lvl="1" algn="l"/>
            <a:br>
              <a:rPr lang="ru-RU" sz="11100" i="1" dirty="0"/>
            </a:br>
            <a:br>
              <a:rPr lang="ru-RU" i="1" dirty="0"/>
            </a:br>
            <a:endParaRPr lang="ru-UA" sz="9600" dirty="0"/>
          </a:p>
        </p:txBody>
      </p:sp>
    </p:spTree>
    <p:extLst>
      <p:ext uri="{BB962C8B-B14F-4D97-AF65-F5344CB8AC3E}">
        <p14:creationId xmlns:p14="http://schemas.microsoft.com/office/powerpoint/2010/main" val="356446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980" y="-787400"/>
            <a:ext cx="11405347" cy="2387600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Библейские примеры использования апологетики при </a:t>
            </a:r>
            <a:r>
              <a:rPr lang="ru-RU" i="1" dirty="0" err="1"/>
              <a:t>благовестии</a:t>
            </a:r>
            <a:r>
              <a:rPr lang="ru-RU" i="1" dirty="0"/>
              <a:t>. 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9283" y="2272553"/>
            <a:ext cx="11405347" cy="3697942"/>
          </a:xfrm>
        </p:spPr>
        <p:txBody>
          <a:bodyPr>
            <a:normAutofit fontScale="25000" lnSpcReduction="20000"/>
          </a:bodyPr>
          <a:lstStyle/>
          <a:p>
            <a:pPr marL="914400" lvl="1" indent="-457200" algn="l">
              <a:buAutoNum type="arabicPeriod" startAt="2"/>
            </a:pPr>
            <a:r>
              <a:rPr lang="ru-RU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Апологетика в свидетельстве Апостола Павла (Деяния 26:1-29)</a:t>
            </a:r>
          </a:p>
          <a:p>
            <a:pPr lvl="1" algn="l"/>
            <a:br>
              <a:rPr lang="ru-RU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UA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200150" lvl="1" indent="-742950" algn="l">
              <a:buFont typeface="+mj-lt"/>
              <a:buAutoNum type="arabicPeriod"/>
            </a:pPr>
            <a:r>
              <a:rPr lang="ru-RU" sz="7200" i="1" dirty="0"/>
              <a:t>Покажите общее в ваших убеждениях. (3, 6-7). Собеседник должен сопоставить себя с вами. </a:t>
            </a:r>
            <a:br>
              <a:rPr lang="ru-RU" sz="7200" i="1" dirty="0"/>
            </a:br>
            <a:endParaRPr lang="ru-UA" sz="7200" dirty="0"/>
          </a:p>
          <a:p>
            <a:pPr marL="1200150" lvl="1" indent="-742950" algn="l">
              <a:buFont typeface="+mj-lt"/>
              <a:buAutoNum type="arabicPeriod"/>
            </a:pPr>
            <a:r>
              <a:rPr lang="ru-RU" sz="7200" i="1" dirty="0"/>
              <a:t>Расскажите, как принятие библейской истины изменило вас:</a:t>
            </a:r>
            <a:br>
              <a:rPr lang="ru-RU" sz="7200" i="1" dirty="0"/>
            </a:br>
            <a:endParaRPr lang="ru-UA" sz="7200" dirty="0"/>
          </a:p>
          <a:p>
            <a:pPr marL="1657350" lvl="2" indent="-742950" algn="l">
              <a:buFont typeface="+mj-lt"/>
              <a:buAutoNum type="alphaLcParenR"/>
            </a:pPr>
            <a:r>
              <a:rPr lang="ru-RU" sz="7200" i="1" dirty="0"/>
              <a:t>Кем вы были до принятия истины (4-5, 9-11). Вы были таким же в прошлом, как ваш собеседник сейчас.</a:t>
            </a:r>
            <a:br>
              <a:rPr lang="ru-RU" sz="7200" i="1" dirty="0"/>
            </a:br>
            <a:endParaRPr lang="ru-UA" sz="7200" dirty="0"/>
          </a:p>
          <a:p>
            <a:pPr marL="1657350" lvl="2" indent="-742950" algn="l">
              <a:buFont typeface="+mj-lt"/>
              <a:buAutoNum type="alphaLcParenR"/>
            </a:pPr>
            <a:r>
              <a:rPr lang="ru-RU" sz="7200" i="1" dirty="0"/>
              <a:t>Приведите в личностных деталях, как произошла ваша встреча с Божьей истиной (12-18). </a:t>
            </a:r>
            <a:br>
              <a:rPr lang="ru-RU" sz="7200" i="1" dirty="0"/>
            </a:br>
            <a:br>
              <a:rPr lang="ru-RU" sz="7200" i="1" dirty="0"/>
            </a:br>
            <a:r>
              <a:rPr lang="ru-RU" sz="7200" i="1" dirty="0"/>
              <a:t>Ваш собеседник может оспаривать ваши убеждения, ценности, доктрины, но он не сможет оспорить рассказанный вами ваш личный опыт встречи с Богом. </a:t>
            </a:r>
            <a:br>
              <a:rPr lang="ru-RU" sz="7200" i="1" dirty="0"/>
            </a:br>
            <a:endParaRPr lang="ru-UA" sz="7200" dirty="0"/>
          </a:p>
          <a:p>
            <a:pPr marL="1657350" lvl="2" indent="-742950" algn="l">
              <a:buFont typeface="+mj-lt"/>
              <a:buAutoNum type="alphaLcParenR"/>
            </a:pPr>
            <a:r>
              <a:rPr lang="ru-RU" sz="7200" i="1" dirty="0"/>
              <a:t>Опишите как коренным образом изменилась ваша жизнь. </a:t>
            </a:r>
            <a:br>
              <a:rPr lang="ru-RU" sz="7200" i="1" dirty="0"/>
            </a:br>
            <a:br>
              <a:rPr lang="ru-RU" sz="7200" i="1" dirty="0"/>
            </a:br>
            <a:endParaRPr lang="ru-UA" sz="7200" dirty="0"/>
          </a:p>
          <a:p>
            <a:pPr algn="l"/>
            <a:br>
              <a:rPr lang="ru-RU" sz="11100" i="1" dirty="0"/>
            </a:br>
            <a:br>
              <a:rPr lang="ru-RU" i="1" dirty="0"/>
            </a:br>
            <a:endParaRPr lang="ru-UA" sz="9600" dirty="0"/>
          </a:p>
        </p:txBody>
      </p:sp>
    </p:spTree>
    <p:extLst>
      <p:ext uri="{BB962C8B-B14F-4D97-AF65-F5344CB8AC3E}">
        <p14:creationId xmlns:p14="http://schemas.microsoft.com/office/powerpoint/2010/main" val="3396363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980" y="-787400"/>
            <a:ext cx="11405347" cy="2387600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Библейские примеры использования апологетики при </a:t>
            </a:r>
            <a:r>
              <a:rPr lang="ru-RU" i="1" dirty="0" err="1"/>
              <a:t>благовестии</a:t>
            </a:r>
            <a:r>
              <a:rPr lang="ru-RU" i="1" dirty="0"/>
              <a:t>. 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9283" y="2272553"/>
            <a:ext cx="11405347" cy="3697942"/>
          </a:xfrm>
        </p:spPr>
        <p:txBody>
          <a:bodyPr>
            <a:normAutofit fontScale="25000" lnSpcReduction="20000"/>
          </a:bodyPr>
          <a:lstStyle/>
          <a:p>
            <a:pPr marL="914400" lvl="1" indent="-457200" algn="l">
              <a:buAutoNum type="arabicPeriod" startAt="2"/>
            </a:pPr>
            <a:r>
              <a:rPr lang="ru-RU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Апологетика в свидетельстве Апостола Павла (Деяния 26:1-29)</a:t>
            </a:r>
          </a:p>
          <a:p>
            <a:pPr lvl="1" algn="l"/>
            <a:br>
              <a:rPr lang="ru-RU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UA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200150" lvl="1" indent="-742950" algn="l">
              <a:buFont typeface="+mj-lt"/>
              <a:buAutoNum type="arabicPeriod"/>
            </a:pPr>
            <a:r>
              <a:rPr lang="ru-RU" sz="7200" i="1" dirty="0"/>
              <a:t>Покажите общее в ваших убеждениях. (3, 6-7). Собеседник должен сопоставить себя с вами. </a:t>
            </a:r>
            <a:br>
              <a:rPr lang="ru-RU" sz="7200" i="1" dirty="0"/>
            </a:br>
            <a:endParaRPr lang="ru-UA" sz="7200" dirty="0"/>
          </a:p>
          <a:p>
            <a:pPr marL="1200150" lvl="1" indent="-742950" algn="l">
              <a:buFont typeface="+mj-lt"/>
              <a:buAutoNum type="arabicPeriod"/>
            </a:pPr>
            <a:r>
              <a:rPr lang="ru-RU" sz="7200" i="1" dirty="0"/>
              <a:t>Расскажите, как принятие библейской истины изменило вас:</a:t>
            </a:r>
            <a:br>
              <a:rPr lang="ru-RU" sz="7200" i="1" dirty="0"/>
            </a:br>
            <a:endParaRPr lang="ru-UA" sz="7200" dirty="0"/>
          </a:p>
          <a:p>
            <a:pPr marL="1657350" lvl="2" indent="-742950" algn="l">
              <a:buFont typeface="+mj-lt"/>
              <a:buAutoNum type="alphaLcParenR"/>
            </a:pPr>
            <a:r>
              <a:rPr lang="ru-RU" sz="7200" i="1" dirty="0"/>
              <a:t>Кем вы были до принятия истины (4-5, 9-11). Вы были таким же в прошлом, как ваш собеседник сейчас.</a:t>
            </a:r>
            <a:br>
              <a:rPr lang="ru-RU" sz="7200" i="1" dirty="0"/>
            </a:br>
            <a:endParaRPr lang="ru-UA" sz="7200" dirty="0"/>
          </a:p>
          <a:p>
            <a:pPr marL="1657350" lvl="2" indent="-742950" algn="l">
              <a:buFont typeface="+mj-lt"/>
              <a:buAutoNum type="alphaLcParenR"/>
            </a:pPr>
            <a:r>
              <a:rPr lang="ru-RU" sz="7200" i="1" dirty="0"/>
              <a:t>Приведите в личностных деталях, как произошла ваша встреча с Божьей истиной (12-18). </a:t>
            </a:r>
            <a:br>
              <a:rPr lang="ru-RU" sz="7200" i="1" dirty="0"/>
            </a:br>
            <a:br>
              <a:rPr lang="ru-RU" sz="7200" i="1" dirty="0"/>
            </a:br>
            <a:r>
              <a:rPr lang="ru-RU" sz="7200" i="1" dirty="0"/>
              <a:t>Ваш собеседник может оспаривать ваши убеждения, ценности, доктрины, но он не сможет оспорить рассказанный вами ваш личный опыт встречи с Богом. </a:t>
            </a:r>
            <a:br>
              <a:rPr lang="ru-RU" sz="7200" i="1" dirty="0"/>
            </a:br>
            <a:endParaRPr lang="ru-UA" sz="7200" dirty="0"/>
          </a:p>
          <a:p>
            <a:pPr marL="1657350" lvl="2" indent="-742950" algn="l">
              <a:buFont typeface="+mj-lt"/>
              <a:buAutoNum type="alphaLcParenR"/>
            </a:pPr>
            <a:r>
              <a:rPr lang="ru-RU" sz="7200" i="1" dirty="0"/>
              <a:t>Опишите как коренным образом изменилась ваша жизнь. </a:t>
            </a:r>
            <a:br>
              <a:rPr lang="ru-RU" sz="7200" i="1" dirty="0"/>
            </a:br>
            <a:br>
              <a:rPr lang="ru-RU" sz="7200" i="1" dirty="0"/>
            </a:br>
            <a:endParaRPr lang="ru-UA" sz="7200" dirty="0"/>
          </a:p>
          <a:p>
            <a:pPr algn="l"/>
            <a:r>
              <a:rPr lang="ru-RU" sz="7200" i="1" dirty="0"/>
              <a:t>        3.             Призовите к принятию решения. </a:t>
            </a:r>
            <a:br>
              <a:rPr lang="ru-RU" sz="11100" i="1" dirty="0"/>
            </a:br>
            <a:br>
              <a:rPr lang="ru-RU" i="1" dirty="0"/>
            </a:br>
            <a:endParaRPr lang="ru-UA" sz="9600" dirty="0"/>
          </a:p>
        </p:txBody>
      </p:sp>
    </p:spTree>
    <p:extLst>
      <p:ext uri="{BB962C8B-B14F-4D97-AF65-F5344CB8AC3E}">
        <p14:creationId xmlns:p14="http://schemas.microsoft.com/office/powerpoint/2010/main" val="1869627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7874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Принципы использования апологетики в </a:t>
            </a:r>
            <a:r>
              <a:rPr lang="ru-RU" i="1" dirty="0" err="1"/>
              <a:t>благовестии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776" y="2387600"/>
            <a:ext cx="10582836" cy="4322482"/>
          </a:xfrm>
        </p:spPr>
        <p:txBody>
          <a:bodyPr>
            <a:normAutofit/>
          </a:bodyPr>
          <a:lstStyle/>
          <a:p>
            <a:pPr algn="l"/>
            <a:r>
              <a:rPr lang="ru-RU" sz="3200" i="1" dirty="0"/>
              <a:t>2. Задавайте больше вопросов, чтобы понять в чем  </a:t>
            </a:r>
          </a:p>
          <a:p>
            <a:pPr algn="l"/>
            <a:r>
              <a:rPr lang="ru-RU" sz="3200" i="1" dirty="0"/>
              <a:t>    основная причина сомнений человека в истинности  </a:t>
            </a:r>
          </a:p>
          <a:p>
            <a:pPr algn="l"/>
            <a:r>
              <a:rPr lang="ru-RU" sz="3200" i="1" dirty="0"/>
              <a:t>    христианства. </a:t>
            </a:r>
            <a:br>
              <a:rPr lang="ru-RU" i="1" dirty="0"/>
            </a:b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3541405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7874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Принципы использования апологетики в </a:t>
            </a:r>
            <a:r>
              <a:rPr lang="ru-RU" i="1" dirty="0" err="1"/>
              <a:t>благовестии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5117" y="2272553"/>
            <a:ext cx="11040035" cy="5257800"/>
          </a:xfrm>
        </p:spPr>
        <p:txBody>
          <a:bodyPr>
            <a:normAutofit fontScale="85000" lnSpcReduction="20000"/>
          </a:bodyPr>
          <a:lstStyle/>
          <a:p>
            <a:pPr lvl="0" algn="l"/>
            <a:r>
              <a:rPr lang="ru-RU" sz="3600" i="1" dirty="0"/>
              <a:t>3. Занимайтесь негативной и позитивной апологетикой. </a:t>
            </a:r>
            <a:br>
              <a:rPr lang="ru-RU" sz="3600" i="1" dirty="0"/>
            </a:br>
            <a:endParaRPr lang="ru-UA" sz="3600" dirty="0"/>
          </a:p>
          <a:p>
            <a:pPr marL="914400" lvl="1" indent="-457200" algn="l">
              <a:buFont typeface="+mj-lt"/>
              <a:buAutoNum type="arabicParenR"/>
            </a:pPr>
            <a:r>
              <a:rPr lang="ru-RU" sz="3600" i="1" dirty="0"/>
              <a:t>Спросите почему они придерживаются тех, или иных взглядов. </a:t>
            </a:r>
            <a:br>
              <a:rPr lang="ru-RU" sz="3600" i="1" dirty="0"/>
            </a:br>
            <a:endParaRPr lang="ru-UA" sz="3600" dirty="0"/>
          </a:p>
          <a:p>
            <a:pPr marL="914400" lvl="1" indent="-457200" algn="l">
              <a:buFont typeface="+mj-lt"/>
              <a:buAutoNum type="arabicParenR"/>
            </a:pPr>
            <a:r>
              <a:rPr lang="ru-RU" sz="3600" i="1" dirty="0"/>
              <a:t>Укажите на заблуждения при попытке обосновать ложные верования. </a:t>
            </a:r>
            <a:br>
              <a:rPr lang="ru-RU" sz="3600" i="1" dirty="0"/>
            </a:br>
            <a:endParaRPr lang="ru-RU" sz="3600" dirty="0"/>
          </a:p>
          <a:p>
            <a:pPr marL="914400" lvl="1" indent="-457200" algn="l">
              <a:buFont typeface="+mj-lt"/>
              <a:buAutoNum type="arabicParenR"/>
            </a:pPr>
            <a:r>
              <a:rPr lang="ru-RU" sz="3600" i="1" dirty="0"/>
              <a:t>Приводить аргументы соответствия окружающей действительностью христианскому мировоззрению, тем самым демонстрировать истинность Божьего откровения, записанного в Библии. </a:t>
            </a:r>
            <a:br>
              <a:rPr lang="ru-RU" i="1" dirty="0"/>
            </a:br>
            <a:br>
              <a:rPr lang="ru-RU" i="1" dirty="0"/>
            </a:br>
            <a:endParaRPr lang="ru-UA" sz="5400" dirty="0"/>
          </a:p>
        </p:txBody>
      </p:sp>
    </p:spTree>
    <p:extLst>
      <p:ext uri="{BB962C8B-B14F-4D97-AF65-F5344CB8AC3E}">
        <p14:creationId xmlns:p14="http://schemas.microsoft.com/office/powerpoint/2010/main" val="3074515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7874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Принципы использования апологетики в </a:t>
            </a:r>
            <a:r>
              <a:rPr lang="ru-RU" i="1" dirty="0" err="1"/>
              <a:t>благовестии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5982" y="2595282"/>
            <a:ext cx="11040035" cy="5257800"/>
          </a:xfrm>
        </p:spPr>
        <p:txBody>
          <a:bodyPr>
            <a:normAutofit/>
          </a:bodyPr>
          <a:lstStyle/>
          <a:p>
            <a:pPr lvl="0" algn="l"/>
            <a:r>
              <a:rPr lang="ru-RU" sz="3200" i="1" dirty="0"/>
              <a:t>4. Расскажите личный пример принятия библейских истин.</a:t>
            </a:r>
            <a:br>
              <a:rPr lang="ru-RU" sz="3200" i="1" dirty="0"/>
            </a:br>
            <a:br>
              <a:rPr lang="ru-RU" i="1" dirty="0"/>
            </a:br>
            <a:endParaRPr lang="ru-UA" sz="5400" dirty="0"/>
          </a:p>
        </p:txBody>
      </p:sp>
    </p:spTree>
    <p:extLst>
      <p:ext uri="{BB962C8B-B14F-4D97-AF65-F5344CB8AC3E}">
        <p14:creationId xmlns:p14="http://schemas.microsoft.com/office/powerpoint/2010/main" val="1252045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7874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Принципы использования апологетики в </a:t>
            </a:r>
            <a:r>
              <a:rPr lang="ru-RU" i="1" dirty="0" err="1"/>
              <a:t>благовестии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5981" y="2595282"/>
            <a:ext cx="11405347" cy="5257800"/>
          </a:xfrm>
        </p:spPr>
        <p:txBody>
          <a:bodyPr>
            <a:normAutofit/>
          </a:bodyPr>
          <a:lstStyle/>
          <a:p>
            <a:pPr algn="l"/>
            <a:r>
              <a:rPr lang="ru-RU" sz="3200" i="1" dirty="0"/>
              <a:t>5. Призовите к принятию такого же решения – рассуждения и принятия истины. </a:t>
            </a:r>
            <a:endParaRPr lang="ru-UA" sz="3200" dirty="0"/>
          </a:p>
          <a:p>
            <a:pPr lvl="0" algn="l"/>
            <a:br>
              <a:rPr lang="ru-RU" sz="3200" i="1" dirty="0"/>
            </a:br>
            <a:br>
              <a:rPr lang="ru-RU" i="1" dirty="0"/>
            </a:br>
            <a:endParaRPr lang="ru-UA" sz="5400" dirty="0"/>
          </a:p>
        </p:txBody>
      </p:sp>
    </p:spTree>
    <p:extLst>
      <p:ext uri="{BB962C8B-B14F-4D97-AF65-F5344CB8AC3E}">
        <p14:creationId xmlns:p14="http://schemas.microsoft.com/office/powerpoint/2010/main" val="3993857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980" y="-787400"/>
            <a:ext cx="11405347" cy="2387600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Библейские примеры использования апологетики при </a:t>
            </a:r>
            <a:r>
              <a:rPr lang="ru-RU" i="1" dirty="0" err="1"/>
              <a:t>благовестии</a:t>
            </a:r>
            <a:r>
              <a:rPr lang="ru-RU" i="1" dirty="0"/>
              <a:t>. 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5981" y="2387600"/>
            <a:ext cx="11405347" cy="5465482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Проповедь Иисуса Христа</a:t>
            </a:r>
            <a:br>
              <a:rPr lang="ru-RU" i="1" dirty="0"/>
            </a:br>
            <a:br>
              <a:rPr lang="ru-RU" i="1" dirty="0"/>
            </a:br>
            <a:r>
              <a:rPr lang="ru-RU" i="1" dirty="0"/>
              <a:t>Марк 12:24-27  </a:t>
            </a:r>
            <a:br>
              <a:rPr lang="ru-RU" i="1" dirty="0"/>
            </a:br>
            <a:r>
              <a:rPr lang="ru-RU" i="1" dirty="0"/>
              <a:t>Иисус сказал им в ответ: этим ли приводитесь вы в заблуждение, не зная Писаний, ни силы Божией?</a:t>
            </a:r>
            <a:br>
              <a:rPr lang="ru-RU" i="1" dirty="0"/>
            </a:br>
            <a:br>
              <a:rPr lang="ru-RU" i="1" dirty="0"/>
            </a:br>
            <a:r>
              <a:rPr lang="ru-RU" i="1" dirty="0"/>
              <a:t>Ибо, когда из мертвых воскреснут, [тогда] не будут ни жениться, ни замуж выходить, но будут, как Ангелы на небесах.</a:t>
            </a:r>
            <a:br>
              <a:rPr lang="ru-RU" i="1" dirty="0"/>
            </a:br>
            <a:br>
              <a:rPr lang="ru-RU" i="1" dirty="0"/>
            </a:br>
            <a:r>
              <a:rPr lang="ru-RU" i="1" dirty="0"/>
              <a:t>А о мертвых, что они воскреснут, разве не читали вы в книге Моисея, как Бог при купине сказал ему: Я Бог Авраама, и Бог Исаака, и Бог Иакова?</a:t>
            </a:r>
            <a:br>
              <a:rPr lang="ru-RU" i="1" dirty="0"/>
            </a:br>
            <a:br>
              <a:rPr lang="ru-RU" i="1" dirty="0"/>
            </a:br>
            <a:r>
              <a:rPr lang="ru-RU" i="1" dirty="0"/>
              <a:t>[Бог] не есть Бог мертвых, но Бог живых. Итак, вы весьма заблуждаетесь</a:t>
            </a:r>
            <a:br>
              <a:rPr lang="ru-RU" i="1" dirty="0"/>
            </a:br>
            <a:br>
              <a:rPr lang="ru-RU" sz="3200" i="1" dirty="0"/>
            </a:br>
            <a:br>
              <a:rPr lang="ru-RU" i="1" dirty="0"/>
            </a:br>
            <a:endParaRPr lang="ru-UA" sz="5400" dirty="0"/>
          </a:p>
        </p:txBody>
      </p:sp>
    </p:spTree>
    <p:extLst>
      <p:ext uri="{BB962C8B-B14F-4D97-AF65-F5344CB8AC3E}">
        <p14:creationId xmlns:p14="http://schemas.microsoft.com/office/powerpoint/2010/main" val="3109993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980" y="-787400"/>
            <a:ext cx="11405347" cy="2387600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Библейские примеры использования апологетики при </a:t>
            </a:r>
            <a:r>
              <a:rPr lang="ru-RU" i="1" dirty="0" err="1"/>
              <a:t>благовестии</a:t>
            </a:r>
            <a:r>
              <a:rPr lang="ru-RU" i="1" dirty="0"/>
              <a:t>. 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0647" y="2259106"/>
            <a:ext cx="11510681" cy="5593976"/>
          </a:xfrm>
        </p:spPr>
        <p:txBody>
          <a:bodyPr>
            <a:normAutofit fontScale="85000" lnSpcReduction="20000"/>
          </a:bodyPr>
          <a:lstStyle/>
          <a:p>
            <a:pPr marL="914400" lvl="1" indent="-457200" algn="l">
              <a:buFont typeface="+mj-lt"/>
              <a:buAutoNum type="arabicPeriod"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Проповедь Иисуса Христа</a:t>
            </a:r>
            <a:br>
              <a:rPr lang="ru-RU" sz="2800" i="1" dirty="0"/>
            </a:br>
            <a:br>
              <a:rPr lang="ru-RU" sz="2800" i="1" dirty="0"/>
            </a:br>
            <a:endParaRPr lang="ru-RU" sz="2800" i="1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2800" i="1" dirty="0"/>
              <a:t>Указывает слушателям на причину почему они неправильно думают (приводитесь вы в заблуждение, не зная Писаний, ни силы Божией?)</a:t>
            </a:r>
            <a:br>
              <a:rPr lang="ru-RU" sz="2800" i="1" dirty="0"/>
            </a:br>
            <a:endParaRPr lang="ru-UA" sz="2800" dirty="0"/>
          </a:p>
          <a:p>
            <a:pPr marL="914400" lvl="1" indent="-457200" algn="l">
              <a:buFont typeface="+mj-lt"/>
              <a:buAutoNum type="alphaLcParenR"/>
            </a:pPr>
            <a:r>
              <a:rPr lang="ru-RU" sz="2800" i="1" dirty="0"/>
              <a:t>Указывает на необоснованность их аргументации (вы неправильно мыслите, у вас ложное предположение что после воскресения будут жениться и выходить замуж; ибо когда из мертвых воскреснут, [тогда] не будут ни жениться, ни замуж выходить, но будут, как Ангелы на небесах) – негативная апологетика. </a:t>
            </a:r>
          </a:p>
          <a:p>
            <a:pPr marL="914400" lvl="1" indent="-457200" algn="l">
              <a:buFont typeface="+mj-lt"/>
              <a:buAutoNum type="alphaLcParenR"/>
            </a:pPr>
            <a:r>
              <a:rPr lang="ru-RU" sz="2800" i="1" dirty="0"/>
              <a:t>Утверждает истину взамен ложным взглядам слушателей ([Бог] не есть Бог мертвых, но Бог живых) – позитивная апологетика. </a:t>
            </a:r>
            <a:br>
              <a:rPr lang="ru-RU" i="1" dirty="0"/>
            </a:br>
            <a:br>
              <a:rPr lang="ru-RU" sz="5400" i="1" dirty="0"/>
            </a:br>
            <a:br>
              <a:rPr lang="ru-RU" i="1" dirty="0"/>
            </a:br>
            <a:endParaRPr lang="ru-UA" sz="8800" dirty="0"/>
          </a:p>
        </p:txBody>
      </p:sp>
    </p:spTree>
    <p:extLst>
      <p:ext uri="{BB962C8B-B14F-4D97-AF65-F5344CB8AC3E}">
        <p14:creationId xmlns:p14="http://schemas.microsoft.com/office/powerpoint/2010/main" val="425927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980" y="-787400"/>
            <a:ext cx="11405347" cy="2387600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Библейские примеры использования апологетики при </a:t>
            </a:r>
            <a:r>
              <a:rPr lang="ru-RU" i="1" dirty="0" err="1"/>
              <a:t>благовестии</a:t>
            </a:r>
            <a:r>
              <a:rPr lang="ru-RU" i="1" dirty="0"/>
              <a:t>. 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9283" y="2201779"/>
            <a:ext cx="11672044" cy="4499809"/>
          </a:xfrm>
        </p:spPr>
        <p:txBody>
          <a:bodyPr>
            <a:normAutofit fontScale="25000" lnSpcReduction="20000"/>
          </a:bodyPr>
          <a:lstStyle/>
          <a:p>
            <a:pPr marL="914400" lvl="1" indent="-457200" algn="l">
              <a:buAutoNum type="arabicPeriod" startAt="2"/>
            </a:pPr>
            <a:r>
              <a:rPr lang="ru-RU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Апологетика в свидетельстве Апостола Павла (Деяния 26:1-29)</a:t>
            </a:r>
            <a:endParaRPr lang="ru-UA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ru-RU" sz="5600" dirty="0"/>
          </a:p>
          <a:p>
            <a:pPr algn="l"/>
            <a:r>
              <a:rPr lang="ru-RU" sz="6800" dirty="0"/>
              <a:t>1 Агриппа сказал Павлу: позволяется тебе говорить за себя. Тогда Павел, простерши руку, стал говорить в свою защиту:</a:t>
            </a:r>
          </a:p>
          <a:p>
            <a:pPr algn="l"/>
            <a:r>
              <a:rPr lang="ru-RU" sz="6800" dirty="0"/>
              <a:t>2 царь Агриппа! почитаю себя счастливым, что сегодня могу защищаться перед тобою во всем, в чем обвиняют меня Иудеи,</a:t>
            </a:r>
          </a:p>
          <a:p>
            <a:pPr algn="l"/>
            <a:r>
              <a:rPr lang="ru-RU" sz="6800" dirty="0"/>
              <a:t>3 тем более, что ты знаешь все обычаи и спорные мнения Иудеев. Посему прошу тебя выслушать меня великодушно.</a:t>
            </a:r>
          </a:p>
          <a:p>
            <a:pPr algn="l"/>
            <a:r>
              <a:rPr lang="ru-RU" sz="6800" dirty="0"/>
              <a:t>4 Жизнь мою от юности </a:t>
            </a:r>
            <a:r>
              <a:rPr lang="ru-RU" sz="6800" i="1" dirty="0"/>
              <a:t>моей</a:t>
            </a:r>
            <a:r>
              <a:rPr lang="ru-RU" sz="6800" dirty="0"/>
              <a:t>, которую сначала проводил я среди народа моего в Иерусалиме, знают все Иудеи;</a:t>
            </a:r>
          </a:p>
          <a:p>
            <a:pPr algn="l"/>
            <a:r>
              <a:rPr lang="ru-RU" sz="6800" dirty="0"/>
              <a:t>5 они издавна знают обо мне, если захотят свидетельствовать, что я жил фарисеем по строжайшему в нашем вероисповедании учению.</a:t>
            </a:r>
          </a:p>
          <a:p>
            <a:pPr algn="l"/>
            <a:r>
              <a:rPr lang="ru-RU" sz="6800" dirty="0"/>
              <a:t>6 И ныне я стою перед судом за надежду на обетование, данное от Бога нашим отцам,</a:t>
            </a:r>
          </a:p>
          <a:p>
            <a:pPr algn="l"/>
            <a:r>
              <a:rPr lang="ru-RU" sz="6800" dirty="0"/>
              <a:t>7 которого исполнение надеются увидеть наши двенадцать колен, усердно служа </a:t>
            </a:r>
            <a:r>
              <a:rPr lang="ru-RU" sz="6800" i="1" dirty="0"/>
              <a:t>Богу</a:t>
            </a:r>
            <a:r>
              <a:rPr lang="ru-RU" sz="6800" dirty="0"/>
              <a:t> день и ночь. За сию-то надежду, царь Агриппа, обвиняют меня Иудеи.</a:t>
            </a:r>
          </a:p>
          <a:p>
            <a:pPr algn="l"/>
            <a:r>
              <a:rPr lang="ru-RU" sz="6800" dirty="0"/>
              <a:t>8 Что же? Неужели вы невероятным почитаете, что Бог воскрешает мертвых?</a:t>
            </a:r>
          </a:p>
          <a:p>
            <a:pPr algn="l"/>
            <a:r>
              <a:rPr lang="ru-RU" sz="6800" dirty="0"/>
              <a:t>9 Правда, и я думал, что мне должно много действовать против имени Иисуса </a:t>
            </a:r>
            <a:r>
              <a:rPr lang="ru-RU" sz="6800" dirty="0" err="1"/>
              <a:t>Назорея</a:t>
            </a:r>
            <a:r>
              <a:rPr lang="ru-RU" sz="6800" dirty="0"/>
              <a:t>.</a:t>
            </a:r>
          </a:p>
          <a:p>
            <a:pPr algn="l"/>
            <a:r>
              <a:rPr lang="ru-RU" sz="6800" dirty="0"/>
              <a:t>10 Это я и делал в Иерусалиме: получив власть от первосвященников, я многих святых заключал в темницы, и, когда убивали их, я подавал на то голос;</a:t>
            </a:r>
          </a:p>
        </p:txBody>
      </p:sp>
    </p:spTree>
    <p:extLst>
      <p:ext uri="{BB962C8B-B14F-4D97-AF65-F5344CB8AC3E}">
        <p14:creationId xmlns:p14="http://schemas.microsoft.com/office/powerpoint/2010/main" val="1299162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980" y="-787400"/>
            <a:ext cx="11405347" cy="2387600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Библейские примеры использования апологетики при </a:t>
            </a:r>
            <a:r>
              <a:rPr lang="ru-RU" i="1" dirty="0" err="1"/>
              <a:t>благовестии</a:t>
            </a:r>
            <a:r>
              <a:rPr lang="ru-RU" i="1" dirty="0"/>
              <a:t>. 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9283" y="2272553"/>
            <a:ext cx="11405347" cy="3697942"/>
          </a:xfrm>
        </p:spPr>
        <p:txBody>
          <a:bodyPr>
            <a:normAutofit fontScale="25000" lnSpcReduction="20000"/>
          </a:bodyPr>
          <a:lstStyle/>
          <a:p>
            <a:pPr marL="914400" lvl="1" indent="-457200" algn="l">
              <a:buAutoNum type="arabicPeriod" startAt="2"/>
            </a:pPr>
            <a:r>
              <a:rPr lang="ru-RU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Апологетика в свидетельстве Апостола Павла (Деяния 26:1-29)</a:t>
            </a:r>
          </a:p>
          <a:p>
            <a:pPr lvl="1" algn="l"/>
            <a:endParaRPr lang="ru-UA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ru-RU" sz="6400" dirty="0"/>
              <a:t>11 и по всем синагогам я многократно мучил их и принуждал хулить </a:t>
            </a:r>
            <a:r>
              <a:rPr lang="ru-RU" sz="6400" i="1" dirty="0"/>
              <a:t>Иисуса</a:t>
            </a:r>
            <a:r>
              <a:rPr lang="ru-RU" sz="6400" dirty="0"/>
              <a:t> и, в чрезмерной против них ярости, преследовал даже и в чужих городах.</a:t>
            </a:r>
          </a:p>
          <a:p>
            <a:pPr algn="l"/>
            <a:r>
              <a:rPr lang="ru-RU" sz="6400" dirty="0"/>
              <a:t>12 Для сего, идя в Дамаск со властью и поручением от первосвященников,</a:t>
            </a:r>
          </a:p>
          <a:p>
            <a:pPr algn="l"/>
            <a:r>
              <a:rPr lang="ru-RU" sz="6400" dirty="0"/>
              <a:t>13 среди дня на дороге я увидел, государь, с неба свет, превосходящий солнечное сияние, осиявший меня и шедших со мною.</a:t>
            </a:r>
          </a:p>
          <a:p>
            <a:pPr algn="l"/>
            <a:r>
              <a:rPr lang="ru-RU" sz="6400" dirty="0"/>
              <a:t>14 Все мы упали на землю, и я услышал голос, говоривший мне на еврейском языке: </a:t>
            </a:r>
            <a:r>
              <a:rPr lang="ru-RU" sz="6400" dirty="0" err="1"/>
              <a:t>Савл</a:t>
            </a:r>
            <a:r>
              <a:rPr lang="ru-RU" sz="6400" dirty="0"/>
              <a:t>, </a:t>
            </a:r>
            <a:r>
              <a:rPr lang="ru-RU" sz="6400" dirty="0" err="1"/>
              <a:t>Савл</a:t>
            </a:r>
            <a:r>
              <a:rPr lang="ru-RU" sz="6400" dirty="0"/>
              <a:t>! что ты гонишь Меня? Трудно тебе идти против рожна.</a:t>
            </a:r>
          </a:p>
          <a:p>
            <a:pPr algn="l"/>
            <a:r>
              <a:rPr lang="ru-RU" sz="6400" dirty="0"/>
              <a:t>15 Я сказал: кто Ты, Господи? Он сказал: "Я Иисус, Которого ты гонишь.</a:t>
            </a:r>
          </a:p>
          <a:p>
            <a:pPr algn="l"/>
            <a:r>
              <a:rPr lang="ru-RU" sz="6400" dirty="0"/>
              <a:t>16 Но встань и стань на ноги твои; ибо Я для того и явился тебе, чтобы поставить тебя служителем и свидетелем того, что ты видел и что Я открою тебе,</a:t>
            </a:r>
          </a:p>
          <a:p>
            <a:pPr algn="l"/>
            <a:r>
              <a:rPr lang="ru-RU" sz="6400" dirty="0"/>
              <a:t>17 избавляя тебя от народа Иудейского и от язычников, к которым Я теперь посылаю тебя</a:t>
            </a:r>
          </a:p>
          <a:p>
            <a:pPr algn="l"/>
            <a:r>
              <a:rPr lang="ru-RU" sz="6400" dirty="0"/>
              <a:t>18 открыть глаза им, чтобы они обратились от тьмы к свету и от власти сатаны к Богу, и верою в Меня получили прощение грехов и жребий с освященными ".</a:t>
            </a:r>
          </a:p>
          <a:p>
            <a:pPr algn="l"/>
            <a:r>
              <a:rPr lang="ru-RU" sz="6400" dirty="0"/>
              <a:t>19 Поэтому, царь Агриппа, я не воспротивился небесному видению,</a:t>
            </a:r>
          </a:p>
          <a:p>
            <a:pPr algn="l"/>
            <a:r>
              <a:rPr lang="ru-RU" sz="6400" dirty="0"/>
              <a:t>20 но сперва жителям Дамаска и Иерусалима, потом всей земле Иудейской и язычникам </a:t>
            </a:r>
            <a:r>
              <a:rPr lang="ru-RU" sz="6400" dirty="0" err="1"/>
              <a:t>проповедывал</a:t>
            </a:r>
            <a:r>
              <a:rPr lang="ru-RU" sz="6400" dirty="0"/>
              <a:t>, чтобы они покаялись и обратились к Богу, делая дела, достойные покаяния.</a:t>
            </a:r>
          </a:p>
          <a:p>
            <a:pPr lvl="1" algn="l"/>
            <a:r>
              <a:rPr lang="ru-RU" sz="7200" i="1" dirty="0"/>
              <a:t> </a:t>
            </a:r>
            <a:br>
              <a:rPr lang="ru-RU" sz="7200" i="1" dirty="0"/>
            </a:br>
            <a:endParaRPr lang="ru-UA" sz="7200" dirty="0"/>
          </a:p>
          <a:p>
            <a:pPr lvl="1" algn="l"/>
            <a:endParaRPr lang="ru-RU" sz="11100" i="1" dirty="0"/>
          </a:p>
          <a:p>
            <a:pPr lvl="1" algn="l"/>
            <a:endParaRPr lang="ru-RU" sz="11100" i="1" dirty="0"/>
          </a:p>
          <a:p>
            <a:pPr lvl="1" algn="l"/>
            <a:endParaRPr lang="ru-RU" sz="11100" i="1" dirty="0"/>
          </a:p>
          <a:p>
            <a:pPr lvl="1" algn="l"/>
            <a:endParaRPr lang="ru-RU" sz="11100" i="1" dirty="0"/>
          </a:p>
          <a:p>
            <a:pPr lvl="1" algn="l"/>
            <a:br>
              <a:rPr lang="ru-RU" sz="11100" i="1" dirty="0"/>
            </a:br>
            <a:br>
              <a:rPr lang="ru-RU" i="1" dirty="0"/>
            </a:br>
            <a:endParaRPr lang="ru-UA" sz="9600" dirty="0"/>
          </a:p>
        </p:txBody>
      </p:sp>
    </p:spTree>
    <p:extLst>
      <p:ext uri="{BB962C8B-B14F-4D97-AF65-F5344CB8AC3E}">
        <p14:creationId xmlns:p14="http://schemas.microsoft.com/office/powerpoint/2010/main" val="33797964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FA92B14E29BF4890D4BC2BAC32BD07" ma:contentTypeVersion="8" ma:contentTypeDescription="Create a new document." ma:contentTypeScope="" ma:versionID="5d2e94e2c74cab8680faffd20e15374a">
  <xsd:schema xmlns:xsd="http://www.w3.org/2001/XMLSchema" xmlns:xs="http://www.w3.org/2001/XMLSchema" xmlns:p="http://schemas.microsoft.com/office/2006/metadata/properties" xmlns:ns3="75646f33-f6ff-4721-bb2b-e35215f11779" targetNamespace="http://schemas.microsoft.com/office/2006/metadata/properties" ma:root="true" ma:fieldsID="b7f9734280fefb32ffb8ac23f077cd48" ns3:_="">
    <xsd:import namespace="75646f33-f6ff-4721-bb2b-e35215f1177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46f33-f6ff-4721-bb2b-e35215f117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CEFE11A-0997-45B4-ACDF-EEC0FA87C749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75646f33-f6ff-4721-bb2b-e35215f11779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C4461B2-E282-48B2-B944-6A6AC7D9AD2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0897F7-D0DF-4A43-A490-800B084C69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646f33-f6ff-4721-bb2b-e35215f117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1448</Words>
  <Application>Microsoft Office PowerPoint</Application>
  <PresentationFormat>Широкоэкранный</PresentationFormat>
  <Paragraphs>105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Принципы использования апологетики в благовестии</vt:lpstr>
      <vt:lpstr>Принципы использования апологетики в благовестии</vt:lpstr>
      <vt:lpstr>Принципы использования апологетики в благовестии</vt:lpstr>
      <vt:lpstr>Принципы использования апологетики в благовестии</vt:lpstr>
      <vt:lpstr>Принципы использования апологетики в благовестии</vt:lpstr>
      <vt:lpstr>Библейские примеры использования апологетики при благовестии. </vt:lpstr>
      <vt:lpstr>Библейские примеры использования апологетики при благовестии. </vt:lpstr>
      <vt:lpstr>Библейские примеры использования апологетики при благовестии. </vt:lpstr>
      <vt:lpstr>Библейские примеры использования апологетики при благовестии. </vt:lpstr>
      <vt:lpstr>Библейские примеры использования апологетики при благовестии. </vt:lpstr>
      <vt:lpstr>Библейские примеры использования апологетики при благовестии. </vt:lpstr>
      <vt:lpstr>Библейские примеры использования апологетики при благовестии. </vt:lpstr>
      <vt:lpstr>Библейские примеры использования апологетики при благовестии.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Принципы использования апологетики в благовестии</dc:title>
  <dc:creator>Ruslan</dc:creator>
  <cp:lastModifiedBy>Ruslan</cp:lastModifiedBy>
  <cp:revision>5</cp:revision>
  <dcterms:created xsi:type="dcterms:W3CDTF">2020-07-14T15:54:22Z</dcterms:created>
  <dcterms:modified xsi:type="dcterms:W3CDTF">2020-07-14T20:26:55Z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0x0101004DFA92B14E29BF4890D4BC2BAC32BD07</vt:lpwstr>
  </property>
</Properties>
</file>