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IV. Procesos de comprensión lectora (II)"/>
          <p:cNvSpPr txBox="1"/>
          <p:nvPr>
            <p:ph type="title"/>
          </p:nvPr>
        </p:nvSpPr>
        <p:spPr>
          <a:xfrm>
            <a:off x="914400" y="6172200"/>
            <a:ext cx="11176000" cy="1625600"/>
          </a:xfrm>
          <a:prstGeom prst="rect">
            <a:avLst/>
          </a:prstGeom>
        </p:spPr>
        <p:txBody>
          <a:bodyPr/>
          <a:lstStyle>
            <a:lvl1pPr defTabSz="508254">
              <a:defRPr b="1" spc="200" sz="5000">
                <a:effectLst>
                  <a:outerShdw sx="100000" sy="100000" kx="0" ky="0" algn="b" rotWithShape="0" blurRad="25400" dist="22098" dir="16200000">
                    <a:srgbClr val="000000">
                      <a:alpha val="50000"/>
                    </a:srgbClr>
                  </a:outerShdw>
                </a:effectLst>
              </a:defRPr>
            </a:lvl1pPr>
          </a:lstStyle>
          <a:p>
            <a:pPr/>
            <a:r>
              <a:t>IV. sub-PROCESO DE COMPRENSIÓN</a:t>
            </a:r>
          </a:p>
        </p:txBody>
      </p:sp>
      <p:sp>
        <p:nvSpPr>
          <p:cNvPr id="139" name="Lección 12. Integración de la Información"/>
          <p:cNvSpPr txBox="1"/>
          <p:nvPr>
            <p:ph type="body" sz="quarter" idx="1"/>
          </p:nvPr>
        </p:nvSpPr>
        <p:spPr>
          <a:xfrm>
            <a:off x="1079500" y="7867650"/>
            <a:ext cx="11176000" cy="1308100"/>
          </a:xfrm>
          <a:prstGeom prst="rect">
            <a:avLst/>
          </a:prstGeom>
        </p:spPr>
        <p:txBody>
          <a:bodyPr/>
          <a:lstStyle>
            <a:lvl1pPr>
              <a:defRPr b="1" spc="100">
                <a:solidFill>
                  <a:srgbClr val="D4FB79"/>
                </a:solidFill>
              </a:defRPr>
            </a:lvl1pPr>
          </a:lstStyle>
          <a:p>
            <a:pPr/>
            <a:r>
              <a:t>Lección 3. Integrando la Información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El reconocimiento de palabras al que se llega a través del desarrollo fonológico que permite distinguir sonidos, combinarlos en sílabas y estas en palabras, tras lo cual se busca el significado en la  memoria. En efecto, si la información recibida se considera pertinente, es retenida en la memoria."/>
          <p:cNvSpPr txBox="1"/>
          <p:nvPr/>
        </p:nvSpPr>
        <p:spPr>
          <a:xfrm>
            <a:off x="849559" y="287700"/>
            <a:ext cx="11305682" cy="88479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3370" indent="-293370" algn="l" defTabSz="457200">
              <a:buSzPct val="100000"/>
              <a:buChar char="•"/>
              <a:defRPr b="0" sz="3500">
                <a:solidFill>
                  <a:srgbClr val="D4FB79"/>
                </a:solidFill>
                <a:latin typeface="Arial Black"/>
                <a:ea typeface="Arial Black"/>
                <a:cs typeface="Arial Black"/>
                <a:sym typeface="Arial Black"/>
              </a:defRPr>
            </a:pPr>
            <a:r>
              <a:t>Proceso de Comprensión de Lectura</a:t>
            </a:r>
          </a:p>
          <a:p>
            <a:pPr algn="l" defTabSz="457200">
              <a:defRPr b="0" sz="3500">
                <a:solidFill>
                  <a:srgbClr val="D4FB79"/>
                </a:solidFill>
                <a:latin typeface="Arial Black"/>
                <a:ea typeface="Arial Black"/>
                <a:cs typeface="Arial Black"/>
                <a:sym typeface="Arial Black"/>
              </a:defRPr>
            </a:pPr>
          </a:p>
          <a:p>
            <a:pPr lvl="3" marL="228599" indent="-228599" algn="l" defTabSz="457200">
              <a:buSzPct val="55000"/>
              <a:buBlip>
                <a:blip r:embed="rId2"/>
              </a:buBlip>
              <a:defRPr b="0" sz="3000">
                <a:latin typeface="Arial Black"/>
                <a:ea typeface="Arial Black"/>
                <a:cs typeface="Arial Black"/>
                <a:sym typeface="Arial Black"/>
              </a:defRPr>
            </a:pPr>
            <a:r>
              <a:t> Sub-Proceso de Leer o Lectura</a:t>
            </a:r>
          </a:p>
          <a:p>
            <a:pPr lvl="1" marL="915669" indent="-293369" algn="l" defTabSz="457200">
              <a:buSzPct val="100000"/>
              <a:buChar char="•"/>
              <a:defRPr b="0" sz="3000">
                <a:latin typeface="Arial Black"/>
                <a:ea typeface="Arial Black"/>
                <a:cs typeface="Arial Black"/>
                <a:sym typeface="Arial Black"/>
              </a:defRPr>
            </a:pPr>
            <a:r>
              <a:t> Fijando la vista</a:t>
            </a:r>
          </a:p>
          <a:p>
            <a:pPr lvl="1" marL="915669" indent="-293369" algn="l" defTabSz="457200">
              <a:buSzPct val="100000"/>
              <a:buChar char="•"/>
              <a:defRPr b="0" sz="3000">
                <a:latin typeface="Arial Black"/>
                <a:ea typeface="Arial Black"/>
                <a:cs typeface="Arial Black"/>
                <a:sym typeface="Arial Black"/>
              </a:defRPr>
            </a:pPr>
            <a:r>
              <a:t> Reconociendo patrones</a:t>
            </a:r>
          </a:p>
          <a:p>
            <a:pPr lvl="1" marL="915669" indent="-293369" algn="l" defTabSz="457200">
              <a:buSzPct val="100000"/>
              <a:buChar char="•"/>
              <a:defRPr b="0" sz="3000">
                <a:latin typeface="Arial Black"/>
                <a:ea typeface="Arial Black"/>
                <a:cs typeface="Arial Black"/>
                <a:sym typeface="Arial Black"/>
              </a:defRPr>
            </a:pPr>
            <a:r>
              <a:t> Identificando </a:t>
            </a:r>
            <a:r>
              <a:t>significados</a:t>
            </a:r>
          </a:p>
          <a:p>
            <a:pPr algn="l" defTabSz="457200">
              <a:defRPr b="0" sz="3000">
                <a:latin typeface="Arial Black"/>
                <a:ea typeface="Arial Black"/>
                <a:cs typeface="Arial Black"/>
                <a:sym typeface="Arial Black"/>
              </a:defRPr>
            </a:pPr>
          </a:p>
          <a:p>
            <a:pPr lvl="3" marL="228599" indent="-228599" algn="l" defTabSz="457200">
              <a:buSzPct val="55000"/>
              <a:buBlip>
                <a:blip r:embed="rId2"/>
              </a:buBlip>
              <a:defRPr b="0" sz="3000">
                <a:latin typeface="Arial Black"/>
                <a:ea typeface="Arial Black"/>
                <a:cs typeface="Arial Black"/>
                <a:sym typeface="Arial Black"/>
              </a:defRPr>
            </a:pPr>
            <a:r>
              <a:t> Sub-Proceso de Comprender o Comprensión  </a:t>
            </a:r>
          </a:p>
          <a:p>
            <a:pPr lvl="1" marL="915669" indent="-293369" algn="l" defTabSz="457200">
              <a:buSzPct val="100000"/>
              <a:buChar char="•"/>
              <a:defRPr b="0" sz="3000">
                <a:latin typeface="Arial Black"/>
                <a:ea typeface="Arial Black"/>
                <a:cs typeface="Arial Black"/>
                <a:sym typeface="Arial Black"/>
              </a:defRPr>
            </a:pPr>
            <a:r>
              <a:t> </a:t>
            </a:r>
            <a:r>
              <a:rPr>
                <a:solidFill>
                  <a:srgbClr val="FF2600"/>
                </a:solidFill>
              </a:rPr>
              <a:t>Reconociendo significados</a:t>
            </a:r>
            <a:r>
              <a:t> </a:t>
            </a:r>
            <a:r>
              <a:t>almacenados</a:t>
            </a:r>
          </a:p>
          <a:p>
            <a:pPr lvl="1" indent="622300" algn="l" defTabSz="457200">
              <a:defRPr b="0" sz="3000">
                <a:latin typeface="Arial Black"/>
                <a:ea typeface="Arial Black"/>
                <a:cs typeface="Arial Black"/>
                <a:sym typeface="Arial Black"/>
              </a:defRPr>
            </a:pPr>
            <a:r>
              <a:t>en la memoria</a:t>
            </a:r>
          </a:p>
          <a:p>
            <a:pPr lvl="1" marL="1144269" indent="-228600" algn="l" defTabSz="457200">
              <a:buSzPct val="80000"/>
              <a:buBlip>
                <a:blip r:embed="rId3"/>
              </a:buBlip>
              <a:defRPr b="0" sz="3000">
                <a:latin typeface="Arial Black"/>
                <a:ea typeface="Arial Black"/>
                <a:cs typeface="Arial Black"/>
                <a:sym typeface="Arial Black"/>
              </a:defRPr>
            </a:pPr>
            <a:r>
              <a:t> </a:t>
            </a:r>
            <a:r>
              <a:rPr>
                <a:latin typeface="Avenir Book"/>
                <a:ea typeface="Avenir Book"/>
                <a:cs typeface="Avenir Book"/>
                <a:sym typeface="Avenir Book"/>
              </a:rPr>
              <a:t>Reconociendo el sintagma y la semántica</a:t>
            </a:r>
            <a:endParaRPr>
              <a:latin typeface="Avenir Book"/>
              <a:ea typeface="Avenir Book"/>
              <a:cs typeface="Avenir Book"/>
              <a:sym typeface="Avenir Book"/>
            </a:endParaRPr>
          </a:p>
          <a:p>
            <a:pPr lvl="1" marL="1144269" indent="-228600" algn="l" defTabSz="457200">
              <a:buSzPct val="80000"/>
              <a:buBlip>
                <a:blip r:embed="rId3"/>
              </a:buBlip>
              <a:defRPr b="0" sz="3000">
                <a:latin typeface="Arial Black"/>
                <a:ea typeface="Arial Black"/>
                <a:cs typeface="Arial Black"/>
                <a:sym typeface="Arial Black"/>
              </a:defRPr>
            </a:pPr>
            <a:r>
              <a:rPr>
                <a:latin typeface="Avenir Book"/>
                <a:ea typeface="Avenir Book"/>
                <a:cs typeface="Avenir Book"/>
                <a:sym typeface="Avenir Book"/>
              </a:rPr>
              <a:t> Integrando la información reconocida </a:t>
            </a:r>
          </a:p>
          <a:p>
            <a:pPr algn="l" defTabSz="457200">
              <a:defRPr b="0" sz="3000">
                <a:latin typeface="Arial Black"/>
                <a:ea typeface="Arial Black"/>
                <a:cs typeface="Arial Black"/>
                <a:sym typeface="Arial Black"/>
              </a:defRPr>
            </a:pPr>
            <a:endParaRPr>
              <a:solidFill>
                <a:srgbClr val="FF2600"/>
              </a:solidFill>
            </a:endParaRPr>
          </a:p>
          <a:p>
            <a:pPr lvl="3" marL="228599" indent="-228599" algn="l" defTabSz="457200">
              <a:buSzPct val="55000"/>
              <a:buBlip>
                <a:blip r:embed="rId2"/>
              </a:buBlip>
              <a:defRPr b="0" sz="3000">
                <a:latin typeface="Arial Black"/>
                <a:ea typeface="Arial Black"/>
                <a:cs typeface="Arial Black"/>
                <a:sym typeface="Arial Black"/>
              </a:defRPr>
            </a:pPr>
            <a:r>
              <a:rPr>
                <a:solidFill>
                  <a:srgbClr val="FF2600"/>
                </a:solidFill>
              </a:rPr>
              <a:t> </a:t>
            </a:r>
            <a:r>
              <a:t>Sub-Proceso de Aprender o Aprendizaje </a:t>
            </a:r>
          </a:p>
          <a:p>
            <a:pPr lvl="1" marL="915669" indent="-293369" algn="l" defTabSz="457200">
              <a:buSzPct val="100000"/>
              <a:buChar char="•"/>
              <a:defRPr b="0" sz="3000">
                <a:latin typeface="Arial Black"/>
                <a:ea typeface="Arial Black"/>
                <a:cs typeface="Arial Black"/>
                <a:sym typeface="Arial Black"/>
              </a:defRPr>
            </a:pPr>
            <a:r>
              <a:t> </a:t>
            </a:r>
            <a:r>
              <a:t>Almacenando en memoria a corto plazo</a:t>
            </a:r>
          </a:p>
          <a:p>
            <a:pPr lvl="1" marL="915669" indent="-293369" algn="l" defTabSz="457200">
              <a:buSzPct val="100000"/>
              <a:buChar char="•"/>
              <a:defRPr b="0" sz="3000">
                <a:latin typeface="Arial Black"/>
                <a:ea typeface="Arial Black"/>
                <a:cs typeface="Arial Black"/>
                <a:sym typeface="Arial Black"/>
              </a:defRPr>
            </a:pPr>
            <a:r>
              <a:t> Almacenando en memoria a largo plazo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El reconocimiento de palabras al que se llega a través del desarrollo fonológico que permite distinguir sonidos, combinarlos en sílabas y estas en palabras, tras lo cual se busca el significado en la  memoria. En efecto, si la información recibida se considera pertinente, es retenida en la memoria."/>
          <p:cNvSpPr txBox="1"/>
          <p:nvPr/>
        </p:nvSpPr>
        <p:spPr>
          <a:xfrm>
            <a:off x="849559" y="588100"/>
            <a:ext cx="11305682" cy="8247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3370" indent="-293370" algn="l" defTabSz="457200">
              <a:buSzPct val="100000"/>
              <a:buChar char="•"/>
              <a:defRPr b="0" sz="3500">
                <a:solidFill>
                  <a:srgbClr val="D4FB79"/>
                </a:solidFill>
                <a:latin typeface="Arial Black"/>
                <a:ea typeface="Arial Black"/>
                <a:cs typeface="Arial Black"/>
                <a:sym typeface="Arial Black"/>
              </a:defRPr>
            </a:pPr>
            <a:r>
              <a:t>Proceso de Comprensión de Lectura</a:t>
            </a:r>
          </a:p>
          <a:p>
            <a:pPr algn="l" defTabSz="457200">
              <a:defRPr b="0" sz="2000">
                <a:solidFill>
                  <a:srgbClr val="D4FB79"/>
                </a:solidFill>
                <a:latin typeface="Arial Black"/>
                <a:ea typeface="Arial Black"/>
                <a:cs typeface="Arial Black"/>
                <a:sym typeface="Arial Black"/>
              </a:defRPr>
            </a:pPr>
          </a:p>
          <a:p>
            <a:pPr lvl="3" marL="228600" indent="-228600" algn="l" defTabSz="457200">
              <a:buSzPct val="55000"/>
              <a:buBlip>
                <a:blip r:embed="rId2"/>
              </a:buBlip>
              <a:defRPr b="0" sz="2000">
                <a:latin typeface="Arial Black"/>
                <a:ea typeface="Arial Black"/>
                <a:cs typeface="Arial Black"/>
                <a:sym typeface="Arial Black"/>
              </a:defRPr>
            </a:pPr>
            <a:r>
              <a:t> Sub-Proceso de Leer o Lectura</a:t>
            </a:r>
          </a:p>
          <a:p>
            <a:pPr lvl="1" marL="915670" indent="-293370" algn="l" defTabSz="457200">
              <a:buSzPct val="100000"/>
              <a:buChar char="•"/>
              <a:defRPr b="0" sz="2000">
                <a:latin typeface="Arial Black"/>
                <a:ea typeface="Arial Black"/>
                <a:cs typeface="Arial Black"/>
                <a:sym typeface="Arial Black"/>
              </a:defRPr>
            </a:pPr>
            <a:r>
              <a:t> Fijando la vista</a:t>
            </a:r>
          </a:p>
          <a:p>
            <a:pPr lvl="1" marL="915670" indent="-293370" algn="l" defTabSz="457200">
              <a:buSzPct val="100000"/>
              <a:buChar char="•"/>
              <a:defRPr b="0" sz="2000">
                <a:latin typeface="Arial Black"/>
                <a:ea typeface="Arial Black"/>
                <a:cs typeface="Arial Black"/>
                <a:sym typeface="Arial Black"/>
              </a:defRPr>
            </a:pPr>
            <a:r>
              <a:t> Reconociendo patrones</a:t>
            </a:r>
          </a:p>
          <a:p>
            <a:pPr lvl="1" marL="915670" indent="-293370" algn="l" defTabSz="457200">
              <a:buSzPct val="100000"/>
              <a:buChar char="•"/>
              <a:defRPr b="0" sz="2000">
                <a:latin typeface="Arial Black"/>
                <a:ea typeface="Arial Black"/>
                <a:cs typeface="Arial Black"/>
                <a:sym typeface="Arial Black"/>
              </a:defRPr>
            </a:pPr>
            <a:r>
              <a:t> Identificando </a:t>
            </a:r>
            <a:r>
              <a:t>significados</a:t>
            </a:r>
          </a:p>
          <a:p>
            <a:pPr algn="l" defTabSz="457200">
              <a:defRPr b="0" sz="2200">
                <a:latin typeface="Arial Black"/>
                <a:ea typeface="Arial Black"/>
                <a:cs typeface="Arial Black"/>
                <a:sym typeface="Arial Black"/>
              </a:defRPr>
            </a:pPr>
          </a:p>
          <a:p>
            <a:pPr lvl="3" marL="228599" indent="-228599" algn="l" defTabSz="457200">
              <a:buSzPct val="55000"/>
              <a:buBlip>
                <a:blip r:embed="rId2"/>
              </a:buBlip>
              <a:defRPr b="0" sz="3000">
                <a:latin typeface="Arial Black"/>
                <a:ea typeface="Arial Black"/>
                <a:cs typeface="Arial Black"/>
                <a:sym typeface="Arial Black"/>
              </a:defRPr>
            </a:pPr>
            <a:r>
              <a:t> Sub-Proceso de Comprender o Comprensión  </a:t>
            </a:r>
          </a:p>
          <a:p>
            <a:pPr lvl="1" marL="915669" indent="-293369" algn="l" defTabSz="457200">
              <a:buSzPct val="100000"/>
              <a:buChar char="•"/>
              <a:defRPr b="0" sz="3000">
                <a:latin typeface="Arial Black"/>
                <a:ea typeface="Arial Black"/>
                <a:cs typeface="Arial Black"/>
                <a:sym typeface="Arial Black"/>
              </a:defRPr>
            </a:pPr>
            <a:r>
              <a:t> </a:t>
            </a:r>
            <a:r>
              <a:rPr>
                <a:solidFill>
                  <a:srgbClr val="FF2600"/>
                </a:solidFill>
              </a:rPr>
              <a:t>Reconociendo significados</a:t>
            </a:r>
            <a:r>
              <a:t> </a:t>
            </a:r>
            <a:r>
              <a:t>almacenados</a:t>
            </a:r>
          </a:p>
          <a:p>
            <a:pPr lvl="1" indent="622300" algn="l" defTabSz="457200">
              <a:defRPr b="0" sz="3000">
                <a:latin typeface="Arial Black"/>
                <a:ea typeface="Arial Black"/>
                <a:cs typeface="Arial Black"/>
                <a:sym typeface="Arial Black"/>
              </a:defRPr>
            </a:pPr>
            <a:r>
              <a:t>en la memoria</a:t>
            </a:r>
          </a:p>
          <a:p>
            <a:pPr lvl="1" marL="1144269" indent="-228600" algn="l" defTabSz="457200">
              <a:buSzPct val="80000"/>
              <a:buBlip>
                <a:blip r:embed="rId3"/>
              </a:buBlip>
              <a:defRPr b="0" sz="3000">
                <a:latin typeface="Arial Black"/>
                <a:ea typeface="Arial Black"/>
                <a:cs typeface="Arial Black"/>
                <a:sym typeface="Arial Black"/>
              </a:defRPr>
            </a:pPr>
            <a:r>
              <a:t> </a:t>
            </a:r>
            <a:r>
              <a:rPr>
                <a:latin typeface="Avenir Book"/>
                <a:ea typeface="Avenir Book"/>
                <a:cs typeface="Avenir Book"/>
                <a:sym typeface="Avenir Book"/>
              </a:rPr>
              <a:t>Reconociendo el sintagma y la semántica</a:t>
            </a:r>
            <a:endParaRPr>
              <a:latin typeface="Avenir Book"/>
              <a:ea typeface="Avenir Book"/>
              <a:cs typeface="Avenir Book"/>
              <a:sym typeface="Avenir Book"/>
            </a:endParaRPr>
          </a:p>
          <a:p>
            <a:pPr lvl="1" marL="1144269" indent="-228600" algn="l" defTabSz="457200">
              <a:buSzPct val="80000"/>
              <a:buBlip>
                <a:blip r:embed="rId3"/>
              </a:buBlip>
              <a:defRPr b="0" sz="3000">
                <a:latin typeface="Arial Black"/>
                <a:ea typeface="Arial Black"/>
                <a:cs typeface="Arial Black"/>
                <a:sym typeface="Arial Black"/>
              </a:defRPr>
            </a:pPr>
            <a:r>
              <a:rPr>
                <a:latin typeface="Avenir Book"/>
                <a:ea typeface="Avenir Book"/>
                <a:cs typeface="Avenir Book"/>
                <a:sym typeface="Avenir Book"/>
              </a:rPr>
              <a:t> Integrando la información reconocida </a:t>
            </a:r>
            <a:endParaRPr>
              <a:latin typeface="Avenir Book"/>
              <a:ea typeface="Avenir Book"/>
              <a:cs typeface="Avenir Book"/>
              <a:sym typeface="Avenir Book"/>
            </a:endParaRPr>
          </a:p>
          <a:p>
            <a:pPr lvl="8" marL="2768600" indent="-228600" algn="l" defTabSz="457200">
              <a:buSzPct val="80000"/>
              <a:buBlip>
                <a:blip r:embed="rId4"/>
              </a:buBlip>
              <a:defRPr b="0" sz="3000">
                <a:latin typeface="Arial Black"/>
                <a:ea typeface="Arial Black"/>
                <a:cs typeface="Arial Black"/>
                <a:sym typeface="Arial Black"/>
              </a:defRPr>
            </a:pPr>
            <a:r>
              <a:rPr>
                <a:latin typeface="Avenir Book"/>
                <a:ea typeface="Avenir Book"/>
                <a:cs typeface="Avenir Book"/>
                <a:sym typeface="Avenir Book"/>
              </a:rPr>
              <a:t> </a:t>
            </a:r>
            <a:r>
              <a:t>Pragmáticamente</a:t>
            </a:r>
          </a:p>
          <a:p>
            <a:pPr lvl="8" marL="2768600" indent="-228600" algn="l" defTabSz="457200">
              <a:buSzPct val="80000"/>
              <a:buBlip>
                <a:blip r:embed="rId4"/>
              </a:buBlip>
              <a:defRPr b="0" sz="3000">
                <a:latin typeface="Arial Black"/>
                <a:ea typeface="Arial Black"/>
                <a:cs typeface="Arial Black"/>
                <a:sym typeface="Arial Black"/>
              </a:defRPr>
            </a:pPr>
            <a:r>
              <a:t> Selectivamente</a:t>
            </a:r>
          </a:p>
          <a:p>
            <a:pPr lvl="8" indent="2540000" algn="l" defTabSz="457200">
              <a:defRPr b="0" sz="1800">
                <a:latin typeface="Arial Black"/>
                <a:ea typeface="Arial Black"/>
                <a:cs typeface="Arial Black"/>
                <a:sym typeface="Arial Black"/>
              </a:defRPr>
            </a:pPr>
            <a:r>
              <a:t> </a:t>
            </a:r>
            <a:endParaRPr>
              <a:solidFill>
                <a:srgbClr val="FF2600"/>
              </a:solidFill>
            </a:endParaRPr>
          </a:p>
          <a:p>
            <a:pPr lvl="3" marL="228599" indent="-228599" algn="l" defTabSz="457200">
              <a:buSzPct val="55000"/>
              <a:buBlip>
                <a:blip r:embed="rId2"/>
              </a:buBlip>
              <a:defRPr b="0" sz="3000">
                <a:latin typeface="Arial Black"/>
                <a:ea typeface="Arial Black"/>
                <a:cs typeface="Arial Black"/>
                <a:sym typeface="Arial Black"/>
              </a:defRPr>
            </a:pPr>
            <a:r>
              <a:rPr>
                <a:solidFill>
                  <a:srgbClr val="FF2600"/>
                </a:solidFill>
              </a:rPr>
              <a:t> </a:t>
            </a:r>
            <a:r>
              <a:rPr sz="2000"/>
              <a:t>Sub-Proceso de Aprender o Aprendizaje </a:t>
            </a:r>
            <a:endParaRPr sz="2000"/>
          </a:p>
          <a:p>
            <a:pPr lvl="1" marL="915670" indent="-293370" algn="l" defTabSz="457200">
              <a:buSzPct val="100000"/>
              <a:buChar char="•"/>
              <a:defRPr b="0" sz="2000">
                <a:latin typeface="Arial Black"/>
                <a:ea typeface="Arial Black"/>
                <a:cs typeface="Arial Black"/>
                <a:sym typeface="Arial Black"/>
              </a:defRPr>
            </a:pPr>
            <a:r>
              <a:t> </a:t>
            </a:r>
            <a:r>
              <a:t>Almacenando en memoria a corto plazo</a:t>
            </a:r>
          </a:p>
          <a:p>
            <a:pPr lvl="1" marL="915670" indent="-293370" algn="l" defTabSz="457200">
              <a:buSzPct val="100000"/>
              <a:buChar char="•"/>
              <a:defRPr b="0" sz="2000">
                <a:latin typeface="Arial Black"/>
                <a:ea typeface="Arial Black"/>
                <a:cs typeface="Arial Black"/>
                <a:sym typeface="Arial Black"/>
              </a:defRPr>
            </a:pPr>
            <a:r>
              <a:t> Almacenando en memoria a largo plazo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La integración de la información está en función de los conocimientos previos sobre el texto que se lee, así como de las características de la estructura textual (superestructura) que soporta la información (macro-proceso o proceso de nivel superior).…"/>
          <p:cNvSpPr txBox="1"/>
          <p:nvPr/>
        </p:nvSpPr>
        <p:spPr>
          <a:xfrm>
            <a:off x="464615" y="501701"/>
            <a:ext cx="12075569" cy="47877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3" marL="228599" indent="-228599" algn="l" defTabSz="457200">
              <a:buSzPct val="55000"/>
              <a:buBlip>
                <a:blip r:embed="rId2"/>
              </a:buBlip>
              <a:defRPr b="0" sz="3000">
                <a:latin typeface="Arial Black"/>
                <a:ea typeface="Arial Black"/>
                <a:cs typeface="Arial Black"/>
                <a:sym typeface="Arial Black"/>
              </a:defRPr>
            </a:pPr>
            <a:r>
              <a:t> </a:t>
            </a:r>
            <a:r>
              <a:rPr sz="2000"/>
              <a:t>Sub-Proceso de Comprender o Comprensión  </a:t>
            </a:r>
            <a:endParaRPr sz="2000"/>
          </a:p>
          <a:p>
            <a:pPr lvl="1" marL="915670" indent="-293370" algn="l" defTabSz="457200">
              <a:buSzPct val="100000"/>
              <a:buChar char="•"/>
              <a:defRPr b="0" sz="2000">
                <a:latin typeface="Arial Black"/>
                <a:ea typeface="Arial Black"/>
                <a:cs typeface="Arial Black"/>
                <a:sym typeface="Arial Black"/>
              </a:defRPr>
            </a:pPr>
            <a:r>
              <a:t> </a:t>
            </a:r>
            <a:r>
              <a:rPr>
                <a:solidFill>
                  <a:srgbClr val="FF2600"/>
                </a:solidFill>
              </a:rPr>
              <a:t>Reconociendo significados</a:t>
            </a:r>
            <a:r>
              <a:t> </a:t>
            </a:r>
            <a:r>
              <a:t>almacenados</a:t>
            </a:r>
          </a:p>
          <a:p>
            <a:pPr lvl="1" indent="622300" algn="l" defTabSz="457200">
              <a:defRPr b="0" sz="2000">
                <a:latin typeface="Arial Black"/>
                <a:ea typeface="Arial Black"/>
                <a:cs typeface="Arial Black"/>
                <a:sym typeface="Arial Black"/>
              </a:defRPr>
            </a:pPr>
            <a:r>
              <a:t>en la memoria</a:t>
            </a:r>
          </a:p>
          <a:p>
            <a:pPr lvl="1" marL="1144269" indent="-228600" algn="l" defTabSz="457200">
              <a:buSzPct val="80000"/>
              <a:buBlip>
                <a:blip r:embed="rId3"/>
              </a:buBlip>
              <a:defRPr b="0" sz="2000">
                <a:latin typeface="Arial Black"/>
                <a:ea typeface="Arial Black"/>
                <a:cs typeface="Arial Black"/>
                <a:sym typeface="Arial Black"/>
              </a:defRPr>
            </a:pPr>
            <a:r>
              <a:t> </a:t>
            </a:r>
            <a:r>
              <a:rPr>
                <a:latin typeface="Avenir Book"/>
                <a:ea typeface="Avenir Book"/>
                <a:cs typeface="Avenir Book"/>
                <a:sym typeface="Avenir Book"/>
              </a:rPr>
              <a:t>Reconociendo el sintagma y la semántica</a:t>
            </a:r>
            <a:endParaRPr>
              <a:latin typeface="Avenir Book"/>
              <a:ea typeface="Avenir Book"/>
              <a:cs typeface="Avenir Book"/>
              <a:sym typeface="Avenir Book"/>
            </a:endParaRPr>
          </a:p>
          <a:p>
            <a:pPr lvl="1" marL="1144269" indent="-228600" algn="l" defTabSz="457200">
              <a:buSzPct val="80000"/>
              <a:buBlip>
                <a:blip r:embed="rId3"/>
              </a:buBlip>
              <a:defRPr b="0" sz="2000">
                <a:latin typeface="Arial Black"/>
                <a:ea typeface="Arial Black"/>
                <a:cs typeface="Arial Black"/>
                <a:sym typeface="Arial Black"/>
              </a:defRPr>
            </a:pPr>
            <a:r>
              <a:rPr>
                <a:latin typeface="Avenir Book"/>
                <a:ea typeface="Avenir Book"/>
                <a:cs typeface="Avenir Book"/>
                <a:sym typeface="Avenir Book"/>
              </a:rPr>
              <a:t> Integrando la información reconocida </a:t>
            </a:r>
            <a:endParaRPr>
              <a:latin typeface="Avenir Book"/>
              <a:ea typeface="Avenir Book"/>
              <a:cs typeface="Avenir Book"/>
              <a:sym typeface="Avenir Book"/>
            </a:endParaRPr>
          </a:p>
          <a:p>
            <a:pPr lvl="8" marL="2768600" indent="-228600" algn="l" defTabSz="457200">
              <a:buSzPct val="80000"/>
              <a:buBlip>
                <a:blip r:embed="rId4"/>
              </a:buBlip>
              <a:defRPr b="0" sz="2000">
                <a:latin typeface="Arial Black"/>
                <a:ea typeface="Arial Black"/>
                <a:cs typeface="Arial Black"/>
                <a:sym typeface="Arial Black"/>
              </a:defRPr>
            </a:pPr>
            <a:r>
              <a:rPr>
                <a:latin typeface="Avenir Book"/>
                <a:ea typeface="Avenir Book"/>
                <a:cs typeface="Avenir Book"/>
                <a:sym typeface="Avenir Book"/>
              </a:rPr>
              <a:t> </a:t>
            </a:r>
            <a:r>
              <a:t>Pragmáticamente</a:t>
            </a:r>
          </a:p>
          <a:p>
            <a:pPr lvl="4" marL="3860800" indent="-228600" algn="l" defTabSz="457200">
              <a:buSzPct val="100000"/>
              <a:buAutoNum type="arabicPeriod" startAt="1"/>
              <a:defRPr sz="2000">
                <a:latin typeface="Chalkboard"/>
                <a:ea typeface="Chalkboard"/>
                <a:cs typeface="Chalkboard"/>
                <a:sym typeface="Chalkboard"/>
              </a:defRPr>
            </a:pPr>
            <a:r>
              <a:t> reconocer las intención comunicativa del escritor a partir del conocimiento del contexto, de la persona y del tipo de escrito; </a:t>
            </a:r>
          </a:p>
          <a:p>
            <a:pPr lvl="4" marL="3860800" indent="-228600" algn="l" defTabSz="457200">
              <a:buSzPct val="100000"/>
              <a:buAutoNum type="arabicPeriod" startAt="1"/>
              <a:defRPr sz="2000">
                <a:latin typeface="Chalkboard"/>
                <a:ea typeface="Chalkboard"/>
                <a:cs typeface="Chalkboard"/>
                <a:sym typeface="Chalkboard"/>
              </a:defRPr>
            </a:pPr>
            <a:r>
              <a:t> comprender la principal información transmitida explícitamente; </a:t>
            </a:r>
          </a:p>
          <a:p>
            <a:pPr lvl="4" marL="3860800" indent="-228600" algn="l" defTabSz="457200">
              <a:buSzPct val="100000"/>
              <a:buAutoNum type="arabicPeriod" startAt="1"/>
              <a:defRPr sz="2000">
                <a:latin typeface="Chalkboard"/>
                <a:ea typeface="Chalkboard"/>
                <a:cs typeface="Chalkboard"/>
                <a:sym typeface="Chalkboard"/>
              </a:defRPr>
            </a:pPr>
            <a:r>
              <a:t> saber distinguir las ideas principales de las secundarias; </a:t>
            </a:r>
          </a:p>
          <a:p>
            <a:pPr lvl="4" marL="3860800" indent="-228600" algn="l" defTabSz="457200">
              <a:buSzPct val="100000"/>
              <a:buAutoNum type="arabicPeriod" startAt="1"/>
              <a:defRPr sz="2000">
                <a:latin typeface="Chalkboard"/>
                <a:ea typeface="Chalkboard"/>
                <a:cs typeface="Chalkboard"/>
                <a:sym typeface="Chalkboard"/>
              </a:defRPr>
            </a:pPr>
            <a:r>
              <a:t> saber realizar inferencias simples; y, </a:t>
            </a:r>
          </a:p>
          <a:p>
            <a:pPr lvl="4" marL="3860800" indent="-228600" algn="l" defTabSz="457200">
              <a:buSzPct val="100000"/>
              <a:buAutoNum type="arabicPeriod" startAt="1"/>
              <a:defRPr sz="2000">
                <a:latin typeface="Chalkboard"/>
                <a:ea typeface="Chalkboard"/>
                <a:cs typeface="Chalkboard"/>
                <a:sym typeface="Chalkboard"/>
              </a:defRPr>
            </a:pPr>
            <a:r>
              <a:t> reaccionar mostrando si la comunicación se ha comprendido o no.</a:t>
            </a:r>
          </a:p>
        </p:txBody>
      </p:sp>
      <p:sp>
        <p:nvSpPr>
          <p:cNvPr id="146" name="INTEGRAR DE MANERA PRÁCTICA…"/>
          <p:cNvSpPr txBox="1"/>
          <p:nvPr/>
        </p:nvSpPr>
        <p:spPr>
          <a:xfrm>
            <a:off x="666154" y="5695950"/>
            <a:ext cx="11672492"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400">
                <a:solidFill>
                  <a:srgbClr val="FFFC79"/>
                </a:solidFill>
                <a:latin typeface="Bradley Hand ITC TT-Bold"/>
                <a:ea typeface="Bradley Hand ITC TT-Bold"/>
                <a:cs typeface="Bradley Hand ITC TT-Bold"/>
                <a:sym typeface="Bradley Hand ITC TT-Bold"/>
              </a:defRPr>
            </a:pPr>
            <a:r>
              <a:t>INTEGRAR DE MANERA PRÁCTICA</a:t>
            </a:r>
          </a:p>
          <a:p>
            <a:pPr algn="l">
              <a:defRPr b="0" sz="3400">
                <a:solidFill>
                  <a:srgbClr val="FFFC79"/>
                </a:solidFill>
                <a:latin typeface="Bradley Hand ITC TT-Bold"/>
                <a:ea typeface="Bradley Hand ITC TT-Bold"/>
                <a:cs typeface="Bradley Hand ITC TT-Bold"/>
                <a:sym typeface="Bradley Hand ITC TT-Bold"/>
              </a:defRPr>
            </a:pPr>
            <a:r>
              <a:t>El vestido es el rojo. Lo usé cuando fui al parque lleno de árboles verdes. Pero cuando me senté en la banca donde nos conocimos, se manchó de un líquido negro. Luego la mancha se puso café; por eso tuvo que lavarlo y ya está llena la lavadora.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La integración de la información está en función de los conocimientos previos sobre el texto que se lee, así como de las características de la estructura textual (superestructura) que soporta la información (macro-proceso o proceso de nivel superior).…"/>
          <p:cNvSpPr txBox="1"/>
          <p:nvPr/>
        </p:nvSpPr>
        <p:spPr>
          <a:xfrm>
            <a:off x="464615" y="679501"/>
            <a:ext cx="12075569" cy="32129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3" marL="228599" indent="-228599" algn="l" defTabSz="457200">
              <a:buSzPct val="55000"/>
              <a:buBlip>
                <a:blip r:embed="rId2"/>
              </a:buBlip>
              <a:defRPr b="0" sz="3000">
                <a:latin typeface="Arial Black"/>
                <a:ea typeface="Arial Black"/>
                <a:cs typeface="Arial Black"/>
                <a:sym typeface="Arial Black"/>
              </a:defRPr>
            </a:pPr>
            <a:r>
              <a:t> </a:t>
            </a:r>
            <a:r>
              <a:rPr sz="2000"/>
              <a:t>Sub-Proceso de Comprender o Comprensión  </a:t>
            </a:r>
            <a:endParaRPr sz="2000"/>
          </a:p>
          <a:p>
            <a:pPr lvl="1" marL="915670" indent="-293370" algn="l" defTabSz="457200">
              <a:buSzPct val="100000"/>
              <a:buChar char="•"/>
              <a:defRPr b="0" sz="2000">
                <a:latin typeface="Arial Black"/>
                <a:ea typeface="Arial Black"/>
                <a:cs typeface="Arial Black"/>
                <a:sym typeface="Arial Black"/>
              </a:defRPr>
            </a:pPr>
            <a:r>
              <a:t> </a:t>
            </a:r>
            <a:r>
              <a:rPr>
                <a:solidFill>
                  <a:srgbClr val="FF2600"/>
                </a:solidFill>
              </a:rPr>
              <a:t>Reconociendo significados</a:t>
            </a:r>
            <a:r>
              <a:t> </a:t>
            </a:r>
            <a:r>
              <a:t>almacenados</a:t>
            </a:r>
          </a:p>
          <a:p>
            <a:pPr lvl="1" indent="622300" algn="l" defTabSz="457200">
              <a:defRPr b="0" sz="2000">
                <a:latin typeface="Arial Black"/>
                <a:ea typeface="Arial Black"/>
                <a:cs typeface="Arial Black"/>
                <a:sym typeface="Arial Black"/>
              </a:defRPr>
            </a:pPr>
            <a:r>
              <a:t>en la memoria</a:t>
            </a:r>
          </a:p>
          <a:p>
            <a:pPr lvl="1" marL="1144269" indent="-228600" algn="l" defTabSz="457200">
              <a:buSzPct val="80000"/>
              <a:buBlip>
                <a:blip r:embed="rId3"/>
              </a:buBlip>
              <a:defRPr b="0" sz="2000">
                <a:latin typeface="Arial Black"/>
                <a:ea typeface="Arial Black"/>
                <a:cs typeface="Arial Black"/>
                <a:sym typeface="Arial Black"/>
              </a:defRPr>
            </a:pPr>
            <a:r>
              <a:t> </a:t>
            </a:r>
            <a:r>
              <a:rPr>
                <a:latin typeface="Avenir Book"/>
                <a:ea typeface="Avenir Book"/>
                <a:cs typeface="Avenir Book"/>
                <a:sym typeface="Avenir Book"/>
              </a:rPr>
              <a:t>Reconociendo el sintagma y la semántica</a:t>
            </a:r>
            <a:endParaRPr>
              <a:latin typeface="Avenir Book"/>
              <a:ea typeface="Avenir Book"/>
              <a:cs typeface="Avenir Book"/>
              <a:sym typeface="Avenir Book"/>
            </a:endParaRPr>
          </a:p>
          <a:p>
            <a:pPr lvl="1" marL="1144269" indent="-228600" algn="l" defTabSz="457200">
              <a:buSzPct val="80000"/>
              <a:buBlip>
                <a:blip r:embed="rId3"/>
              </a:buBlip>
              <a:defRPr b="0" sz="2000">
                <a:latin typeface="Arial Black"/>
                <a:ea typeface="Arial Black"/>
                <a:cs typeface="Arial Black"/>
                <a:sym typeface="Arial Black"/>
              </a:defRPr>
            </a:pPr>
            <a:r>
              <a:rPr>
                <a:latin typeface="Avenir Book"/>
                <a:ea typeface="Avenir Book"/>
                <a:cs typeface="Avenir Book"/>
                <a:sym typeface="Avenir Book"/>
              </a:rPr>
              <a:t> Integrando la información reconocida </a:t>
            </a:r>
            <a:endParaRPr>
              <a:latin typeface="Avenir Book"/>
              <a:ea typeface="Avenir Book"/>
              <a:cs typeface="Avenir Book"/>
              <a:sym typeface="Avenir Book"/>
            </a:endParaRPr>
          </a:p>
          <a:p>
            <a:pPr lvl="8" marL="2768600" indent="-228600" algn="l" defTabSz="457200">
              <a:buSzPct val="80000"/>
              <a:buBlip>
                <a:blip r:embed="rId4"/>
              </a:buBlip>
              <a:defRPr b="0" sz="2000">
                <a:latin typeface="Arial Black"/>
                <a:ea typeface="Arial Black"/>
                <a:cs typeface="Arial Black"/>
                <a:sym typeface="Arial Black"/>
              </a:defRPr>
            </a:pPr>
            <a:r>
              <a:rPr>
                <a:latin typeface="Avenir Book"/>
                <a:ea typeface="Avenir Book"/>
                <a:cs typeface="Avenir Book"/>
                <a:sym typeface="Avenir Book"/>
              </a:rPr>
              <a:t> </a:t>
            </a:r>
            <a:r>
              <a:t>Selectivamente</a:t>
            </a:r>
          </a:p>
          <a:p>
            <a:pPr lvl="4" marL="3860800" indent="-228600" algn="l" defTabSz="457200">
              <a:buSzPct val="100000"/>
              <a:buAutoNum type="arabicPeriod" startAt="1"/>
              <a:defRPr sz="2000">
                <a:latin typeface="Chalkboard"/>
                <a:ea typeface="Chalkboard"/>
                <a:cs typeface="Chalkboard"/>
                <a:sym typeface="Chalkboard"/>
              </a:defRPr>
            </a:pPr>
            <a:r>
              <a:t> seleccionar la informaciones del texto más significativas y formular de este modo la interpretación. </a:t>
            </a:r>
          </a:p>
        </p:txBody>
      </p:sp>
      <p:sp>
        <p:nvSpPr>
          <p:cNvPr id="149" name="INTEGRAR DE MANERA PRÁCTICA…"/>
          <p:cNvSpPr txBox="1"/>
          <p:nvPr/>
        </p:nvSpPr>
        <p:spPr>
          <a:xfrm>
            <a:off x="666154" y="4070349"/>
            <a:ext cx="11672492" cy="168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000">
                <a:solidFill>
                  <a:srgbClr val="FFFC79"/>
                </a:solidFill>
                <a:latin typeface="Bradley Hand ITC TT-Bold"/>
                <a:ea typeface="Bradley Hand ITC TT-Bold"/>
                <a:cs typeface="Bradley Hand ITC TT-Bold"/>
                <a:sym typeface="Bradley Hand ITC TT-Bold"/>
              </a:defRPr>
            </a:pPr>
            <a:r>
              <a:t>INTEGRAR DE MANERA PRÁCTICA</a:t>
            </a:r>
          </a:p>
          <a:p>
            <a:pPr algn="l">
              <a:defRPr b="0" sz="2000">
                <a:solidFill>
                  <a:srgbClr val="FFFC79"/>
                </a:solidFill>
                <a:latin typeface="Bradley Hand ITC TT-Bold"/>
                <a:ea typeface="Bradley Hand ITC TT-Bold"/>
                <a:cs typeface="Bradley Hand ITC TT-Bold"/>
                <a:sym typeface="Bradley Hand ITC TT-Bold"/>
              </a:defRPr>
            </a:pPr>
            <a:r>
              <a:t>El vestido es el rojo. Lo usé cuando fui al parque lleno de árboles verdes. Pero cuando me senté en la banca donde nos conocimos, se manchó de un líquido negro. Luego la mancha se puso café; por eso tuvo que lavarlo y ya está llena la lavadora.</a:t>
            </a:r>
          </a:p>
        </p:txBody>
      </p:sp>
      <p:sp>
        <p:nvSpPr>
          <p:cNvPr id="150" name="INTEGRAR DE MANERA SELECTIVA…"/>
          <p:cNvSpPr txBox="1"/>
          <p:nvPr/>
        </p:nvSpPr>
        <p:spPr>
          <a:xfrm>
            <a:off x="945554" y="5638799"/>
            <a:ext cx="11921382" cy="312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700">
                <a:solidFill>
                  <a:srgbClr val="FFFC79"/>
                </a:solidFill>
                <a:latin typeface="Bradley Hand ITC TT-Bold"/>
                <a:ea typeface="Bradley Hand ITC TT-Bold"/>
                <a:cs typeface="Bradley Hand ITC TT-Bold"/>
                <a:sym typeface="Bradley Hand ITC TT-Bold"/>
              </a:defRPr>
            </a:pPr>
            <a:r>
              <a:t>INTEGRAR DE MANERA </a:t>
            </a:r>
            <a:r>
              <a:rPr>
                <a:solidFill>
                  <a:srgbClr val="76D6FF"/>
                </a:solidFill>
              </a:rPr>
              <a:t>SELECTIVA</a:t>
            </a:r>
          </a:p>
          <a:p>
            <a:pPr algn="l">
              <a:defRPr b="0" sz="2700">
                <a:solidFill>
                  <a:srgbClr val="FFFC79"/>
                </a:solidFill>
                <a:latin typeface="Bradley Hand ITC TT-Bold"/>
                <a:ea typeface="Bradley Hand ITC TT-Bold"/>
                <a:cs typeface="Bradley Hand ITC TT-Bold"/>
                <a:sym typeface="Bradley Hand ITC TT-Bold"/>
              </a:defRPr>
            </a:pPr>
            <a:r>
              <a:rPr>
                <a:solidFill>
                  <a:srgbClr val="000000"/>
                </a:solidFill>
              </a:rPr>
              <a:t> </a:t>
            </a:r>
            <a:endParaRPr>
              <a:solidFill>
                <a:srgbClr val="000000"/>
              </a:solidFill>
            </a:endParaRPr>
          </a:p>
          <a:p>
            <a:pPr algn="l">
              <a:defRPr b="0" sz="2700">
                <a:solidFill>
                  <a:srgbClr val="FFFC79"/>
                </a:solidFill>
                <a:latin typeface="Bradley Hand ITC TT-Bold"/>
                <a:ea typeface="Bradley Hand ITC TT-Bold"/>
                <a:cs typeface="Bradley Hand ITC TT-Bold"/>
                <a:sym typeface="Bradley Hand ITC TT-Bold"/>
              </a:defRPr>
            </a:pPr>
            <a:r>
              <a:rPr>
                <a:solidFill>
                  <a:srgbClr val="000000"/>
                </a:solidFill>
              </a:rPr>
              <a:t>                             </a:t>
            </a:r>
            <a:r>
              <a:t>El vestido es el rojo. Lo usé cuando fui al parque lleno de árboles verdes. Pero cuando me senté en la banca donde nos conocimos, se manchó de un líquido negro. Luego la mancha se puso café; por eso tuvo que lavarlo y ya está llena la lavadora.</a:t>
            </a:r>
          </a:p>
        </p:txBody>
      </p:sp>
      <p:sp>
        <p:nvSpPr>
          <p:cNvPr id="151" name="¿Por qué no lavas los pantalones? Porque ya no tiene espacio. Tiene la cobija y el vestido."/>
          <p:cNvSpPr txBox="1"/>
          <p:nvPr/>
        </p:nvSpPr>
        <p:spPr>
          <a:xfrm>
            <a:off x="11981916" y="8978900"/>
            <a:ext cx="11122051"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700">
                <a:solidFill>
                  <a:srgbClr val="76D6FF"/>
                </a:solidFill>
                <a:latin typeface="Bradley Hand ITC TT-Bold"/>
                <a:ea typeface="Bradley Hand ITC TT-Bold"/>
                <a:cs typeface="Bradley Hand ITC TT-Bold"/>
                <a:sym typeface="Bradley Hand ITC TT-Bold"/>
              </a:defRPr>
            </a:lvl1pPr>
          </a:lstStyle>
          <a:p>
            <a:pPr>
              <a:defRPr>
                <a:solidFill>
                  <a:srgbClr val="FFFC79"/>
                </a:solidFill>
              </a:defRPr>
            </a:pPr>
            <a:r>
              <a:rPr>
                <a:solidFill>
                  <a:srgbClr val="76D6FF"/>
                </a:solidFill>
              </a:rPr>
              <a:t>¿Por qué no lavas los pantalones? Porque ya no tiene espacio. Tiene la cobija y el vestido.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El reconocimiento de palabras al que se llega a través del desarrollo fonológico que permite distinguir sonidos, combinarlos en sílabas y estas en palabras, tras lo cual se busca el significado en la  memoria. En efecto, si la información recibida se considera pertinente, es retenida en la memoria."/>
          <p:cNvSpPr txBox="1"/>
          <p:nvPr/>
        </p:nvSpPr>
        <p:spPr>
          <a:xfrm>
            <a:off x="570159" y="473800"/>
            <a:ext cx="11305682" cy="8247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3370" indent="-293370" algn="l" defTabSz="457200">
              <a:buSzPct val="100000"/>
              <a:buChar char="•"/>
              <a:defRPr b="0" sz="3500">
                <a:solidFill>
                  <a:srgbClr val="D4FB79"/>
                </a:solidFill>
                <a:latin typeface="Arial Black"/>
                <a:ea typeface="Arial Black"/>
                <a:cs typeface="Arial Black"/>
                <a:sym typeface="Arial Black"/>
              </a:defRPr>
            </a:pPr>
            <a:r>
              <a:t>Proceso de Comprensión de Lectura</a:t>
            </a:r>
          </a:p>
          <a:p>
            <a:pPr algn="l" defTabSz="457200">
              <a:defRPr b="0" sz="2000">
                <a:solidFill>
                  <a:srgbClr val="D4FB79"/>
                </a:solidFill>
                <a:latin typeface="Arial Black"/>
                <a:ea typeface="Arial Black"/>
                <a:cs typeface="Arial Black"/>
                <a:sym typeface="Arial Black"/>
              </a:defRPr>
            </a:pPr>
          </a:p>
          <a:p>
            <a:pPr lvl="3" marL="228600" indent="-228600" algn="l" defTabSz="457200">
              <a:buSzPct val="55000"/>
              <a:buBlip>
                <a:blip r:embed="rId2"/>
              </a:buBlip>
              <a:defRPr b="0" sz="2000">
                <a:latin typeface="Arial Black"/>
                <a:ea typeface="Arial Black"/>
                <a:cs typeface="Arial Black"/>
                <a:sym typeface="Arial Black"/>
              </a:defRPr>
            </a:pPr>
            <a:r>
              <a:t> Sub-Proceso de Leer o Lectura</a:t>
            </a:r>
          </a:p>
          <a:p>
            <a:pPr lvl="1" marL="915670" indent="-293370" algn="l" defTabSz="457200">
              <a:buSzPct val="100000"/>
              <a:buChar char="•"/>
              <a:defRPr b="0" sz="2000">
                <a:latin typeface="Arial Black"/>
                <a:ea typeface="Arial Black"/>
                <a:cs typeface="Arial Black"/>
                <a:sym typeface="Arial Black"/>
              </a:defRPr>
            </a:pPr>
            <a:r>
              <a:t> Fijando la vista</a:t>
            </a:r>
          </a:p>
          <a:p>
            <a:pPr lvl="1" marL="915670" indent="-293370" algn="l" defTabSz="457200">
              <a:buSzPct val="100000"/>
              <a:buChar char="•"/>
              <a:defRPr b="0" sz="2000">
                <a:latin typeface="Arial Black"/>
                <a:ea typeface="Arial Black"/>
                <a:cs typeface="Arial Black"/>
                <a:sym typeface="Arial Black"/>
              </a:defRPr>
            </a:pPr>
            <a:r>
              <a:t> Reconociendo patrones</a:t>
            </a:r>
          </a:p>
          <a:p>
            <a:pPr lvl="1" marL="915670" indent="-293370" algn="l" defTabSz="457200">
              <a:buSzPct val="100000"/>
              <a:buChar char="•"/>
              <a:defRPr b="0" sz="2000">
                <a:latin typeface="Arial Black"/>
                <a:ea typeface="Arial Black"/>
                <a:cs typeface="Arial Black"/>
                <a:sym typeface="Arial Black"/>
              </a:defRPr>
            </a:pPr>
            <a:r>
              <a:t> Identificando </a:t>
            </a:r>
            <a:r>
              <a:t>significados</a:t>
            </a:r>
          </a:p>
          <a:p>
            <a:pPr algn="l" defTabSz="457200">
              <a:defRPr b="0" sz="2200">
                <a:latin typeface="Arial Black"/>
                <a:ea typeface="Arial Black"/>
                <a:cs typeface="Arial Black"/>
                <a:sym typeface="Arial Black"/>
              </a:defRPr>
            </a:pPr>
          </a:p>
          <a:p>
            <a:pPr lvl="3" marL="228599" indent="-228599" algn="l" defTabSz="457200">
              <a:buSzPct val="55000"/>
              <a:buBlip>
                <a:blip r:embed="rId2"/>
              </a:buBlip>
              <a:defRPr b="0" sz="3000">
                <a:latin typeface="Arial Black"/>
                <a:ea typeface="Arial Black"/>
                <a:cs typeface="Arial Black"/>
                <a:sym typeface="Arial Black"/>
              </a:defRPr>
            </a:pPr>
            <a:r>
              <a:t> Sub-Proceso de Comprender o Comprensión  </a:t>
            </a:r>
          </a:p>
          <a:p>
            <a:pPr lvl="1" marL="915669" indent="-293369" algn="l" defTabSz="457200">
              <a:buSzPct val="100000"/>
              <a:buChar char="•"/>
              <a:defRPr b="0" sz="3000">
                <a:latin typeface="Arial Black"/>
                <a:ea typeface="Arial Black"/>
                <a:cs typeface="Arial Black"/>
                <a:sym typeface="Arial Black"/>
              </a:defRPr>
            </a:pPr>
            <a:r>
              <a:t> </a:t>
            </a:r>
            <a:r>
              <a:rPr>
                <a:solidFill>
                  <a:srgbClr val="FF2600"/>
                </a:solidFill>
              </a:rPr>
              <a:t>Reconociendo significados</a:t>
            </a:r>
            <a:r>
              <a:t> </a:t>
            </a:r>
            <a:r>
              <a:t>almacenados</a:t>
            </a:r>
          </a:p>
          <a:p>
            <a:pPr lvl="1" indent="622300" algn="l" defTabSz="457200">
              <a:defRPr b="0" sz="3000">
                <a:latin typeface="Arial Black"/>
                <a:ea typeface="Arial Black"/>
                <a:cs typeface="Arial Black"/>
                <a:sym typeface="Arial Black"/>
              </a:defRPr>
            </a:pPr>
            <a:r>
              <a:t>en la memoria</a:t>
            </a:r>
          </a:p>
          <a:p>
            <a:pPr lvl="1" marL="1144269" indent="-228600" algn="l" defTabSz="457200">
              <a:buSzPct val="80000"/>
              <a:buBlip>
                <a:blip r:embed="rId3"/>
              </a:buBlip>
              <a:defRPr b="0" sz="3000">
                <a:latin typeface="Arial Black"/>
                <a:ea typeface="Arial Black"/>
                <a:cs typeface="Arial Black"/>
                <a:sym typeface="Arial Black"/>
              </a:defRPr>
            </a:pPr>
            <a:r>
              <a:t> </a:t>
            </a:r>
            <a:r>
              <a:rPr>
                <a:latin typeface="Avenir Book"/>
                <a:ea typeface="Avenir Book"/>
                <a:cs typeface="Avenir Book"/>
                <a:sym typeface="Avenir Book"/>
              </a:rPr>
              <a:t>Reconociendo el sintagma y la semántica</a:t>
            </a:r>
            <a:endParaRPr>
              <a:latin typeface="Avenir Book"/>
              <a:ea typeface="Avenir Book"/>
              <a:cs typeface="Avenir Book"/>
              <a:sym typeface="Avenir Book"/>
            </a:endParaRPr>
          </a:p>
          <a:p>
            <a:pPr lvl="1" marL="1144269" indent="-228600" algn="l" defTabSz="457200">
              <a:buSzPct val="80000"/>
              <a:buBlip>
                <a:blip r:embed="rId3"/>
              </a:buBlip>
              <a:defRPr b="0" sz="3000">
                <a:latin typeface="Arial Black"/>
                <a:ea typeface="Arial Black"/>
                <a:cs typeface="Arial Black"/>
                <a:sym typeface="Arial Black"/>
              </a:defRPr>
            </a:pPr>
            <a:r>
              <a:rPr>
                <a:latin typeface="Avenir Book"/>
                <a:ea typeface="Avenir Book"/>
                <a:cs typeface="Avenir Book"/>
                <a:sym typeface="Avenir Book"/>
              </a:rPr>
              <a:t> Integrando la información reconocida </a:t>
            </a:r>
            <a:endParaRPr>
              <a:latin typeface="Avenir Book"/>
              <a:ea typeface="Avenir Book"/>
              <a:cs typeface="Avenir Book"/>
              <a:sym typeface="Avenir Book"/>
            </a:endParaRPr>
          </a:p>
          <a:p>
            <a:pPr lvl="8" marL="2768600" indent="-228600" algn="l" defTabSz="457200">
              <a:buSzPct val="80000"/>
              <a:buBlip>
                <a:blip r:embed="rId4"/>
              </a:buBlip>
              <a:defRPr b="0" sz="3000">
                <a:latin typeface="Arial Black"/>
                <a:ea typeface="Arial Black"/>
                <a:cs typeface="Arial Black"/>
                <a:sym typeface="Arial Black"/>
              </a:defRPr>
            </a:pPr>
            <a:r>
              <a:rPr>
                <a:latin typeface="Avenir Book"/>
                <a:ea typeface="Avenir Book"/>
                <a:cs typeface="Avenir Book"/>
                <a:sym typeface="Avenir Book"/>
              </a:rPr>
              <a:t> </a:t>
            </a:r>
            <a:r>
              <a:t>Pragmáticamente</a:t>
            </a:r>
          </a:p>
          <a:p>
            <a:pPr lvl="8" marL="2768600" indent="-228600" algn="l" defTabSz="457200">
              <a:buSzPct val="80000"/>
              <a:buBlip>
                <a:blip r:embed="rId4"/>
              </a:buBlip>
              <a:defRPr b="0" sz="3000">
                <a:latin typeface="Arial Black"/>
                <a:ea typeface="Arial Black"/>
                <a:cs typeface="Arial Black"/>
                <a:sym typeface="Arial Black"/>
              </a:defRPr>
            </a:pPr>
            <a:r>
              <a:t> Selectivamente</a:t>
            </a:r>
          </a:p>
          <a:p>
            <a:pPr lvl="8" indent="2540000" algn="l" defTabSz="457200">
              <a:defRPr b="0" sz="1800">
                <a:latin typeface="Arial Black"/>
                <a:ea typeface="Arial Black"/>
                <a:cs typeface="Arial Black"/>
                <a:sym typeface="Arial Black"/>
              </a:defRPr>
            </a:pPr>
            <a:r>
              <a:t> </a:t>
            </a:r>
            <a:endParaRPr>
              <a:solidFill>
                <a:srgbClr val="FF2600"/>
              </a:solidFill>
            </a:endParaRPr>
          </a:p>
          <a:p>
            <a:pPr lvl="3" marL="228599" indent="-228599" algn="l" defTabSz="457200">
              <a:buSzPct val="55000"/>
              <a:buBlip>
                <a:blip r:embed="rId2"/>
              </a:buBlip>
              <a:defRPr b="0" sz="3000">
                <a:latin typeface="Arial Black"/>
                <a:ea typeface="Arial Black"/>
                <a:cs typeface="Arial Black"/>
                <a:sym typeface="Arial Black"/>
              </a:defRPr>
            </a:pPr>
            <a:r>
              <a:rPr>
                <a:solidFill>
                  <a:srgbClr val="FF2600"/>
                </a:solidFill>
              </a:rPr>
              <a:t> </a:t>
            </a:r>
            <a:r>
              <a:rPr sz="2000"/>
              <a:t>Sub-Proceso de Aprender o Aprendizaje </a:t>
            </a:r>
            <a:endParaRPr sz="2000"/>
          </a:p>
          <a:p>
            <a:pPr lvl="1" marL="915670" indent="-293370" algn="l" defTabSz="457200">
              <a:buSzPct val="100000"/>
              <a:buChar char="•"/>
              <a:defRPr b="0" sz="2000">
                <a:latin typeface="Arial Black"/>
                <a:ea typeface="Arial Black"/>
                <a:cs typeface="Arial Black"/>
                <a:sym typeface="Arial Black"/>
              </a:defRPr>
            </a:pPr>
            <a:r>
              <a:t> </a:t>
            </a:r>
            <a:r>
              <a:t>Almacenando en memoria a corto plazo</a:t>
            </a:r>
          </a:p>
          <a:p>
            <a:pPr lvl="1" marL="915670" indent="-293370" algn="l" defTabSz="457200">
              <a:buSzPct val="100000"/>
              <a:buChar char="•"/>
              <a:defRPr b="0" sz="2000">
                <a:latin typeface="Arial Black"/>
                <a:ea typeface="Arial Black"/>
                <a:cs typeface="Arial Black"/>
                <a:sym typeface="Arial Black"/>
              </a:defRPr>
            </a:pPr>
            <a:r>
              <a:t> Almacenando en memoria a largo plazo</a:t>
            </a:r>
          </a:p>
        </p:txBody>
      </p:sp>
      <p:sp>
        <p:nvSpPr>
          <p:cNvPr id="154" name="Arrow 4"/>
          <p:cNvSpPr/>
          <p:nvPr/>
        </p:nvSpPr>
        <p:spPr>
          <a:xfrm>
            <a:off x="5830121" y="2008218"/>
            <a:ext cx="3878803" cy="3959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28" y="0"/>
                </a:moveTo>
                <a:cubicBezTo>
                  <a:pt x="7061" y="0"/>
                  <a:pt x="2855" y="4119"/>
                  <a:pt x="2855" y="9181"/>
                </a:cubicBezTo>
                <a:cubicBezTo>
                  <a:pt x="2855" y="9198"/>
                  <a:pt x="2856" y="9214"/>
                  <a:pt x="2857" y="9231"/>
                </a:cubicBezTo>
                <a:lnTo>
                  <a:pt x="2855" y="14548"/>
                </a:lnTo>
                <a:lnTo>
                  <a:pt x="0" y="14548"/>
                </a:lnTo>
                <a:lnTo>
                  <a:pt x="5299" y="21597"/>
                </a:lnTo>
                <a:lnTo>
                  <a:pt x="10598" y="14548"/>
                </a:lnTo>
                <a:lnTo>
                  <a:pt x="7729" y="14548"/>
                </a:lnTo>
                <a:lnTo>
                  <a:pt x="7729" y="9231"/>
                </a:lnTo>
                <a:lnTo>
                  <a:pt x="7729" y="9210"/>
                </a:lnTo>
                <a:cubicBezTo>
                  <a:pt x="7729" y="9201"/>
                  <a:pt x="7729" y="9191"/>
                  <a:pt x="7729" y="9181"/>
                </a:cubicBezTo>
                <a:cubicBezTo>
                  <a:pt x="7729" y="6751"/>
                  <a:pt x="9747" y="4773"/>
                  <a:pt x="12228" y="4773"/>
                </a:cubicBezTo>
                <a:lnTo>
                  <a:pt x="12230" y="4773"/>
                </a:lnTo>
                <a:cubicBezTo>
                  <a:pt x="14711" y="4774"/>
                  <a:pt x="16728" y="6751"/>
                  <a:pt x="16728" y="9181"/>
                </a:cubicBezTo>
                <a:cubicBezTo>
                  <a:pt x="16728" y="9191"/>
                  <a:pt x="16714" y="21600"/>
                  <a:pt x="16714" y="21600"/>
                </a:cubicBezTo>
                <a:lnTo>
                  <a:pt x="21591" y="21600"/>
                </a:lnTo>
                <a:cubicBezTo>
                  <a:pt x="21591" y="21600"/>
                  <a:pt x="21600" y="9202"/>
                  <a:pt x="21600" y="9181"/>
                </a:cubicBezTo>
                <a:cubicBezTo>
                  <a:pt x="21600" y="4144"/>
                  <a:pt x="17438" y="41"/>
                  <a:pt x="12306" y="0"/>
                </a:cubicBezTo>
                <a:lnTo>
                  <a:pt x="12230" y="0"/>
                </a:lnTo>
                <a:cubicBezTo>
                  <a:pt x="12230" y="0"/>
                  <a:pt x="12229" y="0"/>
                  <a:pt x="12228" y="0"/>
                </a:cubicBezTo>
                <a:close/>
              </a:path>
            </a:pathLst>
          </a:custGeom>
          <a:solidFill>
            <a:srgbClr val="D4FB79"/>
          </a:solidFill>
          <a:ln w="12700">
            <a:miter lim="400000"/>
          </a:ln>
          <a:effectLst>
            <a:outerShdw sx="100000" sy="100000" kx="0" ky="0" algn="b" rotWithShape="0" blurRad="50800" dist="38100" dir="5400000">
              <a:srgbClr val="000000">
                <a:alpha val="40000"/>
              </a:srgbClr>
            </a:outerShdw>
          </a:effectLst>
        </p:spPr>
        <p:txBody>
          <a:bodyPr lIns="50800" tIns="50800" rIns="50800" bIns="50800" anchor="ctr"/>
          <a:lstStyle/>
          <a:p>
            <a:pPr>
              <a:defRPr b="0" sz="3600">
                <a:solidFill>
                  <a:srgbClr val="72675A"/>
                </a:solidFill>
                <a:latin typeface="Cochin"/>
                <a:ea typeface="Cochin"/>
                <a:cs typeface="Cochin"/>
                <a:sym typeface="Cochin"/>
              </a:defRPr>
            </a:pPr>
          </a:p>
        </p:txBody>
      </p:sp>
      <p:sp>
        <p:nvSpPr>
          <p:cNvPr id="155" name="El integrar la información es…"/>
          <p:cNvSpPr txBox="1"/>
          <p:nvPr/>
        </p:nvSpPr>
        <p:spPr>
          <a:xfrm>
            <a:off x="2228799" y="6184900"/>
            <a:ext cx="10528402" cy="2590801"/>
          </a:xfrm>
          <a:prstGeom prst="rect">
            <a:avLst/>
          </a:prstGeom>
          <a:solidFill>
            <a:srgbClr val="D4FB79"/>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600">
                <a:solidFill>
                  <a:srgbClr val="000000"/>
                </a:solidFill>
                <a:latin typeface="Avenir Heavy"/>
                <a:ea typeface="Avenir Heavy"/>
                <a:cs typeface="Avenir Heavy"/>
                <a:sym typeface="Avenir Heavy"/>
              </a:defRPr>
            </a:pPr>
            <a:r>
              <a:t>El integrar la información es</a:t>
            </a:r>
          </a:p>
          <a:p>
            <a:pPr>
              <a:defRPr b="0" sz="3600">
                <a:solidFill>
                  <a:srgbClr val="000000"/>
                </a:solidFill>
                <a:latin typeface="Avenir Heavy"/>
                <a:ea typeface="Avenir Heavy"/>
                <a:cs typeface="Avenir Heavy"/>
                <a:sym typeface="Avenir Heavy"/>
              </a:defRPr>
            </a:pPr>
            <a:r>
              <a:t>COMPRENSIÓN </a:t>
            </a:r>
          </a:p>
          <a:p>
            <a:pPr>
              <a:defRPr b="0" sz="3600">
                <a:solidFill>
                  <a:srgbClr val="000000"/>
                </a:solidFill>
                <a:latin typeface="Avenir Heavy"/>
                <a:ea typeface="Avenir Heavy"/>
                <a:cs typeface="Avenir Heavy"/>
                <a:sym typeface="Avenir Heavy"/>
              </a:defRPr>
            </a:pPr>
            <a:r>
              <a:t>La comprensión o significado siempre parte del </a:t>
            </a:r>
          </a:p>
          <a:p>
            <a:pPr>
              <a:defRPr b="0" sz="3600">
                <a:solidFill>
                  <a:srgbClr val="000000"/>
                </a:solidFill>
                <a:latin typeface="Avenir Heavy"/>
                <a:ea typeface="Avenir Heavy"/>
                <a:cs typeface="Avenir Heavy"/>
                <a:sym typeface="Avenir Heavy"/>
              </a:defRPr>
            </a:pPr>
            <a:r>
              <a:t>PROPÓSITO que se tiene al comenzar a leer.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Examen IV"/>
          <p:cNvSpPr txBox="1"/>
          <p:nvPr>
            <p:ph type="title"/>
          </p:nvPr>
        </p:nvSpPr>
        <p:spPr>
          <a:prstGeom prst="rect">
            <a:avLst/>
          </a:prstGeom>
        </p:spPr>
        <p:txBody>
          <a:bodyPr/>
          <a:lstStyle>
            <a:lvl1pPr>
              <a:defRPr spc="200">
                <a:solidFill>
                  <a:srgbClr val="D4FB79"/>
                </a:solidFill>
              </a:defRPr>
            </a:lvl1pPr>
          </a:lstStyle>
          <a:p>
            <a:pPr/>
            <a:r>
              <a:t>Examen IV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