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8" r:id="rId4"/>
    <p:sldId id="258" r:id="rId5"/>
    <p:sldId id="259" r:id="rId6"/>
    <p:sldId id="262" r:id="rId7"/>
    <p:sldId id="260" r:id="rId8"/>
    <p:sldId id="266" r:id="rId9"/>
    <p:sldId id="261" r:id="rId10"/>
    <p:sldId id="263" r:id="rId11"/>
    <p:sldId id="264" r:id="rId12"/>
    <p:sldId id="265" r:id="rId13"/>
    <p:sldId id="267"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6" d="100"/>
          <a:sy n="76" d="100"/>
        </p:scale>
        <p:origin x="-864" y="368"/>
      </p:cViewPr>
      <p:guideLst>
        <p:guide orient="horz" pos="2160"/>
        <p:guide pos="2880"/>
      </p:guideLst>
    </p:cSldViewPr>
  </p:slideViewPr>
  <p:notesTextViewPr>
    <p:cViewPr>
      <p:scale>
        <a:sx n="100" d="100"/>
        <a:sy n="100" d="100"/>
      </p:scale>
      <p:origin x="0" y="0"/>
    </p:cViewPr>
  </p:notesTextViewPr>
  <p:sorterViewPr>
    <p:cViewPr>
      <p:scale>
        <a:sx n="132" d="100"/>
        <a:sy n="132"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3559415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1196267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475405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925910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302F4C-FB3A-074D-B778-A716A27B07F9}" type="datetimeFigureOut">
              <a:rPr lang="en-US" smtClean="0"/>
              <a:t>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3734101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302F4C-FB3A-074D-B778-A716A27B07F9}" type="datetimeFigureOut">
              <a:rPr lang="en-US" smtClean="0"/>
              <a:t>2/2/17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3867556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302F4C-FB3A-074D-B778-A716A27B07F9}" type="datetimeFigureOut">
              <a:rPr lang="en-US" smtClean="0"/>
              <a:t>2/2/17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1712098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302F4C-FB3A-074D-B778-A716A27B07F9}" type="datetimeFigureOut">
              <a:rPr lang="en-US" smtClean="0"/>
              <a:t>2/2/17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590643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302F4C-FB3A-074D-B778-A716A27B07F9}" type="datetimeFigureOut">
              <a:rPr lang="en-US" smtClean="0"/>
              <a:t>2/2/17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1884518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2F4C-FB3A-074D-B778-A716A27B07F9}" type="datetimeFigureOut">
              <a:rPr lang="en-US" smtClean="0"/>
              <a:t>2/2/17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3691284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2F4C-FB3A-074D-B778-A716A27B07F9}" type="datetimeFigureOut">
              <a:rPr lang="en-US" smtClean="0"/>
              <a:t>2/2/17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276819983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302F4C-FB3A-074D-B778-A716A27B07F9}" type="datetimeFigureOut">
              <a:rPr lang="en-US" smtClean="0"/>
              <a:t>2/2/17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15796A-D7A1-3841-94E1-D527D4CAB8E6}" type="slidenum">
              <a:rPr lang="en-US" smtClean="0"/>
              <a:t>‹#›</a:t>
            </a:fld>
            <a:endParaRPr lang="en-US"/>
          </a:p>
        </p:txBody>
      </p:sp>
    </p:spTree>
    <p:extLst>
      <p:ext uri="{BB962C8B-B14F-4D97-AF65-F5344CB8AC3E}">
        <p14:creationId xmlns:p14="http://schemas.microsoft.com/office/powerpoint/2010/main" val="15296345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How to manage a business     Part Two</a:t>
            </a:r>
            <a:endParaRPr lang="en-US" b="1" dirty="0"/>
          </a:p>
        </p:txBody>
      </p:sp>
      <p:sp>
        <p:nvSpPr>
          <p:cNvPr id="3" name="Subtitle 2"/>
          <p:cNvSpPr>
            <a:spLocks noGrp="1"/>
          </p:cNvSpPr>
          <p:nvPr>
            <p:ph type="subTitle" idx="1"/>
          </p:nvPr>
        </p:nvSpPr>
        <p:spPr/>
        <p:txBody>
          <a:bodyPr/>
          <a:lstStyle/>
          <a:p>
            <a:r>
              <a:rPr lang="en-US" smtClean="0"/>
              <a:t>Finance</a:t>
            </a:r>
            <a:endParaRPr lang="en-US" dirty="0"/>
          </a:p>
        </p:txBody>
      </p:sp>
    </p:spTree>
    <p:extLst>
      <p:ext uri="{BB962C8B-B14F-4D97-AF65-F5344CB8AC3E}">
        <p14:creationId xmlns:p14="http://schemas.microsoft.com/office/powerpoint/2010/main" val="75008751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514350" indent="-514350"/>
            <a:r>
              <a:rPr lang="en-US" b="1" dirty="0"/>
              <a:t>Partnerships</a:t>
            </a:r>
          </a:p>
        </p:txBody>
      </p:sp>
      <p:sp>
        <p:nvSpPr>
          <p:cNvPr id="3" name="Content Placeholder 2"/>
          <p:cNvSpPr>
            <a:spLocks noGrp="1"/>
          </p:cNvSpPr>
          <p:nvPr>
            <p:ph idx="1"/>
          </p:nvPr>
        </p:nvSpPr>
        <p:spPr>
          <a:xfrm>
            <a:off x="457200" y="1600200"/>
            <a:ext cx="8229600" cy="4950725"/>
          </a:xfrm>
        </p:spPr>
        <p:txBody>
          <a:bodyPr>
            <a:normAutofit lnSpcReduction="10000"/>
          </a:bodyPr>
          <a:lstStyle/>
          <a:p>
            <a:pPr marL="400050" lvl="1" indent="0">
              <a:buNone/>
            </a:pPr>
            <a:r>
              <a:rPr lang="en-US" sz="3200" dirty="0" smtClean="0"/>
              <a:t>A </a:t>
            </a:r>
            <a:r>
              <a:rPr lang="en-US" sz="3200" dirty="0"/>
              <a:t>partnership is a single business where two or more people share </a:t>
            </a:r>
            <a:r>
              <a:rPr lang="en-US" sz="3200" dirty="0" smtClean="0"/>
              <a:t>ownership. Each </a:t>
            </a:r>
            <a:r>
              <a:rPr lang="en-US" sz="3200" dirty="0"/>
              <a:t>partner contributes to all aspects of the business, including money, property, labor or skill. In return, each partner shares in the profits and losses of the </a:t>
            </a:r>
            <a:r>
              <a:rPr lang="en-US" sz="3200" dirty="0" smtClean="0"/>
              <a:t>business. Because </a:t>
            </a:r>
            <a:r>
              <a:rPr lang="en-US" sz="3200" dirty="0"/>
              <a:t>partnerships entail more than one person in the decision-making process, it’s important to discuss a wide variety of issues up front and develop a legal partnership agreement. </a:t>
            </a:r>
            <a:endParaRPr lang="en-US" sz="3200"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a:p>
        </p:txBody>
      </p:sp>
      <p:sp>
        <p:nvSpPr>
          <p:cNvPr id="4" name="TextBox 3"/>
          <p:cNvSpPr txBox="1"/>
          <p:nvPr/>
        </p:nvSpPr>
        <p:spPr>
          <a:xfrm>
            <a:off x="4010160" y="-183827"/>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78903049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514350" indent="-514350"/>
            <a:r>
              <a:rPr lang="en-US" b="1" dirty="0"/>
              <a:t>Corporations</a:t>
            </a:r>
          </a:p>
        </p:txBody>
      </p:sp>
      <p:sp>
        <p:nvSpPr>
          <p:cNvPr id="3" name="Content Placeholder 2"/>
          <p:cNvSpPr>
            <a:spLocks noGrp="1"/>
          </p:cNvSpPr>
          <p:nvPr>
            <p:ph idx="1"/>
          </p:nvPr>
        </p:nvSpPr>
        <p:spPr/>
        <p:txBody>
          <a:bodyPr>
            <a:normAutofit/>
          </a:bodyPr>
          <a:lstStyle/>
          <a:p>
            <a:pPr marL="400050" lvl="1" indent="0">
              <a:buNone/>
            </a:pPr>
            <a:r>
              <a:rPr lang="en-US" dirty="0" smtClean="0"/>
              <a:t>A corporation </a:t>
            </a:r>
            <a:r>
              <a:rPr lang="en-US" dirty="0"/>
              <a:t>is a type of business which is formally registered as a public owned company it is recognized as a </a:t>
            </a:r>
            <a:r>
              <a:rPr lang="en-US" dirty="0" smtClean="0"/>
              <a:t>separate </a:t>
            </a:r>
            <a:r>
              <a:rPr lang="en-US" dirty="0"/>
              <a:t>entity from its owners.</a:t>
            </a:r>
            <a:endParaRPr lang="en-US" dirty="0" smtClean="0"/>
          </a:p>
          <a:p>
            <a:pPr marL="514350" indent="-514350">
              <a:buFont typeface="+mj-lt"/>
              <a:buAutoNum type="arabicPeriod" startAt="3"/>
            </a:pPr>
            <a:endParaRPr lang="en-US" dirty="0"/>
          </a:p>
        </p:txBody>
      </p:sp>
      <p:sp>
        <p:nvSpPr>
          <p:cNvPr id="4" name="TextBox 3"/>
          <p:cNvSpPr txBox="1"/>
          <p:nvPr/>
        </p:nvSpPr>
        <p:spPr>
          <a:xfrm>
            <a:off x="4010160" y="-183827"/>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971358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514350" indent="-514350"/>
            <a:r>
              <a:rPr lang="en-US" b="1" dirty="0" smtClean="0"/>
              <a:t>For-profit </a:t>
            </a:r>
            <a:r>
              <a:rPr lang="en-US" b="1" dirty="0"/>
              <a:t>vs. non-profit</a:t>
            </a:r>
          </a:p>
        </p:txBody>
      </p:sp>
      <p:sp>
        <p:nvSpPr>
          <p:cNvPr id="3" name="Content Placeholder 2"/>
          <p:cNvSpPr>
            <a:spLocks noGrp="1"/>
          </p:cNvSpPr>
          <p:nvPr>
            <p:ph idx="1"/>
          </p:nvPr>
        </p:nvSpPr>
        <p:spPr/>
        <p:txBody>
          <a:bodyPr>
            <a:normAutofit/>
          </a:bodyPr>
          <a:lstStyle/>
          <a:p>
            <a:pPr marL="514350" indent="-514350">
              <a:buFont typeface="+mj-lt"/>
              <a:buAutoNum type="arabicPeriod" startAt="4"/>
            </a:pPr>
            <a:endParaRPr lang="en-US" dirty="0"/>
          </a:p>
        </p:txBody>
      </p:sp>
      <p:sp>
        <p:nvSpPr>
          <p:cNvPr id="4" name="TextBox 3"/>
          <p:cNvSpPr txBox="1"/>
          <p:nvPr/>
        </p:nvSpPr>
        <p:spPr>
          <a:xfrm>
            <a:off x="4010160" y="-183827"/>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25398426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514350" indent="-514350"/>
            <a:r>
              <a:rPr lang="en-US" b="1" dirty="0" smtClean="0"/>
              <a:t>Tools for managing finances</a:t>
            </a:r>
            <a:endParaRPr lang="en-US" b="1"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t>Excel Spreadsheet or the generic equivalent</a:t>
            </a:r>
          </a:p>
          <a:p>
            <a:pPr marL="514350" indent="-514350">
              <a:buFont typeface="+mj-lt"/>
              <a:buAutoNum type="arabicPeriod"/>
            </a:pPr>
            <a:r>
              <a:rPr lang="en-US" dirty="0" smtClean="0"/>
              <a:t>Programs like Quick </a:t>
            </a:r>
            <a:r>
              <a:rPr lang="en-US" dirty="0" smtClean="0"/>
              <a:t>books                           </a:t>
            </a:r>
            <a:r>
              <a:rPr lang="en-US" dirty="0" smtClean="0">
                <a:solidFill>
                  <a:schemeClr val="tx1">
                    <a:lumMod val="50000"/>
                    <a:lumOff val="50000"/>
                  </a:schemeClr>
                </a:solidFill>
              </a:rPr>
              <a:t>End</a:t>
            </a:r>
            <a:endParaRPr lang="en-US" dirty="0">
              <a:solidFill>
                <a:schemeClr val="tx1">
                  <a:lumMod val="50000"/>
                  <a:lumOff val="50000"/>
                </a:schemeClr>
              </a:solidFill>
            </a:endParaRPr>
          </a:p>
        </p:txBody>
      </p:sp>
      <p:sp>
        <p:nvSpPr>
          <p:cNvPr id="4" name="TextBox 3"/>
          <p:cNvSpPr txBox="1"/>
          <p:nvPr/>
        </p:nvSpPr>
        <p:spPr>
          <a:xfrm>
            <a:off x="4010160" y="-183827"/>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52243302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dirty="0"/>
          </a:p>
        </p:txBody>
      </p:sp>
      <p:sp>
        <p:nvSpPr>
          <p:cNvPr id="3" name="Content Placeholder 2"/>
          <p:cNvSpPr>
            <a:spLocks noGrp="1"/>
          </p:cNvSpPr>
          <p:nvPr>
            <p:ph idx="1"/>
          </p:nvPr>
        </p:nvSpPr>
        <p:spPr/>
        <p:txBody>
          <a:bodyPr>
            <a:normAutofit/>
          </a:bodyPr>
          <a:lstStyle/>
          <a:p>
            <a:pPr marL="0" indent="0">
              <a:buNone/>
            </a:pPr>
            <a:r>
              <a:rPr lang="en-US" dirty="0" smtClean="0"/>
              <a:t>Luke 14:28 </a:t>
            </a:r>
            <a:r>
              <a:rPr lang="en-US" i="1" dirty="0" smtClean="0"/>
              <a:t>"</a:t>
            </a:r>
            <a:r>
              <a:rPr lang="en-US" i="1" dirty="0"/>
              <a:t>Suppose one of you wants to build a tower. Won't you first sit down and estimate the cost to see if you have enough money to complete it</a:t>
            </a:r>
            <a:r>
              <a:rPr lang="en-US" i="1" dirty="0" smtClean="0"/>
              <a:t>?”</a:t>
            </a:r>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9740109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Expenses</a:t>
            </a:r>
            <a:endParaRPr lang="en-US" b="1"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t>Product</a:t>
            </a:r>
          </a:p>
          <a:p>
            <a:pPr marL="514350" indent="-514350">
              <a:buFont typeface="+mj-lt"/>
              <a:buAutoNum type="arabicPeriod"/>
            </a:pPr>
            <a:r>
              <a:rPr lang="en-US" dirty="0" smtClean="0"/>
              <a:t>Interest lost on product</a:t>
            </a:r>
          </a:p>
          <a:p>
            <a:pPr marL="514350" indent="-514350">
              <a:buFont typeface="+mj-lt"/>
              <a:buAutoNum type="arabicPeriod"/>
            </a:pPr>
            <a:r>
              <a:rPr lang="en-US" dirty="0" smtClean="0"/>
              <a:t>Tax</a:t>
            </a:r>
          </a:p>
          <a:p>
            <a:pPr marL="514350" indent="-514350">
              <a:buFont typeface="+mj-lt"/>
              <a:buAutoNum type="arabicPeriod"/>
            </a:pPr>
            <a:r>
              <a:rPr lang="en-US" dirty="0" smtClean="0"/>
              <a:t>Marketing</a:t>
            </a:r>
          </a:p>
          <a:p>
            <a:pPr marL="514350" indent="-514350">
              <a:buFont typeface="+mj-lt"/>
              <a:buAutoNum type="arabicPeriod"/>
            </a:pPr>
            <a:r>
              <a:rPr lang="en-US" dirty="0" smtClean="0"/>
              <a:t>Transportation</a:t>
            </a:r>
          </a:p>
          <a:p>
            <a:pPr marL="514350" indent="-514350">
              <a:buFont typeface="+mj-lt"/>
              <a:buAutoNum type="arabicPeriod"/>
            </a:pPr>
            <a:r>
              <a:rPr lang="en-US" dirty="0" smtClean="0"/>
              <a:t>Communication</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344992675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Expenses</a:t>
            </a:r>
            <a:endParaRPr lang="en-US" b="1" dirty="0"/>
          </a:p>
        </p:txBody>
      </p:sp>
      <p:sp>
        <p:nvSpPr>
          <p:cNvPr id="3" name="Content Placeholder 2"/>
          <p:cNvSpPr>
            <a:spLocks noGrp="1"/>
          </p:cNvSpPr>
          <p:nvPr>
            <p:ph idx="1"/>
          </p:nvPr>
        </p:nvSpPr>
        <p:spPr/>
        <p:txBody>
          <a:bodyPr>
            <a:normAutofit/>
          </a:bodyPr>
          <a:lstStyle/>
          <a:p>
            <a:pPr marL="514350" indent="-514350">
              <a:buFont typeface="+mj-lt"/>
              <a:buAutoNum type="arabicPeriod" startAt="7"/>
            </a:pPr>
            <a:r>
              <a:rPr lang="en-US" dirty="0" smtClean="0"/>
              <a:t>Web presents</a:t>
            </a:r>
          </a:p>
          <a:p>
            <a:pPr marL="514350" indent="-514350">
              <a:buFont typeface="+mj-lt"/>
              <a:buAutoNum type="arabicPeriod" startAt="7"/>
            </a:pPr>
            <a:r>
              <a:rPr lang="en-US" dirty="0" smtClean="0"/>
              <a:t>Liability</a:t>
            </a:r>
          </a:p>
          <a:p>
            <a:pPr marL="514350" indent="-514350">
              <a:buFont typeface="+mj-lt"/>
              <a:buAutoNum type="arabicPeriod" startAt="7"/>
            </a:pPr>
            <a:r>
              <a:rPr lang="en-US" dirty="0" smtClean="0"/>
              <a:t>Employees or Contracted</a:t>
            </a:r>
          </a:p>
          <a:p>
            <a:pPr marL="514350" indent="-514350">
              <a:buFont typeface="+mj-lt"/>
              <a:buAutoNum type="arabicPeriod" startAt="7"/>
            </a:pPr>
            <a:r>
              <a:rPr lang="en-US" dirty="0" smtClean="0"/>
              <a:t>Office, warehouse, </a:t>
            </a:r>
          </a:p>
          <a:p>
            <a:pPr marL="514350" indent="-514350">
              <a:buFont typeface="+mj-lt"/>
              <a:buAutoNum type="arabicPeriod" startAt="7"/>
            </a:pPr>
            <a:r>
              <a:rPr lang="en-US" dirty="0" smtClean="0"/>
              <a:t>Shipping</a:t>
            </a:r>
          </a:p>
          <a:p>
            <a:pPr marL="514350" indent="-514350">
              <a:buFont typeface="+mj-lt"/>
              <a:buAutoNum type="arabicPeriod" startAt="7"/>
            </a:pPr>
            <a:endParaRPr lang="en-US" dirty="0" smtClean="0"/>
          </a:p>
          <a:p>
            <a:pPr marL="514350" indent="-514350">
              <a:buFont typeface="+mj-lt"/>
              <a:buAutoNum type="arabicPeriod" startAt="7"/>
            </a:pPr>
            <a:endParaRPr lang="en-US" dirty="0" smtClean="0"/>
          </a:p>
          <a:p>
            <a:pPr marL="514350" indent="-514350">
              <a:buFont typeface="+mj-lt"/>
              <a:buAutoNum type="arabicPeriod" startAt="7"/>
            </a:pPr>
            <a:endParaRPr lang="en-US" dirty="0" smtClean="0"/>
          </a:p>
          <a:p>
            <a:pPr marL="514350" indent="-514350">
              <a:buFont typeface="+mj-lt"/>
              <a:buAutoNum type="arabicPeriod" startAt="7"/>
            </a:pPr>
            <a:endParaRPr lang="en-US" dirty="0"/>
          </a:p>
        </p:txBody>
      </p:sp>
    </p:spTree>
    <p:extLst>
      <p:ext uri="{BB962C8B-B14F-4D97-AF65-F5344CB8AC3E}">
        <p14:creationId xmlns:p14="http://schemas.microsoft.com/office/powerpoint/2010/main" val="283850789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Income</a:t>
            </a:r>
            <a:endParaRPr lang="en-US" b="1"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t>The sale of product or a service</a:t>
            </a:r>
          </a:p>
          <a:p>
            <a:pPr marL="514350" indent="-514350">
              <a:buFont typeface="+mj-lt"/>
              <a:buAutoNum type="arabicPeriod"/>
            </a:pPr>
            <a:r>
              <a:rPr lang="en-US" dirty="0" smtClean="0"/>
              <a:t>How to collect – credit card, cash, check</a:t>
            </a:r>
          </a:p>
          <a:p>
            <a:pPr marL="514350" indent="-514350">
              <a:buFont typeface="+mj-lt"/>
              <a:buAutoNum type="arabicPeriod"/>
            </a:pPr>
            <a:r>
              <a:rPr lang="en-US" dirty="0" smtClean="0"/>
              <a:t>When does customer pay and how much?</a:t>
            </a:r>
          </a:p>
          <a:p>
            <a:pPr marL="514350" indent="-514350">
              <a:buFont typeface="+mj-lt"/>
              <a:buAutoNum type="arabicPeriod"/>
            </a:pPr>
            <a:endParaRPr lang="en-US" dirty="0" smtClean="0"/>
          </a:p>
          <a:p>
            <a:pPr marL="514350" indent="-514350">
              <a:buFont typeface="+mj-lt"/>
              <a:buAutoNum type="arabicPeriod" startAt="7"/>
            </a:pPr>
            <a:endParaRPr lang="en-US" dirty="0" smtClean="0"/>
          </a:p>
          <a:p>
            <a:pPr marL="514350" indent="-514350">
              <a:buFont typeface="+mj-lt"/>
              <a:buAutoNum type="arabicPeriod" startAt="7"/>
            </a:pPr>
            <a:endParaRPr lang="en-US" dirty="0" smtClean="0"/>
          </a:p>
          <a:p>
            <a:pPr marL="514350" indent="-514350">
              <a:buFont typeface="+mj-lt"/>
              <a:buAutoNum type="arabicPeriod" startAt="7"/>
            </a:pPr>
            <a:endParaRPr lang="en-US" dirty="0" smtClean="0"/>
          </a:p>
          <a:p>
            <a:pPr marL="514350" indent="-514350">
              <a:buFont typeface="+mj-lt"/>
              <a:buAutoNum type="arabicPeriod" startAt="7"/>
            </a:pPr>
            <a:endParaRPr lang="en-US" dirty="0"/>
          </a:p>
        </p:txBody>
      </p:sp>
    </p:spTree>
    <p:extLst>
      <p:ext uri="{BB962C8B-B14F-4D97-AF65-F5344CB8AC3E}">
        <p14:creationId xmlns:p14="http://schemas.microsoft.com/office/powerpoint/2010/main" val="15164274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Profit</a:t>
            </a:r>
            <a:endParaRPr lang="en-US" b="1" dirty="0"/>
          </a:p>
        </p:txBody>
      </p:sp>
      <p:sp>
        <p:nvSpPr>
          <p:cNvPr id="3" name="Content Placeholder 2"/>
          <p:cNvSpPr>
            <a:spLocks noGrp="1"/>
          </p:cNvSpPr>
          <p:nvPr>
            <p:ph idx="1"/>
          </p:nvPr>
        </p:nvSpPr>
        <p:spPr/>
        <p:txBody>
          <a:bodyPr>
            <a:normAutofit/>
          </a:bodyPr>
          <a:lstStyle/>
          <a:p>
            <a:pPr marL="0" indent="0">
              <a:buNone/>
            </a:pPr>
            <a:r>
              <a:rPr lang="en-US" dirty="0" smtClean="0"/>
              <a:t>Income minus expenses</a:t>
            </a:r>
          </a:p>
          <a:p>
            <a:pPr marL="514350" indent="-514350">
              <a:buFont typeface="+mj-lt"/>
              <a:buAutoNum type="arabicPeriod"/>
            </a:pPr>
            <a:endParaRPr lang="en-US" dirty="0" smtClean="0"/>
          </a:p>
          <a:p>
            <a:pPr marL="514350" indent="-514350">
              <a:buFont typeface="+mj-lt"/>
              <a:buAutoNum type="arabicPeriod" startAt="7"/>
            </a:pPr>
            <a:endParaRPr lang="en-US" dirty="0" smtClean="0"/>
          </a:p>
          <a:p>
            <a:pPr marL="514350" indent="-514350">
              <a:buFont typeface="+mj-lt"/>
              <a:buAutoNum type="arabicPeriod" startAt="7"/>
            </a:pPr>
            <a:endParaRPr lang="en-US" dirty="0" smtClean="0"/>
          </a:p>
          <a:p>
            <a:pPr marL="514350" indent="-514350">
              <a:buFont typeface="+mj-lt"/>
              <a:buAutoNum type="arabicPeriod" startAt="7"/>
            </a:pPr>
            <a:endParaRPr lang="en-US" dirty="0" smtClean="0"/>
          </a:p>
          <a:p>
            <a:pPr marL="514350" indent="-514350">
              <a:buFont typeface="+mj-lt"/>
              <a:buAutoNum type="arabicPeriod" startAt="7"/>
            </a:pPr>
            <a:endParaRPr lang="en-US" dirty="0"/>
          </a:p>
        </p:txBody>
      </p:sp>
    </p:spTree>
    <p:extLst>
      <p:ext uri="{BB962C8B-B14F-4D97-AF65-F5344CB8AC3E}">
        <p14:creationId xmlns:p14="http://schemas.microsoft.com/office/powerpoint/2010/main" val="1745090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Accounting</a:t>
            </a:r>
            <a:endParaRPr lang="en-US" b="1" dirty="0"/>
          </a:p>
        </p:txBody>
      </p:sp>
      <p:sp>
        <p:nvSpPr>
          <p:cNvPr id="3" name="Content Placeholder 2"/>
          <p:cNvSpPr>
            <a:spLocks noGrp="1"/>
          </p:cNvSpPr>
          <p:nvPr>
            <p:ph idx="1"/>
          </p:nvPr>
        </p:nvSpPr>
        <p:spPr>
          <a:xfrm>
            <a:off x="457200" y="1600200"/>
            <a:ext cx="8229600" cy="4850456"/>
          </a:xfrm>
        </p:spPr>
        <p:txBody>
          <a:bodyPr>
            <a:normAutofit fontScale="92500"/>
          </a:bodyPr>
          <a:lstStyle/>
          <a:p>
            <a:pPr marL="514350" indent="-514350">
              <a:buFont typeface="+mj-lt"/>
              <a:buAutoNum type="arabicPeriod"/>
            </a:pPr>
            <a:r>
              <a:rPr lang="en-US" b="1" dirty="0" smtClean="0"/>
              <a:t>Cash basis accounting </a:t>
            </a:r>
            <a:r>
              <a:rPr lang="is-IS" b="1" dirty="0" smtClean="0"/>
              <a:t>…</a:t>
            </a:r>
            <a:endParaRPr lang="en-US" b="1" dirty="0" smtClean="0"/>
          </a:p>
          <a:p>
            <a:pPr marL="400050" lvl="1" indent="0">
              <a:buNone/>
            </a:pPr>
            <a:r>
              <a:rPr lang="en-US" sz="3200" dirty="0"/>
              <a:t>recognizes revenues and expenses at the time physical cash is actually received or paid out.</a:t>
            </a:r>
          </a:p>
          <a:p>
            <a:pPr marL="0" indent="0">
              <a:buNone/>
            </a:pPr>
            <a:endParaRPr lang="en-US" dirty="0"/>
          </a:p>
          <a:p>
            <a:pPr marL="514350" indent="-514350">
              <a:buFont typeface="+mj-lt"/>
              <a:buAutoNum type="arabicPeriod"/>
            </a:pPr>
            <a:r>
              <a:rPr lang="en-US" b="1" dirty="0" smtClean="0"/>
              <a:t>Accrual method of accounting </a:t>
            </a:r>
            <a:r>
              <a:rPr lang="is-IS" b="1" dirty="0" smtClean="0"/>
              <a:t>…</a:t>
            </a:r>
            <a:endParaRPr lang="en-US" b="1" dirty="0" smtClean="0"/>
          </a:p>
          <a:p>
            <a:pPr marL="400050" lvl="1" indent="0">
              <a:buNone/>
            </a:pPr>
            <a:r>
              <a:rPr lang="en-US" sz="3200" dirty="0"/>
              <a:t>recognizes income in a company's books at the time the revenue is earned, but not necessarily received, and records expenses when liabilities are incurred, but not necessarily paid.</a:t>
            </a:r>
          </a:p>
          <a:p>
            <a:endParaRPr lang="en-US" dirty="0"/>
          </a:p>
          <a:p>
            <a:pPr marL="514350" indent="-514350">
              <a:buFont typeface="+mj-lt"/>
              <a:buAutoNum type="arabicPeriod" startAt="7"/>
            </a:pPr>
            <a:endParaRPr lang="en-US" dirty="0" smtClean="0"/>
          </a:p>
          <a:p>
            <a:pPr marL="514350" indent="-514350">
              <a:buFont typeface="+mj-lt"/>
              <a:buAutoNum type="arabicPeriod" startAt="7"/>
            </a:pPr>
            <a:endParaRPr lang="en-US" dirty="0"/>
          </a:p>
        </p:txBody>
      </p:sp>
      <p:sp>
        <p:nvSpPr>
          <p:cNvPr id="4" name="TextBox 3"/>
          <p:cNvSpPr txBox="1"/>
          <p:nvPr/>
        </p:nvSpPr>
        <p:spPr>
          <a:xfrm>
            <a:off x="4010160" y="-183827"/>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29234515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Governance and legal status</a:t>
            </a:r>
            <a:endParaRPr lang="en-US" b="1" dirty="0"/>
          </a:p>
        </p:txBody>
      </p:sp>
      <p:sp>
        <p:nvSpPr>
          <p:cNvPr id="3" name="Content Placeholder 2"/>
          <p:cNvSpPr>
            <a:spLocks noGrp="1"/>
          </p:cNvSpPr>
          <p:nvPr>
            <p:ph idx="1"/>
          </p:nvPr>
        </p:nvSpPr>
        <p:spPr>
          <a:xfrm>
            <a:off x="457200" y="1600200"/>
            <a:ext cx="8229600" cy="4850456"/>
          </a:xfrm>
        </p:spPr>
        <p:txBody>
          <a:bodyPr>
            <a:normAutofit/>
          </a:bodyPr>
          <a:lstStyle/>
          <a:p>
            <a:pPr marL="514350" indent="-514350">
              <a:buFont typeface="+mj-lt"/>
              <a:buAutoNum type="arabicPeriod"/>
            </a:pPr>
            <a:endParaRPr lang="en-US" dirty="0"/>
          </a:p>
          <a:p>
            <a:pPr marL="514350" indent="-514350">
              <a:buFont typeface="+mj-lt"/>
              <a:buAutoNum type="arabicPeriod" startAt="7"/>
            </a:pPr>
            <a:endParaRPr lang="en-US" dirty="0" smtClean="0"/>
          </a:p>
          <a:p>
            <a:pPr marL="514350" indent="-514350">
              <a:buFont typeface="+mj-lt"/>
              <a:buAutoNum type="arabicPeriod" startAt="7"/>
            </a:pPr>
            <a:endParaRPr lang="en-US" dirty="0"/>
          </a:p>
        </p:txBody>
      </p:sp>
      <p:sp>
        <p:nvSpPr>
          <p:cNvPr id="4" name="TextBox 3"/>
          <p:cNvSpPr txBox="1"/>
          <p:nvPr/>
        </p:nvSpPr>
        <p:spPr>
          <a:xfrm>
            <a:off x="4010160" y="-183827"/>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40350169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514350" indent="-514350"/>
            <a:r>
              <a:rPr lang="en-US" b="1" dirty="0"/>
              <a:t>Sole propriety</a:t>
            </a:r>
          </a:p>
        </p:txBody>
      </p:sp>
      <p:sp>
        <p:nvSpPr>
          <p:cNvPr id="3" name="Content Placeholder 2"/>
          <p:cNvSpPr>
            <a:spLocks noGrp="1"/>
          </p:cNvSpPr>
          <p:nvPr>
            <p:ph idx="1"/>
          </p:nvPr>
        </p:nvSpPr>
        <p:spPr/>
        <p:txBody>
          <a:bodyPr>
            <a:normAutofit/>
          </a:bodyPr>
          <a:lstStyle/>
          <a:p>
            <a:pPr marL="400050" lvl="1" indent="0">
              <a:buNone/>
            </a:pPr>
            <a:r>
              <a:rPr lang="en-US" sz="3200" dirty="0" smtClean="0"/>
              <a:t>A </a:t>
            </a:r>
            <a:r>
              <a:rPr lang="en-US" sz="3200" dirty="0"/>
              <a:t>sole </a:t>
            </a:r>
            <a:r>
              <a:rPr lang="en-US" sz="3200" dirty="0" smtClean="0"/>
              <a:t>proprietorship </a:t>
            </a:r>
            <a:r>
              <a:rPr lang="en-US" sz="3200" dirty="0"/>
              <a:t>is a type of business entity that is owned and run by </a:t>
            </a:r>
            <a:r>
              <a:rPr lang="en-US" sz="3200" dirty="0" smtClean="0"/>
              <a:t>a person in </a:t>
            </a:r>
            <a:r>
              <a:rPr lang="en-US" sz="3200" dirty="0"/>
              <a:t>which there is no legal distinction between the owner and the business. The owner is in direct control of all elements and is legally accountable for the finances of such business and this may include debts, loans, loss, etc.</a:t>
            </a:r>
            <a:endParaRPr lang="en-US" sz="3200"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
        <p:nvSpPr>
          <p:cNvPr id="4" name="TextBox 3"/>
          <p:cNvSpPr txBox="1"/>
          <p:nvPr/>
        </p:nvSpPr>
        <p:spPr>
          <a:xfrm>
            <a:off x="4010160" y="-183827"/>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6523737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15801</TotalTime>
  <Words>354</Words>
  <Application>Microsoft Macintosh PowerPoint</Application>
  <PresentationFormat>On-screen Show (4:3)</PresentationFormat>
  <Paragraphs>51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How to manage a business     Part Two</vt:lpstr>
      <vt:lpstr>PowerPoint Presentation</vt:lpstr>
      <vt:lpstr>Expenses</vt:lpstr>
      <vt:lpstr>Expenses</vt:lpstr>
      <vt:lpstr>Income</vt:lpstr>
      <vt:lpstr>Profit</vt:lpstr>
      <vt:lpstr>Accounting</vt:lpstr>
      <vt:lpstr>Governance and legal status</vt:lpstr>
      <vt:lpstr>Sole propriety</vt:lpstr>
      <vt:lpstr>Partnerships</vt:lpstr>
      <vt:lpstr>Corporations</vt:lpstr>
      <vt:lpstr>For-profit vs. non-profit</vt:lpstr>
      <vt:lpstr>Tools for managing finances</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Elzinga</dc:creator>
  <cp:lastModifiedBy>Steve Elzinga</cp:lastModifiedBy>
  <cp:revision>44</cp:revision>
  <dcterms:created xsi:type="dcterms:W3CDTF">2017-01-10T02:15:11Z</dcterms:created>
  <dcterms:modified xsi:type="dcterms:W3CDTF">2017-02-02T18:05:33Z</dcterms:modified>
</cp:coreProperties>
</file>