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72" r:id="rId7"/>
    <p:sldId id="273" r:id="rId8"/>
    <p:sldId id="274" r:id="rId9"/>
    <p:sldId id="275" r:id="rId10"/>
    <p:sldId id="260" r:id="rId11"/>
    <p:sldId id="280" r:id="rId12"/>
    <p:sldId id="279" r:id="rId13"/>
    <p:sldId id="277" r:id="rId14"/>
    <p:sldId id="276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35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59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38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17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1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5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93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3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39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47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60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FA0F6-8CD4-4F9F-8312-38A12DA3534E}" type="datetimeFigureOut">
              <a:rPr lang="ru-RU" smtClean="0"/>
              <a:t>15.09.2022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0696-51F9-46F8-B5EE-64DE6B9B28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842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/>
          <a:p>
            <a:r>
              <a:rPr lang="uk-UA" dirty="0"/>
              <a:t>Зміст лекції 1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492896"/>
            <a:ext cx="7016824" cy="3289920"/>
          </a:xfrm>
        </p:spPr>
        <p:txBody>
          <a:bodyPr>
            <a:normAutofit fontScale="92500" lnSpcReduction="10000"/>
          </a:bodyPr>
          <a:lstStyle/>
          <a:p>
            <a:r>
              <a:rPr lang="ru-RU" sz="3500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</a:rPr>
              <a:t>Що таке апологетика?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</a:rPr>
              <a:t>Необхідність апологетики.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</a:rPr>
              <a:t>Завдання апологетики</a:t>
            </a:r>
          </a:p>
          <a:p>
            <a:pPr algn="l"/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43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/>
              <a:t>Запитання, на які доводиться давати відповіді: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</p:txBody>
      </p:sp>
    </p:spTree>
    <p:extLst>
      <p:ext uri="{BB962C8B-B14F-4D97-AF65-F5344CB8AC3E}">
        <p14:creationId xmlns:p14="http://schemas.microsoft.com/office/powerpoint/2010/main" val="823919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2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/>
              <a:t>Запитання, на які доводиться давати відповіді: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знати, що існує Бог?</a:t>
            </a:r>
          </a:p>
        </p:txBody>
      </p:sp>
    </p:spTree>
    <p:extLst>
      <p:ext uri="{BB962C8B-B14F-4D97-AF65-F5344CB8AC3E}">
        <p14:creationId xmlns:p14="http://schemas.microsoft.com/office/powerpoint/2010/main" val="8293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/>
              <a:t>Запитання, на які доводиться давати відповіді: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знати, що існує Бог?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бути впевнені, що Біблія є достовірною?</a:t>
            </a:r>
          </a:p>
        </p:txBody>
      </p:sp>
    </p:spTree>
    <p:extLst>
      <p:ext uri="{BB962C8B-B14F-4D97-AF65-F5344CB8AC3E}">
        <p14:creationId xmlns:p14="http://schemas.microsoft.com/office/powerpoint/2010/main" val="1733968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/>
              <a:t>Запитання, на які доводиться давати відповіді: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знати, що існує Бог?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бути впевнені, що Біблія є достовірною?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можливі чудеса? Чи не суперечать чудеса фізичним законам</a:t>
            </a:r>
            <a:r>
              <a:rPr lang="ru-RU" sz="20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09081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/>
              <a:t>Запитання, на які доводиться давати відповіді: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знати, що існує Бог?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бути впевнені, що Біблія є достовірною?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можливі чудеса? Чи не суперечать чудеса фізичним законам?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Наскільки можна довіряти заявам Ісуса Христа?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346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 lnSpcReduction="10000"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можлива взаємодія між вірою та розумом?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знати, що існує Бог?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 ми можемо бути впевнені, що Біблія є достовірною?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Чи можливі чудеса? Чи не суперечать чудеса фізичним законам?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Наскільки можна довіряти заявам Ісуса Христа?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Які є докази воскресіння Ісуса Христа?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89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pPr marL="457200" lvl="0" indent="-457200"/>
            <a:r>
              <a:rPr lang="ru-RU" dirty="0"/>
              <a:t>Що таке апологетика?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519924"/>
            <a:ext cx="8712968" cy="1752600"/>
          </a:xfrm>
        </p:spPr>
        <p:txBody>
          <a:bodyPr>
            <a:normAutofit/>
          </a:bodyPr>
          <a:lstStyle/>
          <a:p>
            <a:pPr algn="l"/>
            <a:r>
              <a:rPr lang="uk-UA" sz="3600" dirty="0">
                <a:solidFill>
                  <a:schemeClr val="tx1"/>
                </a:solidFill>
              </a:rPr>
              <a:t>Апологетика (від грец. ἀπολογία) - це розумна відповідь в усному захисті.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8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7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dirty="0"/>
              <a:t>Що таке апологетика?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032" y="2519924"/>
            <a:ext cx="8712968" cy="3861404"/>
          </a:xfrm>
        </p:spPr>
        <p:txBody>
          <a:bodyPr>
            <a:normAutofit/>
          </a:bodyPr>
          <a:lstStyle/>
          <a:p>
            <a:pPr algn="l"/>
            <a:r>
              <a:rPr lang="uk-UA" sz="3600" dirty="0">
                <a:solidFill>
                  <a:schemeClr val="tx1"/>
                </a:solidFill>
              </a:rPr>
              <a:t>Апологетика (від грец. ἀπολογία) - це розумна відповідь в усному захисті.</a:t>
            </a:r>
            <a:endParaRPr lang="ru-RU" sz="3600" dirty="0">
              <a:solidFill>
                <a:schemeClr val="tx1"/>
              </a:solidFill>
            </a:endParaRPr>
          </a:p>
          <a:p>
            <a:pPr algn="l"/>
            <a:endParaRPr lang="ru-RU" sz="3600" dirty="0">
              <a:solidFill>
                <a:schemeClr val="tx1"/>
              </a:solidFill>
            </a:endParaRPr>
          </a:p>
          <a:p>
            <a:pPr algn="l"/>
            <a:r>
              <a:rPr lang="uk-UA" sz="3600" dirty="0">
                <a:solidFill>
                  <a:schemeClr val="tx1"/>
                </a:solidFill>
              </a:rPr>
              <a:t>Платон описує цим словом захист Сократа на суді.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0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/>
          <a:p>
            <a:r>
              <a:rPr lang="uk-UA" dirty="0"/>
              <a:t>Необхідність апологетики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420888"/>
            <a:ext cx="8352928" cy="4104456"/>
          </a:xfrm>
        </p:spPr>
        <p:txBody>
          <a:bodyPr>
            <a:normAutofit/>
          </a:bodyPr>
          <a:lstStyle/>
          <a:p>
            <a:pPr algn="l"/>
            <a:r>
              <a:rPr lang="uk-UA" sz="3600" dirty="0">
                <a:solidFill>
                  <a:schemeClr val="tx1"/>
                </a:solidFill>
              </a:rPr>
              <a:t>Апологетика допомагає розібратися, чому ми віримо в те, у що ми віримо.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6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Завдання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564" y="2636912"/>
            <a:ext cx="7848872" cy="3960440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chemeClr val="tx1"/>
                </a:solidFill>
              </a:rPr>
              <a:t>А Господа Христа святіть у ваших серцях, і завжди готовими будьте на відповідь кожному, хто в вас запитає рахунку про надію, що в вас, із лагідністю та зо страхом.                                                          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					(1-е Петра 3:15)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693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Завдання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algn="l"/>
            <a:r>
              <a:rPr lang="uk-UA" sz="3600" dirty="0">
                <a:solidFill>
                  <a:schemeClr val="tx1"/>
                </a:solidFill>
              </a:rPr>
              <a:t>Протистояти нападкам: Напади ззовні – не «люди книги» (апологетика).</a:t>
            </a:r>
            <a:endParaRPr lang="ru-RU" sz="3600" dirty="0">
              <a:solidFill>
                <a:schemeClr val="tx1"/>
              </a:solidFill>
            </a:endParaRPr>
          </a:p>
          <a:p>
            <a:pPr algn="l"/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5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Завдання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algn="l"/>
            <a:r>
              <a:rPr lang="uk-UA" sz="3600" dirty="0">
                <a:solidFill>
                  <a:schemeClr val="tx1"/>
                </a:solidFill>
              </a:rPr>
              <a:t>Протистояти нападкам: Напади ззовні – не «люди книги» (апологетика).</a:t>
            </a:r>
            <a:endParaRPr lang="ru-RU" sz="36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3600" dirty="0">
              <a:solidFill>
                <a:schemeClr val="tx1"/>
              </a:solidFill>
            </a:endParaRPr>
          </a:p>
          <a:p>
            <a:pPr algn="l"/>
            <a:r>
              <a:rPr lang="uk-UA" sz="3600" dirty="0">
                <a:solidFill>
                  <a:schemeClr val="tx1"/>
                </a:solidFill>
              </a:rPr>
              <a:t>Напади зсередини – «люди книги» (полеміка)</a:t>
            </a:r>
            <a:r>
              <a:rPr lang="ru-RU" sz="3600" dirty="0">
                <a:solidFill>
                  <a:schemeClr val="tx1"/>
                </a:solidFill>
              </a:rPr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5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Два підходи в апологетиці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Негативна апологетика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Позитивна апологетика</a:t>
            </a:r>
          </a:p>
        </p:txBody>
      </p:sp>
    </p:spTree>
    <p:extLst>
      <p:ext uri="{BB962C8B-B14F-4D97-AF65-F5344CB8AC3E}">
        <p14:creationId xmlns:p14="http://schemas.microsoft.com/office/powerpoint/2010/main" val="4088584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Два підходи в апологетиці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Негативна апологетика</a:t>
            </a:r>
          </a:p>
          <a:p>
            <a:pPr algn="l"/>
            <a:r>
              <a:rPr lang="ru-RU" sz="3500" dirty="0">
                <a:solidFill>
                  <a:schemeClr val="tx1"/>
                </a:solidFill>
              </a:rPr>
              <a:t>       а. На кому лежить тягар доказів?</a:t>
            </a:r>
            <a:br>
              <a:rPr lang="ru-RU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    </a:t>
            </a:r>
            <a:r>
              <a:rPr lang="ru-RU" sz="3500" dirty="0">
                <a:solidFill>
                  <a:schemeClr val="tx1"/>
                </a:solidFill>
              </a:rPr>
              <a:t>   </a:t>
            </a:r>
            <a:r>
              <a:rPr lang="en-US" sz="3500" dirty="0">
                <a:solidFill>
                  <a:schemeClr val="tx1"/>
                </a:solidFill>
              </a:rPr>
              <a:t>b</a:t>
            </a:r>
            <a:r>
              <a:rPr lang="ru-RU" sz="3500" dirty="0">
                <a:solidFill>
                  <a:schemeClr val="tx1"/>
                </a:solidFill>
              </a:rPr>
              <a:t>.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ru-RU" sz="3500" dirty="0">
                <a:solidFill>
                  <a:schemeClr val="tx1"/>
                </a:solidFill>
              </a:rPr>
              <a:t>Приклад – проблема зла.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Позитивна апологетика</a:t>
            </a:r>
          </a:p>
        </p:txBody>
      </p:sp>
    </p:spTree>
    <p:extLst>
      <p:ext uri="{BB962C8B-B14F-4D97-AF65-F5344CB8AC3E}">
        <p14:creationId xmlns:p14="http://schemas.microsoft.com/office/powerpoint/2010/main" val="1281106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441</Words>
  <Application>Microsoft Office PowerPoint</Application>
  <PresentationFormat>Экран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Зміст лекції 1 </vt:lpstr>
      <vt:lpstr>Що таке апологетика?</vt:lpstr>
      <vt:lpstr>Що таке апологетика?</vt:lpstr>
      <vt:lpstr>Необхідність апологетики</vt:lpstr>
      <vt:lpstr>Завдання апологетики</vt:lpstr>
      <vt:lpstr>Завдання апологетики</vt:lpstr>
      <vt:lpstr>Завдання апологетики</vt:lpstr>
      <vt:lpstr>Два підходи в апологетиці</vt:lpstr>
      <vt:lpstr>Два підходи в апологетиці</vt:lpstr>
      <vt:lpstr>Запитання, на які доводиться давати відповіді:</vt:lpstr>
      <vt:lpstr>Запитання, на які доводиться давати відповіді:</vt:lpstr>
      <vt:lpstr>Запитання, на які доводиться давати відповіді:</vt:lpstr>
      <vt:lpstr>Запитання, на які доводиться давати відповіді:</vt:lpstr>
      <vt:lpstr>Запитання, на які доводиться давати відповіді:</vt:lpstr>
      <vt:lpstr>Вопросы, на которые приходится давать ответы: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Ruslan Lvov</cp:lastModifiedBy>
  <cp:revision>20</cp:revision>
  <dcterms:created xsi:type="dcterms:W3CDTF">2020-06-01T08:15:32Z</dcterms:created>
  <dcterms:modified xsi:type="dcterms:W3CDTF">2022-09-15T20:11:33Z</dcterms:modified>
</cp:coreProperties>
</file>