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9" roundtripDataSignature="AMtx7mjm6ptZ0GgmMPm337Tkvwg/E5wP2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customschemas.google.com/relationships/presentationmetadata" Target="metadata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Особливості пророчих книг </a:t>
            </a:r>
            <a:endParaRPr b="0"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не мають логічної структури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«від теми до теми» - ускладнює процес читання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Причина - пророки не письменники, але проповідники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Книги - збірку проповідей 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6" name="Google Shape;146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>
                <a:solidFill>
                  <a:schemeClr val="lt1"/>
                </a:solidFill>
              </a:rPr>
              <a:t>Мойсей відрізняється від ін.пророків, Бог говорить йому «уста до уст»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>
                <a:solidFill>
                  <a:schemeClr val="lt1"/>
                </a:solidFill>
              </a:rPr>
              <a:t>Інші пророки – не меньші обявлення, однак Бог використовує менш явні засоби, таємничі форми і видіння</a:t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47" name="Google Shape;147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2" name="Google Shape;152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"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Покликання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«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Біблійний пророк був упевнений не тільки в тому, що з ним говорив Бог, а й в тому, що він покликаний повідомити Божественне послання людям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Ісайя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із захопленням сприйняв своє покликання, а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Єремія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зробив це неохоче і сперечався з Господом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Амос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був покликаний один раз, а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Єзекіїль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наводить декілька випадків, коли Господь закликав його і давав йому доручення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Характер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Петро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​​кажучи про пророцтво, писав: </a:t>
            </a:r>
            <a:r>
              <a:rPr b="0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"... звіщали його святі Божий мужі, проваджені Духом Святим" (2Пет.1:21).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Біблія не часто говорить про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святість пророків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 Бог використовував –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Мойсея, Аарона, Давида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(з їх скелетами у шафі)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Хоча важко уявити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аморального Натана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який довіряє Давиду</a:t>
            </a:r>
            <a:endParaRPr/>
          </a:p>
          <a:p>
            <a:pPr indent="-952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Екстаз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Однією з основних характеристик пророка є екстатична поведінка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"Невже й Саул між пророками?" (1Сам.10:11).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952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53" name="Google Shape;153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9" name="Google Shape;159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arenR"/>
            </a:pPr>
            <a:r>
              <a:rPr lang="ru-RU"/>
              <a:t>Передбачення має збуватися</a:t>
            </a:r>
            <a:endParaRPr/>
          </a:p>
          <a:p>
            <a:pPr indent="-228600" lvl="0" marL="228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arenR"/>
            </a:pPr>
            <a:r>
              <a:rPr lang="ru-RU"/>
              <a:t>Не суперечить прямій Божій волі</a:t>
            </a:r>
            <a:endParaRPr/>
          </a:p>
          <a:p>
            <a:pPr indent="-228600" lvl="0" marL="228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arenR"/>
            </a:pPr>
            <a:r>
              <a:rPr lang="ru-RU"/>
              <a:t>Поставлений Богом від братів </a:t>
            </a:r>
            <a:endParaRPr/>
          </a:p>
          <a:p>
            <a:pPr indent="-228600" lvl="0" marL="228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arenR"/>
            </a:pPr>
            <a:r>
              <a:rPr lang="ru-RU"/>
              <a:t>Говорить Божі, а не свої слова</a:t>
            </a:r>
            <a:endParaRPr/>
          </a:p>
          <a:p>
            <a:pPr indent="-228600" lvl="0" marL="228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arenR"/>
            </a:pPr>
            <a:r>
              <a:rPr lang="ru-RU"/>
              <a:t>Якщо не збувається – тоді пророк «казав у зухвалості свого серця»</a:t>
            </a:r>
            <a:endParaRPr/>
          </a:p>
          <a:p>
            <a:pPr indent="-152400" lvl="0" marL="228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60" name="Google Shape;160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6" name="Google Shape;166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>
                <a:solidFill>
                  <a:schemeClr val="lt1"/>
                </a:solidFill>
              </a:rPr>
              <a:t>(Barton Pyne Encyclopedia of Biblical Prophesy)</a:t>
            </a:r>
            <a:br>
              <a:rPr lang="ru-RU">
                <a:solidFill>
                  <a:schemeClr val="lt1"/>
                </a:solidFill>
              </a:rPr>
            </a:br>
            <a:endParaRPr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1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9" name="Google Shape;99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>
                <a:solidFill>
                  <a:schemeClr val="lt1"/>
                </a:solidFill>
              </a:rPr>
              <a:t>Від Буття до Царів кожна наступна книга продовжує попередню</a:t>
            </a:r>
            <a:endParaRPr sz="12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>
                <a:solidFill>
                  <a:schemeClr val="lt1"/>
                </a:solidFill>
              </a:rPr>
              <a:t>Після Царів – різниця в послідовності книг в єврейському і в християнському каноні</a:t>
            </a:r>
            <a:endParaRPr sz="1200">
              <a:solidFill>
                <a:schemeClr val="lt1"/>
              </a:solidFill>
            </a:endParaRPr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</a:pPr>
            <a:r>
              <a:rPr lang="ru-RU" sz="1200">
                <a:solidFill>
                  <a:schemeClr val="lt1"/>
                </a:solidFill>
              </a:rPr>
              <a:t>У християнському каноні - книга Хроніки</a:t>
            </a:r>
            <a:endParaRPr sz="1200">
              <a:solidFill>
                <a:schemeClr val="lt1"/>
              </a:solidFill>
            </a:endParaRPr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</a:pPr>
            <a:r>
              <a:rPr lang="ru-RU" sz="1200">
                <a:solidFill>
                  <a:schemeClr val="lt1"/>
                </a:solidFill>
              </a:rPr>
              <a:t>В єврейському каноні - "пізні пророки". 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6" name="Google Shape;106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Плач Єремії та Даниїла у розділі – Писання (єврейський канон)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None/>
            </a:pPr>
            <a:r>
              <a:rPr b="1" lang="ru-RU" sz="1200">
                <a:solidFill>
                  <a:srgbClr val="000000"/>
                </a:solidFill>
              </a:rPr>
              <a:t>Хронологічний порядок</a:t>
            </a:r>
            <a:endParaRPr>
              <a:solidFill>
                <a:srgbClr val="000000"/>
              </a:solidFill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•"/>
            </a:pPr>
            <a:r>
              <a:rPr lang="ru-RU" sz="1200">
                <a:solidFill>
                  <a:srgbClr val="000000"/>
                </a:solidFill>
              </a:rPr>
              <a:t>Ісая жив 700-х роках, </a:t>
            </a:r>
            <a:endParaRPr>
              <a:solidFill>
                <a:srgbClr val="000000"/>
              </a:solidFill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•"/>
            </a:pPr>
            <a:r>
              <a:rPr lang="ru-RU" sz="1200">
                <a:solidFill>
                  <a:srgbClr val="000000"/>
                </a:solidFill>
              </a:rPr>
              <a:t>Єремія почав своє служіння в кінці 600-х роках, </a:t>
            </a:r>
            <a:endParaRPr>
              <a:solidFill>
                <a:srgbClr val="000000"/>
              </a:solidFill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•"/>
            </a:pPr>
            <a:r>
              <a:rPr lang="ru-RU" sz="1200">
                <a:solidFill>
                  <a:srgbClr val="000000"/>
                </a:solidFill>
              </a:rPr>
              <a:t>а Єзекіїль в 500-х роках до Р.Х. 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12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Структура</a:t>
            </a:r>
            <a:endParaRPr>
              <a:solidFill>
                <a:srgbClr val="000000"/>
              </a:solidFill>
            </a:endParaRPr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Покликання пророка</a:t>
            </a:r>
            <a:endParaRPr>
              <a:solidFill>
                <a:srgbClr val="000000"/>
              </a:solidFill>
            </a:endParaRPr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Суд для Ізраїлю/Юдеї</a:t>
            </a:r>
            <a:endParaRPr b="0" i="0" sz="1200" u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Суд народам</a:t>
            </a:r>
            <a:endParaRPr>
              <a:solidFill>
                <a:srgbClr val="000000"/>
              </a:solidFill>
            </a:endParaRPr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Проровідь про надію</a:t>
            </a:r>
            <a:endParaRPr b="0" i="0" sz="1200" u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3" name="Google Shape;113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9" name="Google Shape;119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lang="ru-RU"/>
              <a:t>Імперії:</a:t>
            </a:r>
            <a:r>
              <a:rPr lang="ru-RU"/>
              <a:t> Ассирія, Вавилон, Персія, Єгиет – задовольняючи свої геополітичні апетити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претендували на Ізраїль та Юдею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Повставали питання політичних та військових союзів – пророки висловлювалися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lang="ru-RU"/>
              <a:t>Релігії регіону </a:t>
            </a:r>
            <a:r>
              <a:rPr lang="ru-RU"/>
              <a:t>приваблювали євреїв, допомагали вирішувати щоденні потреби: врожай, поголів'я, зв’язок з мертвими, передбачення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lang="ru-RU"/>
              <a:t>Соц.несправедливість</a:t>
            </a:r>
            <a:r>
              <a:rPr lang="ru-RU"/>
              <a:t>: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Урбанізація, певна група людей заволоділа великими земельними наділами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Сироти та вдови були особливо вразливими в цей період</a:t>
            </a:r>
            <a:endParaRPr/>
          </a:p>
          <a:p>
            <a:pPr indent="-952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lang="ru-RU"/>
              <a:t>Судова система</a:t>
            </a:r>
            <a:r>
              <a:rPr lang="ru-RU"/>
              <a:t>: незаконні схеми, маніпуляції, інтереси багатіїв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20" name="Google Shape;120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6" name="Google Shape;126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3" name="Google Shape;133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>
                <a:solidFill>
                  <a:schemeClr val="lt1"/>
                </a:solidFill>
              </a:rPr>
              <a:t>Існує біля 10 термінів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>
                <a:solidFill>
                  <a:schemeClr val="lt1"/>
                </a:solidFill>
              </a:rPr>
              <a:t>Маріам (Вих.15:20), Девора (Суд.4:4), Дружина Ісаї (Іс.8:3),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>
                <a:solidFill>
                  <a:schemeClr val="lt1"/>
                </a:solidFill>
              </a:rPr>
              <a:t>Олдама (2Цар.22:14; 2Хр.34:22), Наодія (лжепророчиця Неєм.6:14) </a:t>
            </a:r>
            <a:endParaRPr sz="12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Отож, </a:t>
            </a:r>
            <a:r>
              <a:rPr b="1" lang="ru-RU" sz="1200">
                <a:solidFill>
                  <a:schemeClr val="lt1"/>
                </a:solidFill>
              </a:rPr>
              <a:t>roeh </a:t>
            </a:r>
            <a:r>
              <a:rPr b="0" lang="ru-RU" sz="1200">
                <a:solidFill>
                  <a:schemeClr val="lt1"/>
                </a:solidFill>
              </a:rPr>
              <a:t>це той хто отримав прозріння щодо минулого теперішнього і майбутнього, може бачити від втрачених речей, до подій майбутнього.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1200">
                <a:solidFill>
                  <a:schemeClr val="lt1"/>
                </a:solidFill>
              </a:rPr>
              <a:t>Nabi</a:t>
            </a:r>
            <a:r>
              <a:rPr b="0" lang="ru-RU" sz="1200">
                <a:solidFill>
                  <a:schemeClr val="lt1"/>
                </a:solidFill>
              </a:rPr>
              <a:t> покликаний проголошувати слова Божі людям, а </a:t>
            </a:r>
            <a:r>
              <a:rPr b="1" lang="ru-RU" sz="1200">
                <a:solidFill>
                  <a:schemeClr val="lt1"/>
                </a:solidFill>
              </a:rPr>
              <a:t>hozeh </a:t>
            </a:r>
            <a:r>
              <a:rPr b="0" lang="ru-RU" sz="1200">
                <a:solidFill>
                  <a:schemeClr val="lt1"/>
                </a:solidFill>
              </a:rPr>
              <a:t>отримує звістку від Бога у видіннях.</a:t>
            </a:r>
            <a:endParaRPr/>
          </a:p>
        </p:txBody>
      </p:sp>
      <p:sp>
        <p:nvSpPr>
          <p:cNvPr id="134" name="Google Shape;134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9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0" name="Google Shape;140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>
                <a:solidFill>
                  <a:schemeClr val="lt1"/>
                </a:solidFill>
              </a:rPr>
              <a:t>Найкращий біблійний приклад, що відображає цю ідею, це покликання Мойсея на служіння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ru-RU" sz="1200">
                <a:solidFill>
                  <a:srgbClr val="FFFF00"/>
                </a:solidFill>
              </a:rPr>
              <a:t> </a:t>
            </a:r>
            <a:endParaRPr/>
          </a:p>
        </p:txBody>
      </p:sp>
      <p:sp>
        <p:nvSpPr>
          <p:cNvPr id="141" name="Google Shape;141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6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6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5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5"/>
          <p:cNvSpPr txBox="1"/>
          <p:nvPr>
            <p:ph idx="1" type="body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2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6"/>
          <p:cNvSpPr txBox="1"/>
          <p:nvPr>
            <p:ph type="title"/>
          </p:nvPr>
        </p:nvSpPr>
        <p:spPr>
          <a:xfrm rot="5400000">
            <a:off x="2741216" y="2531666"/>
            <a:ext cx="5811838" cy="14787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6"/>
          <p:cNvSpPr txBox="1"/>
          <p:nvPr>
            <p:ph idx="1" type="body"/>
          </p:nvPr>
        </p:nvSpPr>
        <p:spPr>
          <a:xfrm rot="5400000">
            <a:off x="-273446" y="1110060"/>
            <a:ext cx="5811838" cy="43219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7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7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7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8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8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1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9"/>
          <p:cNvSpPr txBox="1"/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9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34" name="Google Shape;34;p1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0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0"/>
          <p:cNvSpPr txBox="1"/>
          <p:nvPr>
            <p:ph idx="1" type="body"/>
          </p:nvPr>
        </p:nvSpPr>
        <p:spPr>
          <a:xfrm>
            <a:off x="471487" y="1825625"/>
            <a:ext cx="2900363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20"/>
          <p:cNvSpPr txBox="1"/>
          <p:nvPr>
            <p:ph idx="2" type="body"/>
          </p:nvPr>
        </p:nvSpPr>
        <p:spPr>
          <a:xfrm>
            <a:off x="3486150" y="1825625"/>
            <a:ext cx="2900363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2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1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21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21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21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21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2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2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2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3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3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23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2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4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4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24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2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5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ПІЗНІ ПРОРОКИ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90" name="Google Shape;90;p1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ru-RU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Лекція 13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0"/>
          <p:cNvSpPr txBox="1"/>
          <p:nvPr>
            <p:ph idx="1" type="body"/>
          </p:nvPr>
        </p:nvSpPr>
        <p:spPr>
          <a:xfrm>
            <a:off x="628650" y="522514"/>
            <a:ext cx="7886700" cy="56544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54000" lvl="0" marL="2286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000"/>
              <a:buChar char="•"/>
            </a:pPr>
            <a:r>
              <a:rPr i="1" lang="ru-RU" sz="4000">
                <a:solidFill>
                  <a:srgbClr val="FFFF00"/>
                </a:solidFill>
              </a:rPr>
              <a:t>6 Якщо буде між вами пророк, то Я, Господь, дамся пізнати в видінні йому, у сні говорити з ним буду. </a:t>
            </a:r>
            <a:endParaRPr/>
          </a:p>
          <a:p>
            <a:pPr indent="-2540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4000"/>
              <a:buChar char="•"/>
            </a:pPr>
            <a:r>
              <a:rPr i="1" lang="ru-RU" sz="4000">
                <a:solidFill>
                  <a:srgbClr val="FFFF00"/>
                </a:solidFill>
              </a:rPr>
              <a:t>7 Не так раб мій Мойсей: у всім домі Моїм він довірений! </a:t>
            </a:r>
            <a:endParaRPr/>
          </a:p>
          <a:p>
            <a:pPr indent="-2540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4000"/>
              <a:buChar char="•"/>
            </a:pPr>
            <a:r>
              <a:rPr i="1" lang="ru-RU" sz="4000">
                <a:solidFill>
                  <a:srgbClr val="FFFF00"/>
                </a:solidFill>
              </a:rPr>
              <a:t>8</a:t>
            </a:r>
            <a:r>
              <a:rPr b="1" baseline="30000" i="1" lang="ru-RU" sz="4000">
                <a:solidFill>
                  <a:srgbClr val="FFFF00"/>
                </a:solidFill>
              </a:rPr>
              <a:t> </a:t>
            </a:r>
            <a:r>
              <a:rPr i="1" lang="ru-RU" sz="4000">
                <a:solidFill>
                  <a:srgbClr val="FFFF00"/>
                </a:solidFill>
              </a:rPr>
              <a:t>Говорю Я з ним уста до уст, а не видінням і не загадками, і Образ Господа він оглядає (Чис.12:6-8).</a:t>
            </a:r>
            <a:endParaRPr i="1" sz="400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1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Характеристика пророка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56" name="Google Shape;156;p11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10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Char char="•"/>
            </a:pPr>
            <a:r>
              <a:rPr lang="ru-RU" sz="6000">
                <a:solidFill>
                  <a:schemeClr val="lt1"/>
                </a:solidFill>
              </a:rPr>
              <a:t>Покликання</a:t>
            </a:r>
            <a:endParaRPr/>
          </a:p>
          <a:p>
            <a:pPr indent="-3810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Char char="•"/>
            </a:pPr>
            <a:r>
              <a:rPr lang="ru-RU" sz="6000">
                <a:solidFill>
                  <a:schemeClr val="lt1"/>
                </a:solidFill>
              </a:rPr>
              <a:t>Характер </a:t>
            </a:r>
            <a:endParaRPr/>
          </a:p>
          <a:p>
            <a:pPr indent="-3810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Char char="•"/>
            </a:pPr>
            <a:r>
              <a:rPr lang="ru-RU" sz="6000">
                <a:solidFill>
                  <a:schemeClr val="lt1"/>
                </a:solidFill>
              </a:rPr>
              <a:t>Екстаз </a:t>
            </a:r>
            <a:endParaRPr sz="60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2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5 ознак правдивого пророка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63" name="Google Shape;163;p12"/>
          <p:cNvSpPr txBox="1"/>
          <p:nvPr>
            <p:ph idx="1" type="body"/>
          </p:nvPr>
        </p:nvSpPr>
        <p:spPr>
          <a:xfrm>
            <a:off x="628650" y="1825625"/>
            <a:ext cx="7886700" cy="48364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14350" lvl="0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AutoNum type="arabicPeriod"/>
            </a:pPr>
            <a:r>
              <a:rPr lang="ru-RU" sz="3400">
                <a:solidFill>
                  <a:schemeClr val="lt1"/>
                </a:solidFill>
              </a:rPr>
              <a:t>Вірне передбачення чуд і знамен (П.Зак.13:2)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AutoNum type="arabicPeriod"/>
            </a:pPr>
            <a:r>
              <a:rPr lang="ru-RU" sz="3400">
                <a:solidFill>
                  <a:schemeClr val="lt1"/>
                </a:solidFill>
              </a:rPr>
              <a:t>Гармонія з попереднім об'явленням Божої волі (П.Зак.13:2-3)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AutoNum type="arabicPeriod"/>
            </a:pPr>
            <a:r>
              <a:rPr lang="ru-RU" sz="3400">
                <a:solidFill>
                  <a:schemeClr val="lt1"/>
                </a:solidFill>
              </a:rPr>
              <a:t>Ізраїльтянин (П.Зак.18:15)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AutoNum type="arabicPeriod"/>
            </a:pPr>
            <a:r>
              <a:rPr lang="ru-RU" sz="3400">
                <a:solidFill>
                  <a:schemeClr val="lt1"/>
                </a:solidFill>
              </a:rPr>
              <a:t>Говорить іменем Господнім (П.Зак.18:19)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AutoNum type="arabicPeriod"/>
            </a:pPr>
            <a:r>
              <a:rPr lang="ru-RU" sz="3400">
                <a:solidFill>
                  <a:schemeClr val="lt1"/>
                </a:solidFill>
              </a:rPr>
              <a:t>Вірне передбачення майбутнього (П.Зак.18:22)</a:t>
            </a:r>
            <a:endParaRPr/>
          </a:p>
          <a:p>
            <a:pPr indent="-2984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Calibri"/>
              <a:buNone/>
            </a:pPr>
            <a:r>
              <a:t/>
            </a:r>
            <a:endParaRPr sz="3400">
              <a:solidFill>
                <a:schemeClr val="lt1"/>
              </a:solidFill>
            </a:endParaRPr>
          </a:p>
          <a:p>
            <a:pPr indent="-2984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Calibri"/>
              <a:buNone/>
            </a:pPr>
            <a:r>
              <a:t/>
            </a:r>
            <a:endParaRPr sz="34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</a:pPr>
            <a:r>
              <a:t/>
            </a:r>
            <a:endParaRPr sz="34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3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b="1" lang="ru-RU">
                <a:solidFill>
                  <a:schemeClr val="lt1"/>
                </a:solidFill>
              </a:rPr>
              <a:t>Пророцтва в Біблії</a:t>
            </a:r>
            <a:endParaRPr/>
          </a:p>
        </p:txBody>
      </p:sp>
      <p:sp>
        <p:nvSpPr>
          <p:cNvPr id="170" name="Google Shape;170;p13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94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Char char="•"/>
            </a:pPr>
            <a:r>
              <a:rPr lang="ru-RU" sz="4400">
                <a:solidFill>
                  <a:schemeClr val="lt1"/>
                </a:solidFill>
              </a:rPr>
              <a:t>8352 вірша (з 31124 віршів всієї Біблії) пророчий текст</a:t>
            </a:r>
            <a:endParaRPr sz="4400">
              <a:solidFill>
                <a:schemeClr val="lt1"/>
              </a:solidFill>
            </a:endParaRPr>
          </a:p>
          <a:p>
            <a:pPr indent="-2794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400"/>
              <a:buChar char="•"/>
            </a:pPr>
            <a:r>
              <a:rPr lang="ru-RU" sz="4400">
                <a:solidFill>
                  <a:schemeClr val="lt1"/>
                </a:solidFill>
              </a:rPr>
              <a:t>27% Біблії - пророча інформація</a:t>
            </a:r>
            <a:endParaRPr sz="4400">
              <a:solidFill>
                <a:schemeClr val="lt1"/>
              </a:solidFill>
            </a:endParaRPr>
          </a:p>
          <a:p>
            <a:pPr indent="-2794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400"/>
              <a:buChar char="•"/>
            </a:pPr>
            <a:r>
              <a:rPr lang="ru-RU" sz="4400">
                <a:solidFill>
                  <a:schemeClr val="lt1"/>
                </a:solidFill>
              </a:rPr>
              <a:t>6641 з СЗ (з 23210), тобто 28.5% - пророцтва</a:t>
            </a:r>
            <a:endParaRPr sz="4400">
              <a:solidFill>
                <a:schemeClr val="lt1"/>
              </a:solidFill>
            </a:endParaRPr>
          </a:p>
          <a:p>
            <a:pPr indent="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</a:pPr>
            <a:r>
              <a:t/>
            </a:r>
            <a:endParaRPr sz="4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4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76" name="Google Shape;176;p14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94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Char char="•"/>
            </a:pPr>
            <a:r>
              <a:rPr lang="ru-RU" sz="4400">
                <a:solidFill>
                  <a:schemeClr val="lt1"/>
                </a:solidFill>
              </a:rPr>
              <a:t>1711 віршів з НЗ (з 7914), тобто 21.5% пророцтва</a:t>
            </a:r>
            <a:endParaRPr sz="4400">
              <a:solidFill>
                <a:schemeClr val="lt1"/>
              </a:solidFill>
            </a:endParaRPr>
          </a:p>
          <a:p>
            <a:pPr indent="-2794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400"/>
              <a:buChar char="•"/>
            </a:pPr>
            <a:r>
              <a:rPr lang="ru-RU" sz="4400">
                <a:solidFill>
                  <a:schemeClr val="lt1"/>
                </a:solidFill>
              </a:rPr>
              <a:t>Найбільший відсоток пророцтв знаходиться в невеликих книгах (Захарія - 89%, Овдій - 81%, Наум - 74%)</a:t>
            </a:r>
            <a:endParaRPr/>
          </a:p>
          <a:p>
            <a:pPr indent="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</a:pPr>
            <a:r>
              <a:t/>
            </a:r>
            <a:endParaRPr sz="4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"/>
          <p:cNvSpPr txBox="1"/>
          <p:nvPr/>
        </p:nvSpPr>
        <p:spPr>
          <a:xfrm>
            <a:off x="471487" y="1309816"/>
            <a:ext cx="3680765" cy="48671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</a:pPr>
            <a:r>
              <a:rPr b="0" i="0" lang="ru-RU" sz="3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«Ранні» пророки: </a:t>
            </a:r>
            <a:endParaRPr/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Char char="•"/>
            </a:pPr>
            <a:r>
              <a:rPr b="0" i="0" lang="ru-RU" sz="3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Ісуса Навина </a:t>
            </a:r>
            <a:endParaRPr/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Char char="•"/>
            </a:pPr>
            <a:r>
              <a:rPr b="0" i="0" lang="ru-RU" sz="3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Судді </a:t>
            </a:r>
            <a:endParaRPr/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Char char="•"/>
            </a:pPr>
            <a:r>
              <a:rPr b="0" i="0" lang="ru-RU" sz="3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Самуїла </a:t>
            </a:r>
            <a:endParaRPr/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Char char="•"/>
            </a:pPr>
            <a:r>
              <a:rPr b="0" i="0" lang="ru-RU" sz="3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Царів 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t/>
            </a:r>
            <a:endParaRPr b="0" i="0" sz="3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t/>
            </a:r>
            <a:endParaRPr b="0" i="0" sz="3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t/>
            </a:r>
            <a:endParaRPr b="0" i="0" sz="3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t/>
            </a:r>
            <a:endParaRPr b="0" i="0" sz="3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/>
          <p:cNvSpPr txBox="1"/>
          <p:nvPr/>
        </p:nvSpPr>
        <p:spPr>
          <a:xfrm>
            <a:off x="4919538" y="1309816"/>
            <a:ext cx="3680765" cy="48671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</a:pPr>
            <a:r>
              <a:rPr b="0" i="0" lang="ru-RU" sz="3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«Пізні» пророки: </a:t>
            </a:r>
            <a:endParaRPr/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Char char="•"/>
            </a:pPr>
            <a:r>
              <a:rPr b="0" i="0" lang="ru-RU" sz="3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Ісаї </a:t>
            </a:r>
            <a:endParaRPr/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Char char="•"/>
            </a:pPr>
            <a:r>
              <a:rPr b="0" i="0" lang="ru-RU" sz="3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Єремії </a:t>
            </a:r>
            <a:endParaRPr/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Char char="•"/>
            </a:pPr>
            <a:r>
              <a:rPr b="0" i="0" lang="ru-RU" sz="3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Єзекіїля </a:t>
            </a:r>
            <a:endParaRPr/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Char char="•"/>
            </a:pPr>
            <a:r>
              <a:rPr b="0" i="0" lang="ru-RU" sz="3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Книга 12 </a:t>
            </a:r>
            <a:endParaRPr/>
          </a:p>
          <a:p>
            <a:pPr indent="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t/>
            </a:r>
            <a:endParaRPr b="0" i="0" sz="3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t/>
            </a:r>
            <a:endParaRPr b="0" i="0" sz="3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5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b="1" lang="ru-RU">
                <a:solidFill>
                  <a:srgbClr val="FFFF00"/>
                </a:solidFill>
              </a:rPr>
              <a:t>Канон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03" name="Google Shape;103;p3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40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Від Буття до Царів  </a:t>
            </a:r>
            <a:endParaRPr/>
          </a:p>
          <a:p>
            <a:pPr indent="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>
              <a:solidFill>
                <a:schemeClr val="lt1"/>
              </a:solidFill>
            </a:endParaRPr>
          </a:p>
          <a:p>
            <a:pPr indent="-2540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Різниця в єврейському і християнському каноні СЗ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b="1" lang="ru-RU">
                <a:solidFill>
                  <a:srgbClr val="FFFF00"/>
                </a:solidFill>
              </a:rPr>
              <a:t>Пізні пророки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10" name="Google Shape;110;p4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None/>
            </a:pPr>
            <a:r>
              <a:rPr lang="ru-RU" sz="4400">
                <a:solidFill>
                  <a:schemeClr val="lt1"/>
                </a:solidFill>
              </a:rPr>
              <a:t>4 сувої: Ісая, Єремія, Єзекіїль, книга 12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</a:pPr>
            <a:r>
              <a:t/>
            </a:r>
            <a:endParaRPr sz="44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400"/>
              <a:buNone/>
            </a:pPr>
            <a:r>
              <a:rPr lang="ru-RU" sz="4400">
                <a:solidFill>
                  <a:schemeClr val="lt1"/>
                </a:solidFill>
              </a:rPr>
              <a:t>Ісая, Єремія, Єзекіїль</a:t>
            </a:r>
            <a:endParaRPr/>
          </a:p>
          <a:p>
            <a:pPr indent="-2794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400"/>
              <a:buChar char="•"/>
            </a:pPr>
            <a:r>
              <a:rPr lang="ru-RU" sz="4400">
                <a:solidFill>
                  <a:schemeClr val="lt1"/>
                </a:solidFill>
              </a:rPr>
              <a:t>Хронологічний порядок</a:t>
            </a:r>
            <a:endParaRPr/>
          </a:p>
          <a:p>
            <a:pPr indent="-2794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400"/>
              <a:buChar char="•"/>
            </a:pPr>
            <a:r>
              <a:rPr lang="ru-RU" sz="4400">
                <a:solidFill>
                  <a:schemeClr val="lt1"/>
                </a:solidFill>
              </a:rPr>
              <a:t>Схожа структура </a:t>
            </a:r>
            <a:endParaRPr sz="4400">
              <a:solidFill>
                <a:schemeClr val="lt1"/>
              </a:solidFill>
            </a:endParaRPr>
          </a:p>
          <a:p>
            <a:pPr indent="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</a:pPr>
            <a:r>
              <a:t/>
            </a:r>
            <a:endParaRPr sz="44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"/>
          <p:cNvSpPr txBox="1"/>
          <p:nvPr>
            <p:ph idx="1" type="body"/>
          </p:nvPr>
        </p:nvSpPr>
        <p:spPr>
          <a:xfrm>
            <a:off x="628650" y="543697"/>
            <a:ext cx="7886700" cy="60300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None/>
            </a:pPr>
            <a:r>
              <a:rPr lang="ru-RU" sz="4400">
                <a:solidFill>
                  <a:schemeClr val="lt1"/>
                </a:solidFill>
              </a:rPr>
              <a:t>Книга 12 теж має хронологічний порядок відносно одна до одної:</a:t>
            </a:r>
            <a:endParaRPr sz="4400">
              <a:solidFill>
                <a:schemeClr val="lt1"/>
              </a:solidFill>
            </a:endParaRPr>
          </a:p>
          <a:p>
            <a:pPr indent="-2794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400"/>
              <a:buChar char="•"/>
            </a:pPr>
            <a:r>
              <a:rPr lang="ru-RU" sz="4400">
                <a:solidFill>
                  <a:schemeClr val="lt1"/>
                </a:solidFill>
              </a:rPr>
              <a:t>Осія, Амос, Йона та Міхей - 700-ті роки; </a:t>
            </a:r>
            <a:endParaRPr/>
          </a:p>
          <a:p>
            <a:pPr indent="-2794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400"/>
              <a:buChar char="•"/>
            </a:pPr>
            <a:r>
              <a:rPr lang="ru-RU" sz="4400">
                <a:solidFill>
                  <a:schemeClr val="lt1"/>
                </a:solidFill>
              </a:rPr>
              <a:t>Наум, Аввакум та Софонія - 600-ті роки; </a:t>
            </a:r>
            <a:endParaRPr/>
          </a:p>
          <a:p>
            <a:pPr indent="-2794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400"/>
              <a:buChar char="•"/>
            </a:pPr>
            <a:r>
              <a:rPr lang="ru-RU" sz="4400">
                <a:solidFill>
                  <a:schemeClr val="lt1"/>
                </a:solidFill>
              </a:rPr>
              <a:t>Огій та Захарія в 500-х роках, а Малахія в 400-х роках до Р.Х.</a:t>
            </a:r>
            <a:endParaRPr sz="44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b="1" lang="ru-RU">
                <a:solidFill>
                  <a:srgbClr val="FFFF00"/>
                </a:solidFill>
              </a:rPr>
              <a:t>Основні теми пророчих книг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23" name="Google Shape;123;p6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794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Char char="•"/>
            </a:pPr>
            <a:r>
              <a:rPr lang="ru-RU" sz="4400">
                <a:solidFill>
                  <a:schemeClr val="lt1"/>
                </a:solidFill>
              </a:rPr>
              <a:t>Стосунки з імперіями </a:t>
            </a:r>
            <a:endParaRPr/>
          </a:p>
          <a:p>
            <a:pPr indent="-2794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400"/>
              <a:buChar char="•"/>
            </a:pPr>
            <a:r>
              <a:rPr lang="ru-RU" sz="4400">
                <a:solidFill>
                  <a:schemeClr val="lt1"/>
                </a:solidFill>
              </a:rPr>
              <a:t>Ідолопоклонство</a:t>
            </a:r>
            <a:endParaRPr sz="4400">
              <a:solidFill>
                <a:schemeClr val="lt1"/>
              </a:solidFill>
            </a:endParaRPr>
          </a:p>
          <a:p>
            <a:pPr indent="-2794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400"/>
              <a:buChar char="•"/>
            </a:pPr>
            <a:r>
              <a:rPr lang="ru-RU" sz="4400">
                <a:solidFill>
                  <a:schemeClr val="lt1"/>
                </a:solidFill>
              </a:rPr>
              <a:t>Соціальна несправедливість</a:t>
            </a:r>
            <a:endParaRPr sz="4400">
              <a:solidFill>
                <a:schemeClr val="lt1"/>
              </a:solidFill>
            </a:endParaRPr>
          </a:p>
          <a:p>
            <a:pPr indent="-2794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400"/>
              <a:buChar char="•"/>
            </a:pPr>
            <a:r>
              <a:rPr lang="ru-RU" sz="4400">
                <a:solidFill>
                  <a:schemeClr val="lt1"/>
                </a:solidFill>
              </a:rPr>
              <a:t>Спотворення судової системи</a:t>
            </a:r>
            <a:endParaRPr sz="4400">
              <a:solidFill>
                <a:schemeClr val="lt1"/>
              </a:solidFill>
            </a:endParaRPr>
          </a:p>
          <a:p>
            <a:pPr indent="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</a:pPr>
            <a:r>
              <a:t/>
            </a:r>
            <a:endParaRPr sz="44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7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b="1" lang="ru-RU">
                <a:solidFill>
                  <a:srgbClr val="FFFF00"/>
                </a:solidFill>
              </a:rPr>
              <a:t>Пророк і пророцтво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30" name="Google Shape;130;p7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540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“пророцтво” - передбачення майбутнього </a:t>
            </a:r>
            <a:endParaRPr/>
          </a:p>
          <a:p>
            <a:pPr indent="-2540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“пророк” - той, хто робить передбачення </a:t>
            </a:r>
            <a:endParaRPr/>
          </a:p>
          <a:p>
            <a:pPr indent="-2540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пророк, це покликана Богом людина, говорити від імені Бога.</a:t>
            </a:r>
            <a:endParaRPr/>
          </a:p>
          <a:p>
            <a:pPr indent="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37" name="Google Shape;137;p8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40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b="1" lang="ru-RU" sz="4000">
                <a:solidFill>
                  <a:schemeClr val="lt1"/>
                </a:solidFill>
              </a:rPr>
              <a:t>Nabi</a:t>
            </a:r>
            <a:r>
              <a:rPr lang="ru-RU" sz="4000">
                <a:solidFill>
                  <a:schemeClr val="lt1"/>
                </a:solidFill>
              </a:rPr>
              <a:t> (</a:t>
            </a:r>
            <a:r>
              <a:rPr b="1" lang="ru-RU" sz="4000">
                <a:solidFill>
                  <a:schemeClr val="lt1"/>
                </a:solidFill>
              </a:rPr>
              <a:t>300) -</a:t>
            </a:r>
            <a:r>
              <a:rPr lang="ru-RU" sz="4000">
                <a:solidFill>
                  <a:schemeClr val="lt1"/>
                </a:solidFill>
              </a:rPr>
              <a:t> звати, проголошувати </a:t>
            </a:r>
            <a:endParaRPr sz="4000">
              <a:solidFill>
                <a:schemeClr val="lt1"/>
              </a:solidFill>
            </a:endParaRPr>
          </a:p>
          <a:p>
            <a:pPr indent="-2540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b="1" lang="ru-RU" sz="4000">
                <a:solidFill>
                  <a:schemeClr val="lt1"/>
                </a:solidFill>
              </a:rPr>
              <a:t>Nabia(h)</a:t>
            </a:r>
            <a:r>
              <a:rPr lang="ru-RU" sz="4000">
                <a:solidFill>
                  <a:schemeClr val="lt1"/>
                </a:solidFill>
              </a:rPr>
              <a:t> - 6 </a:t>
            </a:r>
            <a:endParaRPr b="1" sz="4000">
              <a:solidFill>
                <a:schemeClr val="lt1"/>
              </a:solidFill>
            </a:endParaRPr>
          </a:p>
          <a:p>
            <a:pPr indent="-2540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b="1" lang="ru-RU" sz="4000">
                <a:solidFill>
                  <a:schemeClr val="lt1"/>
                </a:solidFill>
              </a:rPr>
              <a:t>roeh (12) - </a:t>
            </a:r>
            <a:r>
              <a:rPr lang="ru-RU" sz="4000">
                <a:solidFill>
                  <a:schemeClr val="lt1"/>
                </a:solidFill>
              </a:rPr>
              <a:t>від дієслова "дивитися"</a:t>
            </a:r>
            <a:endParaRPr b="1" sz="4000">
              <a:solidFill>
                <a:schemeClr val="lt1"/>
              </a:solidFill>
            </a:endParaRPr>
          </a:p>
          <a:p>
            <a:pPr indent="-2540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b="1" lang="ru-RU" sz="4000">
                <a:solidFill>
                  <a:schemeClr val="lt1"/>
                </a:solidFill>
              </a:rPr>
              <a:t>hozeh (17) - </a:t>
            </a:r>
            <a:r>
              <a:rPr lang="ru-RU" sz="4000">
                <a:solidFill>
                  <a:schemeClr val="lt1"/>
                </a:solidFill>
              </a:rPr>
              <a:t>"мати бачення"</a:t>
            </a:r>
            <a:r>
              <a:rPr b="1" lang="ru-RU" sz="4000">
                <a:solidFill>
                  <a:schemeClr val="lt1"/>
                </a:solidFill>
              </a:rPr>
              <a:t>, </a:t>
            </a:r>
            <a:r>
              <a:rPr lang="ru-RU" sz="4000">
                <a:solidFill>
                  <a:schemeClr val="lt1"/>
                </a:solidFill>
              </a:rPr>
              <a:t>прозорливець</a:t>
            </a:r>
            <a:r>
              <a:rPr b="1" lang="ru-RU" sz="4000">
                <a:solidFill>
                  <a:schemeClr val="lt1"/>
                </a:solidFill>
              </a:rPr>
              <a:t> </a:t>
            </a:r>
            <a:endParaRPr sz="4000">
              <a:solidFill>
                <a:schemeClr val="lt1"/>
              </a:solidFill>
            </a:endParaRPr>
          </a:p>
          <a:p>
            <a:pPr indent="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9"/>
          <p:cNvSpPr txBox="1"/>
          <p:nvPr>
            <p:ph idx="1" type="body"/>
          </p:nvPr>
        </p:nvSpPr>
        <p:spPr>
          <a:xfrm>
            <a:off x="628650" y="522514"/>
            <a:ext cx="7886700" cy="56544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540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000"/>
              <a:buChar char="•"/>
            </a:pPr>
            <a:r>
              <a:rPr i="1" lang="ru-RU" sz="4000">
                <a:solidFill>
                  <a:srgbClr val="FFFF00"/>
                </a:solidFill>
              </a:rPr>
              <a:t>“І сказав Господь до Мойсея: Дивись, Я поставив тебе замість Бога для фараона, а твій брат Аарон буде пророк твій. Ти будеш говорити все, що Я накажу тобі, а брат твій Аарон буде говорити фараонові, і нехай він відпустить Ізраїлевих синів з свого краю” (Вих.7:1-2).</a:t>
            </a:r>
            <a:endParaRPr sz="400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2020-08-04T14:31:53Z</dcterms:created>
  <dc:creator>Вася</dc:creator>
</cp:coreProperties>
</file>