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8288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945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6" name="Shape 2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493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4833" y="5029203"/>
            <a:ext cx="13200902" cy="4525562"/>
          </a:xfrm>
        </p:spPr>
        <p:txBody>
          <a:bodyPr anchor="b">
            <a:normAutofit/>
          </a:bodyPr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4833" y="9554761"/>
            <a:ext cx="13200902" cy="2252566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63437" y="8642317"/>
            <a:ext cx="2790946" cy="1563562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668" y="9059083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557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1219200"/>
            <a:ext cx="13183970" cy="623408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8708092"/>
            <a:ext cx="13183970" cy="3111728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7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6247" y="1219200"/>
            <a:ext cx="12219174" cy="579120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831944" y="7010400"/>
            <a:ext cx="11307776" cy="762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8708092"/>
            <a:ext cx="13183970" cy="3111728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616633" y="1296010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339067" y="5810612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7735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4876803"/>
            <a:ext cx="13183970" cy="5449690"/>
          </a:xfrm>
        </p:spPr>
        <p:txBody>
          <a:bodyPr anchor="b">
            <a:normAutofit/>
          </a:bodyPr>
          <a:lstStyle>
            <a:lvl1pPr algn="l">
              <a:defRPr sz="9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363200"/>
            <a:ext cx="13183970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54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376247" y="1219200"/>
            <a:ext cx="12219174" cy="579120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84830" y="8686800"/>
            <a:ext cx="13376584" cy="16764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800">
                <a:solidFill>
                  <a:schemeClr val="accent1"/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0" y="10363200"/>
            <a:ext cx="13376584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616633" y="1296010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39067" y="5810612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5244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2" y="1254814"/>
            <a:ext cx="13183968" cy="5760040"/>
          </a:xfrm>
        </p:spPr>
        <p:txBody>
          <a:bodyPr anchor="ctr">
            <a:normAutofit/>
          </a:bodyPr>
          <a:lstStyle>
            <a:lvl1pPr algn="l">
              <a:defRPr sz="9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84831" y="8686800"/>
            <a:ext cx="13183970" cy="16764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800">
                <a:solidFill>
                  <a:schemeClr val="accent1"/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363200"/>
            <a:ext cx="13183970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752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02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757070" y="1254813"/>
            <a:ext cx="3312264" cy="1056763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4832" y="1254813"/>
            <a:ext cx="9432696" cy="105676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38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irst /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body" sz="half" idx="1"/>
          </p:nvPr>
        </p:nvSpPr>
        <p:spPr>
          <a:xfrm>
            <a:off x="4631933" y="1419826"/>
            <a:ext cx="12470708" cy="5593704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7950"/>
              </a:lnSpc>
              <a:buClrTx/>
              <a:buSzTx/>
              <a:buNone/>
              <a:defRPr sz="7950" b="1" cap="all">
                <a:solidFill>
                  <a:srgbClr val="2C2C2C"/>
                </a:solidFill>
              </a:defRPr>
            </a:lvl1pPr>
            <a:lvl2pPr marL="1154225" indent="-811325">
              <a:lnSpc>
                <a:spcPts val="7950"/>
              </a:lnSpc>
              <a:buClrTx/>
              <a:defRPr sz="7950" b="1" cap="all">
                <a:solidFill>
                  <a:srgbClr val="2C2C2C"/>
                </a:solidFill>
              </a:defRPr>
            </a:lvl2pPr>
            <a:lvl3pPr marL="1443038" indent="-757238">
              <a:lnSpc>
                <a:spcPts val="7950"/>
              </a:lnSpc>
              <a:buClrTx/>
              <a:defRPr sz="7950" b="1" cap="all">
                <a:solidFill>
                  <a:srgbClr val="2C2C2C"/>
                </a:solidFill>
              </a:defRPr>
            </a:lvl3pPr>
            <a:lvl4pPr marL="1937384" indent="-908684">
              <a:lnSpc>
                <a:spcPts val="7950"/>
              </a:lnSpc>
              <a:buClrTx/>
              <a:defRPr sz="7950" b="1" cap="all">
                <a:solidFill>
                  <a:srgbClr val="2C2C2C"/>
                </a:solidFill>
              </a:defRPr>
            </a:lvl4pPr>
            <a:lvl5pPr marL="2280284" indent="-908684">
              <a:lnSpc>
                <a:spcPts val="7950"/>
              </a:lnSpc>
              <a:buClrTx/>
              <a:defRPr sz="7950" b="1" cap="all">
                <a:solidFill>
                  <a:srgbClr val="2C2C2C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sz="quarter" idx="13"/>
          </p:nvPr>
        </p:nvSpPr>
        <p:spPr>
          <a:xfrm>
            <a:off x="4642392" y="8048715"/>
            <a:ext cx="12460250" cy="2655077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5" name="Shape 15"/>
          <p:cNvSpPr>
            <a:spLocks noGrp="1"/>
          </p:cNvSpPr>
          <p:nvPr>
            <p:ph type="body" sz="quarter" idx="14"/>
          </p:nvPr>
        </p:nvSpPr>
        <p:spPr>
          <a:xfrm>
            <a:off x="4642391" y="10725032"/>
            <a:ext cx="8232776" cy="817722"/>
          </a:xfrm>
          <a:prstGeom prst="rect">
            <a:avLst/>
          </a:prstGeom>
        </p:spPr>
        <p:txBody>
          <a:bodyPr anchor="ctr"/>
          <a:lstStyle>
            <a:lvl1pPr marL="599329" indent="-599329" defTabSz="612647">
              <a:defRPr sz="4020"/>
            </a:lvl1pPr>
          </a:lstStyle>
          <a:p>
            <a:pPr marL="799105" indent="-799105" defTabSz="816863">
              <a:defRPr sz="4020"/>
            </a:pPr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7634261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imp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914399" y="2747057"/>
            <a:ext cx="16459202" cy="980317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750"/>
              </a:spcBef>
              <a:buClrTx/>
              <a:buSzTx/>
              <a:buNone/>
              <a:defRPr sz="6750" b="1">
                <a:solidFill>
                  <a:srgbClr val="414141"/>
                </a:solidFill>
              </a:defRPr>
            </a:lvl1pPr>
            <a:lvl2pPr marL="664369" indent="-321469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2pPr>
            <a:lvl3pPr marL="985838" indent="-300038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3pPr>
            <a:lvl4pPr marL="1388745" indent="-360045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4pPr>
            <a:lvl5pPr marL="1731645" indent="-360045">
              <a:lnSpc>
                <a:spcPct val="100000"/>
              </a:lnSpc>
              <a:spcBef>
                <a:spcPts val="750"/>
              </a:spcBef>
              <a:buClrTx/>
              <a:defRPr sz="6750" b="1">
                <a:solidFill>
                  <a:srgbClr val="41414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sz="quarter" idx="13"/>
          </p:nvPr>
        </p:nvSpPr>
        <p:spPr>
          <a:xfrm>
            <a:off x="414336" y="210691"/>
            <a:ext cx="16959266" cy="1495735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3907306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/>
          </p:cNvSpPr>
          <p:nvPr>
            <p:ph type="body" sz="quarter" idx="1"/>
          </p:nvPr>
        </p:nvSpPr>
        <p:spPr>
          <a:xfrm>
            <a:off x="421841" y="2617108"/>
            <a:ext cx="5774243" cy="848178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3450"/>
              </a:spcBef>
              <a:buClrTx/>
              <a:buSzTx/>
              <a:buNone/>
              <a:defRPr sz="14400" b="1"/>
            </a:lvl1pPr>
            <a:lvl2pPr marL="1812471" indent="-1469571">
              <a:lnSpc>
                <a:spcPct val="80000"/>
              </a:lnSpc>
              <a:spcBef>
                <a:spcPts val="3450"/>
              </a:spcBef>
              <a:buClrTx/>
              <a:defRPr sz="14400" b="1"/>
            </a:lvl2pPr>
            <a:lvl3pPr marL="2057400" indent="-1371600">
              <a:lnSpc>
                <a:spcPct val="80000"/>
              </a:lnSpc>
              <a:spcBef>
                <a:spcPts val="3450"/>
              </a:spcBef>
              <a:buClrTx/>
              <a:defRPr sz="14400" b="1"/>
            </a:lvl3pPr>
            <a:lvl4pPr marL="2674619" indent="-1645919">
              <a:lnSpc>
                <a:spcPct val="80000"/>
              </a:lnSpc>
              <a:spcBef>
                <a:spcPts val="3450"/>
              </a:spcBef>
              <a:buClrTx/>
              <a:defRPr sz="14400" b="1"/>
            </a:lvl4pPr>
            <a:lvl5pPr marL="3017519" indent="-1645919">
              <a:lnSpc>
                <a:spcPct val="80000"/>
              </a:lnSpc>
              <a:spcBef>
                <a:spcPts val="3450"/>
              </a:spcBef>
              <a:buClrTx/>
              <a:defRPr sz="14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1" name="Shape 6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913353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0403" y="1248220"/>
            <a:ext cx="13178398" cy="25617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4831" y="4267200"/>
            <a:ext cx="13183970" cy="75552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71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4149124"/>
            <a:ext cx="13183970" cy="2937600"/>
          </a:xfrm>
        </p:spPr>
        <p:txBody>
          <a:bodyPr anchor="b"/>
          <a:lstStyle>
            <a:lvl1pPr algn="l">
              <a:defRPr sz="8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7162800"/>
            <a:ext cx="13183970" cy="1720800"/>
          </a:xfrm>
        </p:spPr>
        <p:txBody>
          <a:bodyPr anchor="t"/>
          <a:lstStyle>
            <a:lvl1pPr marL="0" indent="0" algn="l"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14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4833" y="4273413"/>
            <a:ext cx="6395062" cy="753479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74615" y="4273413"/>
            <a:ext cx="6394186" cy="753479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157556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4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30704" y="4453252"/>
            <a:ext cx="5749192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4830" y="5605777"/>
            <a:ext cx="6395064" cy="621140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312309" y="4446796"/>
            <a:ext cx="5746478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667430" y="5599321"/>
            <a:ext cx="6391360" cy="621140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157556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38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0400" y="1248220"/>
            <a:ext cx="13178400" cy="25617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26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74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0" y="892176"/>
            <a:ext cx="5259168" cy="1952624"/>
          </a:xfrm>
        </p:spPr>
        <p:txBody>
          <a:bodyPr anchor="b"/>
          <a:lstStyle>
            <a:lvl1pPr algn="l"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6988" y="892179"/>
            <a:ext cx="7581812" cy="10829926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0" y="3197226"/>
            <a:ext cx="5259168" cy="8524872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62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9601200"/>
            <a:ext cx="13183970" cy="1133476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4831" y="1269930"/>
            <a:ext cx="13183970" cy="7709940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734676"/>
            <a:ext cx="13183970" cy="98742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2" y="457200"/>
            <a:ext cx="3962400" cy="13277256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40842" y="570"/>
            <a:ext cx="3904544" cy="13705936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365760" cy="1371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90400" y="1248220"/>
            <a:ext cx="13178400" cy="25617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4267200"/>
            <a:ext cx="13183970" cy="777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544800" y="12270179"/>
            <a:ext cx="1532760" cy="7403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4830" y="12271619"/>
            <a:ext cx="11432976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22456" y="1575567"/>
            <a:ext cx="1169956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rgbClr val="FEFFFF"/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7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72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85800" indent="-6858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>
            <a:spLocks noGrp="1"/>
          </p:cNvSpPr>
          <p:nvPr>
            <p:ph type="body" sz="half" idx="1"/>
          </p:nvPr>
        </p:nvSpPr>
        <p:spPr>
          <a:xfrm>
            <a:off x="4414448" y="4939893"/>
            <a:ext cx="10335491" cy="6615811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defRPr sz="13800"/>
            </a:pPr>
            <a:r>
              <a:rPr sz="11500" dirty="0">
                <a:solidFill>
                  <a:schemeClr val="tx1"/>
                </a:solidFill>
              </a:rPr>
              <a:t>EMAIL</a:t>
            </a:r>
          </a:p>
          <a:p>
            <a:pPr>
              <a:defRPr sz="13800"/>
            </a:pPr>
            <a:r>
              <a:rPr sz="11500" dirty="0">
                <a:solidFill>
                  <a:schemeClr val="tx1"/>
                </a:solidFill>
              </a:rPr>
              <a:t>marketing </a:t>
            </a:r>
          </a:p>
          <a:p>
            <a:pPr>
              <a:defRPr sz="13800"/>
            </a:pPr>
            <a:r>
              <a:rPr sz="11500" dirty="0">
                <a:solidFill>
                  <a:schemeClr val="tx1"/>
                </a:solidFill>
              </a:rPr>
              <a:t>in a nutshell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>
            <a:spLocks noGrp="1"/>
          </p:cNvSpPr>
          <p:nvPr>
            <p:ph type="body" idx="1"/>
          </p:nvPr>
        </p:nvSpPr>
        <p:spPr>
          <a:xfrm>
            <a:off x="599116" y="4340496"/>
            <a:ext cx="18353902" cy="5745613"/>
          </a:xfrm>
          <a:prstGeom prst="rect">
            <a:avLst/>
          </a:prstGeom>
        </p:spPr>
        <p:txBody>
          <a:bodyPr vert="horz" lIns="1162050" tIns="1162050" rIns="1162050" bIns="1162050" numCol="2" spcCol="1193185" rtlCol="0">
            <a:normAutofit fontScale="92500" lnSpcReduction="10000"/>
          </a:bodyPr>
          <a:lstStyle/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Order Confirmations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Purchase Receipts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Shipping Notices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Account Creation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endParaRPr lang="en-US" sz="4400" dirty="0"/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Return Confirmation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Support Tickets </a:t>
            </a:r>
            <a:endParaRPr lang="en-US" sz="4400" dirty="0"/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Password Reminders 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Unsubscribe Confirmation</a:t>
            </a:r>
          </a:p>
        </p:txBody>
      </p:sp>
      <p:sp>
        <p:nvSpPr>
          <p:cNvPr id="299" name="Shape 299"/>
          <p:cNvSpPr>
            <a:spLocks noGrp="1"/>
          </p:cNvSpPr>
          <p:nvPr>
            <p:ph type="body" sz="quarter" idx="13"/>
          </p:nvPr>
        </p:nvSpPr>
        <p:spPr>
          <a:xfrm>
            <a:off x="1328734" y="2635683"/>
            <a:ext cx="16959266" cy="149573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lvl1pPr marL="0" indent="0" defTabSz="719327">
              <a:lnSpc>
                <a:spcPct val="80000"/>
              </a:lnSpc>
              <a:spcBef>
                <a:spcPts val="1300"/>
              </a:spcBef>
              <a:buSzTx/>
              <a:buNone/>
              <a:defRPr sz="7100" b="1" cap="all"/>
            </a:lvl1pPr>
          </a:lstStyle>
          <a:p>
            <a:r>
              <a:rPr dirty="0">
                <a:solidFill>
                  <a:schemeClr val="tx1"/>
                </a:solidFill>
              </a:rPr>
              <a:t>Types of Transactional emails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" grpId="1" build="p" bldLvl="5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/>
          <p:nvPr/>
        </p:nvSpPr>
        <p:spPr>
          <a:xfrm>
            <a:off x="948999" y="4414921"/>
            <a:ext cx="16861950" cy="18392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>
            <a:normAutofit fontScale="85000" lnSpcReduction="10000"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5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1700" dirty="0">
                <a:solidFill>
                  <a:schemeClr val="tx1"/>
                </a:solidFill>
              </a:rPr>
              <a:t>EMAIL MARK</a:t>
            </a:r>
            <a:r>
              <a:rPr lang="en-US" sz="11700" dirty="0">
                <a:solidFill>
                  <a:schemeClr val="tx1"/>
                </a:solidFill>
              </a:rPr>
              <a:t>ET</a:t>
            </a:r>
            <a:r>
              <a:rPr sz="11700" dirty="0">
                <a:solidFill>
                  <a:schemeClr val="tx1"/>
                </a:solidFill>
              </a:rPr>
              <a:t>ING FACT</a:t>
            </a:r>
          </a:p>
        </p:txBody>
      </p:sp>
      <p:sp>
        <p:nvSpPr>
          <p:cNvPr id="302" name="Shape 302"/>
          <p:cNvSpPr>
            <a:spLocks noGrp="1"/>
          </p:cNvSpPr>
          <p:nvPr>
            <p:ph type="body" sz="half" idx="1"/>
          </p:nvPr>
        </p:nvSpPr>
        <p:spPr>
          <a:xfrm>
            <a:off x="1502598" y="6682786"/>
            <a:ext cx="15282804" cy="2101557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algn="ctr" defTabSz="704087">
              <a:lnSpc>
                <a:spcPct val="100000"/>
              </a:lnSpc>
              <a:defRPr sz="6700"/>
            </a:pPr>
            <a:r>
              <a:t>“Companies Using Email To Nurture Leads Generate </a:t>
            </a:r>
            <a:r>
              <a:rPr b="1"/>
              <a:t>50% More Sales-Ready Leads</a:t>
            </a:r>
            <a:r>
              <a:t> At 33% Lower Cost”</a:t>
            </a:r>
          </a:p>
        </p:txBody>
      </p:sp>
      <p:sp>
        <p:nvSpPr>
          <p:cNvPr id="303" name="Shape 303"/>
          <p:cNvSpPr/>
          <p:nvPr/>
        </p:nvSpPr>
        <p:spPr>
          <a:xfrm>
            <a:off x="7516132" y="8368977"/>
            <a:ext cx="2189702" cy="654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i="1">
                <a:solidFill>
                  <a:srgbClr val="FFFFFF"/>
                </a:solidFill>
              </a:defRPr>
            </a:lvl1pPr>
          </a:lstStyle>
          <a:p>
            <a:r>
              <a:rPr sz="3750"/>
              <a:t>(Hubspot)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" grpId="1" animBg="1" advAuto="0"/>
      <p:bldP spid="303" grpId="2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>
            <a:spLocks noGrp="1"/>
          </p:cNvSpPr>
          <p:nvPr>
            <p:ph type="body" idx="1"/>
          </p:nvPr>
        </p:nvSpPr>
        <p:spPr>
          <a:xfrm>
            <a:off x="207370" y="4258262"/>
            <a:ext cx="19272119" cy="6808784"/>
          </a:xfrm>
          <a:prstGeom prst="rect">
            <a:avLst/>
          </a:prstGeom>
        </p:spPr>
        <p:txBody>
          <a:bodyPr vert="horz" lIns="1162050" tIns="1162050" rIns="1162050" bIns="1162050" numCol="2" spcCol="1193185" rtlCol="0">
            <a:normAutofit/>
          </a:bodyPr>
          <a:lstStyle/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New Subscriber Welcome 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Gated Content Delivery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Newsletter/Blog Article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Webinar Confirmation 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endParaRPr lang="en-US" sz="4400" dirty="0"/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Survey/Review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Social Update 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Contest Announcement</a:t>
            </a:r>
          </a:p>
          <a:p>
            <a:pPr marL="885576" indent="-885576" defTabSz="905256">
              <a:buFont typeface="+mj-lt"/>
              <a:buAutoNum type="arabicPeriod"/>
              <a:defRPr sz="5900"/>
            </a:pPr>
            <a:r>
              <a:rPr sz="4400" dirty="0"/>
              <a:t>Referral Request</a:t>
            </a:r>
          </a:p>
        </p:txBody>
      </p:sp>
      <p:sp>
        <p:nvSpPr>
          <p:cNvPr id="306" name="Shape 306"/>
          <p:cNvSpPr>
            <a:spLocks noGrp="1"/>
          </p:cNvSpPr>
          <p:nvPr>
            <p:ph type="body" sz="quarter" idx="13"/>
          </p:nvPr>
        </p:nvSpPr>
        <p:spPr>
          <a:xfrm>
            <a:off x="1842695" y="2762527"/>
            <a:ext cx="13425014" cy="149573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lvl1pPr marL="0" indent="0" defTabSz="719327">
              <a:lnSpc>
                <a:spcPct val="80000"/>
              </a:lnSpc>
              <a:spcBef>
                <a:spcPts val="1300"/>
              </a:spcBef>
              <a:buSzTx/>
              <a:buNone/>
              <a:defRPr sz="7100" b="1" cap="all"/>
            </a:lvl1pPr>
          </a:lstStyle>
          <a:p>
            <a:r>
              <a:rPr dirty="0">
                <a:solidFill>
                  <a:schemeClr val="tx1"/>
                </a:solidFill>
              </a:rPr>
              <a:t>Types of RELATIONAL emails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3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3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" grpId="1" build="p" bldLvl="5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/>
          <p:nvPr/>
        </p:nvSpPr>
        <p:spPr>
          <a:xfrm>
            <a:off x="1214471" y="3427739"/>
            <a:ext cx="16861950" cy="18392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>
            <a:normAutofit fontScale="85000" lnSpcReduction="10000"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5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1700" dirty="0">
                <a:solidFill>
                  <a:schemeClr val="tx1"/>
                </a:solidFill>
              </a:rPr>
              <a:t>EMAIL MARK</a:t>
            </a:r>
            <a:r>
              <a:rPr lang="en-US" sz="11700" dirty="0">
                <a:solidFill>
                  <a:schemeClr val="tx1"/>
                </a:solidFill>
              </a:rPr>
              <a:t>ET</a:t>
            </a:r>
            <a:r>
              <a:rPr sz="11700" dirty="0">
                <a:solidFill>
                  <a:schemeClr val="tx1"/>
                </a:solidFill>
              </a:rPr>
              <a:t>ING FACT</a:t>
            </a:r>
          </a:p>
        </p:txBody>
      </p:sp>
      <p:sp>
        <p:nvSpPr>
          <p:cNvPr id="309" name="Shape 309"/>
          <p:cNvSpPr>
            <a:spLocks noGrp="1"/>
          </p:cNvSpPr>
          <p:nvPr>
            <p:ph type="body" sz="half" idx="1"/>
          </p:nvPr>
        </p:nvSpPr>
        <p:spPr>
          <a:xfrm>
            <a:off x="1502598" y="6535721"/>
            <a:ext cx="15282804" cy="2101557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00000"/>
              </a:lnSpc>
              <a:defRPr sz="6600"/>
            </a:pPr>
            <a:r>
              <a:rPr dirty="0"/>
              <a:t>“66% of Consumers Have Made a Purchase Online as a </a:t>
            </a:r>
            <a:r>
              <a:rPr b="1" dirty="0"/>
              <a:t>Direct Result of an Email Marketing</a:t>
            </a:r>
            <a:r>
              <a:rPr dirty="0"/>
              <a:t> Message.”</a:t>
            </a:r>
          </a:p>
        </p:txBody>
      </p:sp>
      <p:sp>
        <p:nvSpPr>
          <p:cNvPr id="310" name="Shape 310"/>
          <p:cNvSpPr/>
          <p:nvPr/>
        </p:nvSpPr>
        <p:spPr>
          <a:xfrm>
            <a:off x="9105495" y="8280546"/>
            <a:ext cx="77009" cy="654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i="1">
                <a:solidFill>
                  <a:srgbClr val="FFFFFF"/>
                </a:solidFill>
              </a:defRPr>
            </a:lvl1pPr>
          </a:lstStyle>
          <a:p>
            <a:endParaRPr sz="3750" dirty="0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" grpId="1" animBg="1" advAuto="0"/>
      <p:bldP spid="310" grpId="2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>
            <a:spLocks noGrp="1"/>
          </p:cNvSpPr>
          <p:nvPr>
            <p:ph type="body" idx="1"/>
          </p:nvPr>
        </p:nvSpPr>
        <p:spPr>
          <a:xfrm>
            <a:off x="390198" y="3853350"/>
            <a:ext cx="17897802" cy="5674107"/>
          </a:xfrm>
          <a:prstGeom prst="rect">
            <a:avLst/>
          </a:prstGeom>
        </p:spPr>
        <p:txBody>
          <a:bodyPr vert="horz" lIns="1162050" tIns="1162050" rIns="1162050" bIns="1162050" numCol="2" spcCol="1193185" rtlCol="0"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sz="4400" dirty="0"/>
              <a:t>Promotional Content</a:t>
            </a:r>
          </a:p>
          <a:p>
            <a:pPr marL="742950" indent="-742950">
              <a:buFont typeface="+mj-lt"/>
              <a:buAutoNum type="arabicPeriod"/>
            </a:pPr>
            <a:r>
              <a:rPr sz="4400" dirty="0"/>
              <a:t>New Gated Content</a:t>
            </a:r>
          </a:p>
          <a:p>
            <a:pPr marL="742950" indent="-742950">
              <a:buFont typeface="+mj-lt"/>
              <a:buAutoNum type="arabicPeriod"/>
            </a:pPr>
            <a:r>
              <a:rPr sz="4400" dirty="0"/>
              <a:t>Sale Announcement</a:t>
            </a:r>
          </a:p>
          <a:p>
            <a:pPr marL="742950" indent="-742950">
              <a:buFont typeface="+mj-lt"/>
              <a:buAutoNum type="arabicPeriod"/>
            </a:pPr>
            <a:r>
              <a:rPr sz="4400" dirty="0"/>
              <a:t>New Product Release</a:t>
            </a:r>
          </a:p>
          <a:p>
            <a:pPr marL="742950" indent="-742950">
              <a:buFont typeface="+mj-lt"/>
              <a:buAutoNum type="arabicPeriod"/>
            </a:pPr>
            <a:endParaRPr lang="en-US" sz="4400" dirty="0"/>
          </a:p>
          <a:p>
            <a:pPr marL="742950" indent="-742950">
              <a:buFont typeface="+mj-lt"/>
              <a:buAutoNum type="arabicPeriod"/>
            </a:pPr>
            <a:r>
              <a:rPr sz="4400" dirty="0"/>
              <a:t>Webinar Announcement </a:t>
            </a:r>
          </a:p>
          <a:p>
            <a:pPr marL="742950" indent="-742950">
              <a:buFont typeface="+mj-lt"/>
              <a:buAutoNum type="arabicPeriod"/>
            </a:pPr>
            <a:r>
              <a:rPr sz="4400" dirty="0"/>
              <a:t>Event Announcement </a:t>
            </a:r>
          </a:p>
          <a:p>
            <a:pPr marL="742950" indent="-742950">
              <a:buFont typeface="+mj-lt"/>
              <a:buAutoNum type="arabicPeriod"/>
            </a:pPr>
            <a:r>
              <a:rPr sz="4400" dirty="0"/>
              <a:t>Trial Offer</a:t>
            </a:r>
          </a:p>
          <a:p>
            <a:pPr marL="742950" indent="-742950">
              <a:buFont typeface="+mj-lt"/>
              <a:buAutoNum type="arabicPeriod"/>
            </a:pPr>
            <a:r>
              <a:rPr sz="4400" dirty="0"/>
              <a:t>Upgrade Offer</a:t>
            </a:r>
          </a:p>
        </p:txBody>
      </p:sp>
      <p:sp>
        <p:nvSpPr>
          <p:cNvPr id="313" name="Shape 313"/>
          <p:cNvSpPr>
            <a:spLocks noGrp="1"/>
          </p:cNvSpPr>
          <p:nvPr>
            <p:ph type="body" sz="quarter" idx="13"/>
          </p:nvPr>
        </p:nvSpPr>
        <p:spPr>
          <a:xfrm>
            <a:off x="1328734" y="2357615"/>
            <a:ext cx="16959266" cy="149573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lvl1pPr marL="0" indent="0" defTabSz="719327">
              <a:lnSpc>
                <a:spcPct val="80000"/>
              </a:lnSpc>
              <a:spcBef>
                <a:spcPts val="1300"/>
              </a:spcBef>
              <a:buSzTx/>
              <a:buNone/>
              <a:defRPr sz="7100" b="1" cap="all"/>
            </a:lvl1pPr>
          </a:lstStyle>
          <a:p>
            <a:r>
              <a:rPr dirty="0">
                <a:solidFill>
                  <a:schemeClr val="tx1"/>
                </a:solidFill>
              </a:rPr>
              <a:t>Types of PROMOTIONAL emails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3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3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" grpId="1" build="p" bldLvl="5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>
            <a:spLocks noGrp="1"/>
          </p:cNvSpPr>
          <p:nvPr>
            <p:ph type="body" sz="half" idx="1"/>
          </p:nvPr>
        </p:nvSpPr>
        <p:spPr>
          <a:xfrm>
            <a:off x="1502598" y="6756306"/>
            <a:ext cx="15282804" cy="2101557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0" indent="0" algn="ctr" defTabSz="1121663">
              <a:lnSpc>
                <a:spcPct val="100000"/>
              </a:lnSpc>
              <a:buSzTx/>
              <a:buNone/>
              <a:defRPr sz="8000"/>
            </a:lvl1pPr>
          </a:lstStyle>
          <a:p>
            <a:r>
              <a:rPr dirty="0"/>
              <a:t>“When should you send each type of email… and who should you send them to?”</a:t>
            </a:r>
          </a:p>
        </p:txBody>
      </p:sp>
      <p:sp>
        <p:nvSpPr>
          <p:cNvPr id="316" name="Shape 316"/>
          <p:cNvSpPr/>
          <p:nvPr/>
        </p:nvSpPr>
        <p:spPr>
          <a:xfrm>
            <a:off x="713025" y="4858138"/>
            <a:ext cx="16861950" cy="1876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5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1925" dirty="0">
                <a:solidFill>
                  <a:schemeClr val="tx1"/>
                </a:solidFill>
              </a:rPr>
              <a:t>QUESTION: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" grpId="1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>
            <a:spLocks noGrp="1"/>
          </p:cNvSpPr>
          <p:nvPr>
            <p:ph type="body" idx="1"/>
          </p:nvPr>
        </p:nvSpPr>
        <p:spPr>
          <a:xfrm>
            <a:off x="2219839" y="3757052"/>
            <a:ext cx="15854103" cy="5508716"/>
          </a:xfrm>
          <a:prstGeom prst="rect">
            <a:avLst/>
          </a:prstGeom>
        </p:spPr>
        <p:txBody>
          <a:bodyPr>
            <a:normAutofit/>
          </a:bodyPr>
          <a:lstStyle>
            <a:lvl1pPr defTabSz="536447">
              <a:lnSpc>
                <a:spcPct val="90000"/>
              </a:lnSpc>
              <a:defRPr sz="10400"/>
            </a:lvl1pPr>
          </a:lstStyle>
          <a:p>
            <a:r>
              <a:rPr sz="8000" dirty="0">
                <a:solidFill>
                  <a:schemeClr val="tx1"/>
                </a:solidFill>
              </a:rPr>
              <a:t>THERE ARE ONLY TWO TYPES OF EMAILS THAT SHOULD BE BROADCAST TO YOUR ENTIRE DATABASE…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>
            <a:spLocks noGrp="1"/>
          </p:cNvSpPr>
          <p:nvPr>
            <p:ph type="body" idx="1"/>
          </p:nvPr>
        </p:nvSpPr>
        <p:spPr>
          <a:xfrm>
            <a:off x="1452923" y="3196614"/>
            <a:ext cx="15854103" cy="5508716"/>
          </a:xfrm>
          <a:prstGeom prst="rect">
            <a:avLst/>
          </a:prstGeom>
        </p:spPr>
        <p:txBody>
          <a:bodyPr>
            <a:normAutofit/>
          </a:bodyPr>
          <a:lstStyle>
            <a:lvl1pPr defTabSz="536447">
              <a:lnSpc>
                <a:spcPct val="90000"/>
              </a:lnSpc>
              <a:defRPr sz="10400"/>
            </a:lvl1pPr>
          </a:lstStyle>
          <a:p>
            <a:pPr algn="ctr"/>
            <a:r>
              <a:rPr sz="8000" dirty="0">
                <a:solidFill>
                  <a:schemeClr val="tx1"/>
                </a:solidFill>
              </a:rPr>
              <a:t>PROMOTIONS &amp; CONTENT…</a:t>
            </a:r>
            <a:endParaRPr lang="en-US" sz="8000" dirty="0">
              <a:solidFill>
                <a:schemeClr val="tx1"/>
              </a:solidFill>
            </a:endParaRPr>
          </a:p>
          <a:p>
            <a:pPr algn="ctr"/>
            <a:endParaRPr lang="en-US" sz="8000" dirty="0">
              <a:solidFill>
                <a:schemeClr val="tx1"/>
              </a:solidFill>
            </a:endParaRPr>
          </a:p>
          <a:p>
            <a:pPr algn="ctr"/>
            <a:r>
              <a:rPr sz="8000" dirty="0">
                <a:solidFill>
                  <a:schemeClr val="tx1"/>
                </a:solidFill>
              </a:rPr>
              <a:t> </a:t>
            </a:r>
            <a:r>
              <a:rPr sz="7200" dirty="0"/>
              <a:t>everything else should be triggered BY A SPECIFIC ACTION OR BEHAVIOR!</a:t>
            </a:r>
            <a:endParaRPr sz="8000" dirty="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/>
          </p:cNvSpPr>
          <p:nvPr>
            <p:ph type="body" sz="half" idx="1"/>
          </p:nvPr>
        </p:nvSpPr>
        <p:spPr>
          <a:xfrm>
            <a:off x="1502598" y="6756306"/>
            <a:ext cx="15282804" cy="2101557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00000"/>
              </a:lnSpc>
              <a:defRPr sz="8800"/>
            </a:pPr>
            <a:r>
              <a:rPr dirty="0"/>
              <a:t>Just because you CAN trigger a message, </a:t>
            </a:r>
            <a:r>
              <a:rPr b="1" dirty="0"/>
              <a:t>doesn’t me</a:t>
            </a:r>
            <a:r>
              <a:rPr lang="en-US" b="1" dirty="0"/>
              <a:t>an</a:t>
            </a:r>
            <a:r>
              <a:rPr b="1" dirty="0"/>
              <a:t> you SHOULD!</a:t>
            </a:r>
          </a:p>
        </p:txBody>
      </p:sp>
      <p:sp>
        <p:nvSpPr>
          <p:cNvPr id="323" name="Shape 323"/>
          <p:cNvSpPr/>
          <p:nvPr/>
        </p:nvSpPr>
        <p:spPr>
          <a:xfrm>
            <a:off x="713025" y="4611775"/>
            <a:ext cx="16861950" cy="2144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8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3875" dirty="0">
                <a:solidFill>
                  <a:schemeClr val="tx1"/>
                </a:solidFill>
              </a:rPr>
              <a:t>WARNING: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" grpId="1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>
            <a:spLocks noGrp="1"/>
          </p:cNvSpPr>
          <p:nvPr>
            <p:ph type="body" idx="1"/>
          </p:nvPr>
        </p:nvSpPr>
        <p:spPr>
          <a:xfrm>
            <a:off x="471948" y="3705867"/>
            <a:ext cx="19229216" cy="6765488"/>
          </a:xfrm>
          <a:prstGeom prst="rect">
            <a:avLst/>
          </a:prstGeom>
        </p:spPr>
        <p:txBody>
          <a:bodyPr vert="horz" lIns="1162050" tIns="1162050" rIns="1162050" bIns="1162050" numCol="2" spcCol="1193185" rtlCol="0">
            <a:normAutofit/>
          </a:bodyPr>
          <a:lstStyle/>
          <a:p>
            <a:pPr marL="876630" indent="-876630" defTabSz="896112">
              <a:buFont typeface="+mj-lt"/>
              <a:buAutoNum type="arabicPeriod"/>
              <a:defRPr sz="5800"/>
            </a:pPr>
            <a:r>
              <a:rPr sz="4400" dirty="0"/>
              <a:t> Subscriber Welcome</a:t>
            </a:r>
          </a:p>
          <a:p>
            <a:pPr marL="876630" indent="-876630" defTabSz="896112">
              <a:buFont typeface="+mj-lt"/>
              <a:buAutoNum type="arabicPeriod"/>
              <a:defRPr sz="5800"/>
            </a:pPr>
            <a:r>
              <a:rPr sz="4400" dirty="0"/>
              <a:t> Lead Magnet Delivery</a:t>
            </a:r>
          </a:p>
          <a:p>
            <a:pPr marL="876630" indent="-876630" defTabSz="896112">
              <a:buFont typeface="+mj-lt"/>
              <a:buAutoNum type="arabicPeriod"/>
              <a:defRPr sz="5800"/>
            </a:pPr>
            <a:r>
              <a:rPr sz="4400" dirty="0"/>
              <a:t> Registration Confirmation</a:t>
            </a:r>
          </a:p>
          <a:p>
            <a:pPr marL="876630" indent="-876630" defTabSz="896112">
              <a:buFont typeface="+mj-lt"/>
              <a:buAutoNum type="arabicPeriod"/>
              <a:defRPr sz="5800"/>
            </a:pPr>
            <a:r>
              <a:rPr sz="4400" dirty="0"/>
              <a:t> Purchase Receipt</a:t>
            </a:r>
            <a:br>
              <a:rPr sz="4400" dirty="0"/>
            </a:br>
            <a:endParaRPr lang="en-US" sz="4400" dirty="0"/>
          </a:p>
          <a:p>
            <a:pPr marL="876630" indent="-876630" defTabSz="896112">
              <a:buFont typeface="+mj-lt"/>
              <a:buAutoNum type="arabicPeriod"/>
              <a:defRPr sz="5800"/>
            </a:pPr>
            <a:endParaRPr sz="4400" dirty="0"/>
          </a:p>
          <a:p>
            <a:pPr marL="876630" indent="-876630" defTabSz="896112">
              <a:buFont typeface="+mj-lt"/>
              <a:buAutoNum type="arabicPeriod"/>
              <a:defRPr sz="5800"/>
            </a:pPr>
            <a:r>
              <a:rPr sz="4400" dirty="0"/>
              <a:t>Segmented Promo</a:t>
            </a:r>
          </a:p>
          <a:p>
            <a:pPr marL="876630" indent="-876630" defTabSz="896112">
              <a:buFont typeface="+mj-lt"/>
              <a:buAutoNum type="arabicPeriod"/>
              <a:defRPr sz="5800"/>
            </a:pPr>
            <a:r>
              <a:rPr sz="4400" dirty="0"/>
              <a:t>Referral Requests </a:t>
            </a:r>
          </a:p>
          <a:p>
            <a:pPr marL="876630" indent="-876630" defTabSz="896112">
              <a:buFont typeface="+mj-lt"/>
              <a:buAutoNum type="arabicPeriod"/>
              <a:defRPr sz="5800"/>
            </a:pPr>
            <a:r>
              <a:rPr sz="4400" dirty="0"/>
              <a:t>Cart Abandonment</a:t>
            </a:r>
          </a:p>
          <a:p>
            <a:pPr marL="876630" indent="-876630" defTabSz="896112">
              <a:buFont typeface="+mj-lt"/>
              <a:buAutoNum type="arabicPeriod"/>
              <a:defRPr sz="5800"/>
            </a:pPr>
            <a:r>
              <a:rPr sz="4400" dirty="0"/>
              <a:t>Reengagement </a:t>
            </a:r>
          </a:p>
        </p:txBody>
      </p:sp>
      <p:sp>
        <p:nvSpPr>
          <p:cNvPr id="326" name="Shape 326"/>
          <p:cNvSpPr>
            <a:spLocks noGrp="1"/>
          </p:cNvSpPr>
          <p:nvPr>
            <p:ph type="body" sz="quarter" idx="13"/>
          </p:nvPr>
        </p:nvSpPr>
        <p:spPr>
          <a:xfrm>
            <a:off x="1133635" y="2416610"/>
            <a:ext cx="16959266" cy="149573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 marL="0" indent="0" defTabSz="707136">
              <a:lnSpc>
                <a:spcPct val="80000"/>
              </a:lnSpc>
              <a:spcBef>
                <a:spcPts val="1300"/>
              </a:spcBef>
              <a:buSzTx/>
              <a:buNone/>
              <a:defRPr sz="7000" b="1" cap="all"/>
            </a:lvl1pPr>
          </a:lstStyle>
          <a:p>
            <a:r>
              <a:rPr sz="6000" dirty="0">
                <a:solidFill>
                  <a:schemeClr val="tx1"/>
                </a:solidFill>
              </a:rPr>
              <a:t>EXAMPLES OF TRIGGERED EMAILS THAT WORK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3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3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" grpId="1" build="p" bldLvl="5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>
            <a:spLocks noGrp="1"/>
          </p:cNvSpPr>
          <p:nvPr>
            <p:ph type="body" idx="1"/>
          </p:nvPr>
        </p:nvSpPr>
        <p:spPr>
          <a:xfrm>
            <a:off x="1117599" y="1660945"/>
            <a:ext cx="16459202" cy="1121803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ts val="9800"/>
              </a:lnSpc>
              <a:spcBef>
                <a:spcPts val="0"/>
              </a:spcBef>
              <a:defRPr sz="8000">
                <a:solidFill>
                  <a:srgbClr val="FFFFFF"/>
                </a:solidFill>
              </a:defRPr>
            </a:lvl1pPr>
          </a:lstStyle>
          <a:p>
            <a:r>
              <a:rPr sz="6600" dirty="0">
                <a:solidFill>
                  <a:schemeClr val="tx1"/>
                </a:solidFill>
              </a:rPr>
              <a:t>What to expect from this presentation</a:t>
            </a:r>
          </a:p>
        </p:txBody>
      </p:sp>
      <p:sp>
        <p:nvSpPr>
          <p:cNvPr id="245" name="Shape 245"/>
          <p:cNvSpPr/>
          <p:nvPr/>
        </p:nvSpPr>
        <p:spPr>
          <a:xfrm>
            <a:off x="1405053" y="3893590"/>
            <a:ext cx="16459202" cy="81614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7432" tIns="27432" rIns="27432" bIns="27432">
            <a:spAutoFit/>
          </a:bodyPr>
          <a:lstStyle/>
          <a:p>
            <a:pPr marL="514350" indent="-514350" algn="l">
              <a:spcBef>
                <a:spcPts val="4575"/>
              </a:spcBef>
              <a:buClr>
                <a:srgbClr val="99C534"/>
              </a:buClr>
              <a:buSzPct val="125000"/>
              <a:buFont typeface="Helvetica"/>
              <a:buChar char="•"/>
              <a:defRPr sz="6100" b="1"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575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Understand the role email marketing plays in growing your business</a:t>
            </a:r>
          </a:p>
          <a:p>
            <a:pPr marL="514350" indent="-514350" algn="l">
              <a:spcBef>
                <a:spcPts val="4575"/>
              </a:spcBef>
              <a:buClr>
                <a:srgbClr val="99C534"/>
              </a:buClr>
              <a:buSzPct val="125000"/>
              <a:buFont typeface="Helvetica"/>
              <a:buChar char="•"/>
              <a:defRPr sz="6100" b="1"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575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Learn the 5 phases of email marketing and understand the goal and sequence of each phase</a:t>
            </a:r>
          </a:p>
          <a:p>
            <a:pPr marL="514350" indent="-514350" algn="l">
              <a:spcBef>
                <a:spcPts val="4575"/>
              </a:spcBef>
              <a:buClr>
                <a:srgbClr val="99C534"/>
              </a:buClr>
              <a:buSzPct val="125000"/>
              <a:buFont typeface="Helvetica"/>
              <a:buChar char="•"/>
              <a:defRPr sz="6100" b="1"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575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Determine who on your team should own the email marketing role</a:t>
            </a:r>
          </a:p>
          <a:p>
            <a:pPr marL="514350" indent="-514350" algn="l">
              <a:spcBef>
                <a:spcPts val="4575"/>
              </a:spcBef>
              <a:buClr>
                <a:srgbClr val="99C534"/>
              </a:buClr>
              <a:buSzPct val="125000"/>
              <a:buFont typeface="Helvetica"/>
              <a:buChar char="•"/>
              <a:defRPr sz="6100" b="1"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575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Learn how to use our training and certification to deploy an effective and profitable email marketing strategy in your business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" grpId="1" build="p" bldLvl="5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>
            <a:spLocks noGrp="1"/>
          </p:cNvSpPr>
          <p:nvPr>
            <p:ph type="body" idx="1"/>
          </p:nvPr>
        </p:nvSpPr>
        <p:spPr>
          <a:xfrm>
            <a:off x="4292321" y="7999463"/>
            <a:ext cx="11141305" cy="5108963"/>
          </a:xfrm>
          <a:prstGeom prst="rect">
            <a:avLst/>
          </a:prstGeom>
        </p:spPr>
        <p:txBody>
          <a:bodyPr>
            <a:normAutofit/>
          </a:bodyPr>
          <a:lstStyle>
            <a:lvl1pPr defTabSz="890016">
              <a:lnSpc>
                <a:spcPct val="90000"/>
              </a:lnSpc>
              <a:defRPr sz="17300"/>
            </a:lvl1pPr>
          </a:lstStyle>
          <a:p>
            <a:r>
              <a:rPr sz="9600" dirty="0">
                <a:solidFill>
                  <a:schemeClr val="tx1"/>
                </a:solidFill>
              </a:rPr>
              <a:t>THE ROLE OF </a:t>
            </a:r>
            <a:endParaRPr lang="en-US" sz="9600" dirty="0">
              <a:solidFill>
                <a:schemeClr val="tx1"/>
              </a:solidFill>
            </a:endParaRPr>
          </a:p>
          <a:p>
            <a:r>
              <a:rPr sz="9600" dirty="0">
                <a:solidFill>
                  <a:schemeClr val="tx1"/>
                </a:solidFill>
              </a:rPr>
              <a:t>EMAIL MARKETING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>
            <a:spLocks noGrp="1"/>
          </p:cNvSpPr>
          <p:nvPr>
            <p:ph type="body" sz="quarter" idx="1"/>
          </p:nvPr>
        </p:nvSpPr>
        <p:spPr>
          <a:xfrm>
            <a:off x="1469345" y="673968"/>
            <a:ext cx="6000962" cy="6030737"/>
          </a:xfrm>
          <a:prstGeom prst="rect">
            <a:avLst/>
          </a:prstGeom>
        </p:spPr>
        <p:txBody>
          <a:bodyPr>
            <a:normAutofit/>
          </a:bodyPr>
          <a:lstStyle>
            <a:lvl1pPr defTabSz="865630">
              <a:spcBef>
                <a:spcPts val="3200"/>
              </a:spcBef>
              <a:defRPr sz="13600"/>
            </a:lvl1pPr>
          </a:lstStyle>
          <a:p>
            <a:r>
              <a:rPr sz="8800" b="0" dirty="0"/>
              <a:t>Email Marketing Should Be Used For… </a:t>
            </a:r>
          </a:p>
        </p:txBody>
      </p:sp>
      <p:pic>
        <p:nvPicPr>
          <p:cNvPr id="250" name="image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98186" y="5640591"/>
            <a:ext cx="2438402" cy="2438402"/>
          </a:xfrm>
          <a:prstGeom prst="rect">
            <a:avLst/>
          </a:prstGeom>
          <a:ln w="12700">
            <a:miter lim="400000"/>
          </a:ln>
        </p:spPr>
      </p:pic>
      <p:sp>
        <p:nvSpPr>
          <p:cNvPr id="251" name="Shape 251"/>
          <p:cNvSpPr/>
          <p:nvPr/>
        </p:nvSpPr>
        <p:spPr>
          <a:xfrm>
            <a:off x="11305094" y="2078240"/>
            <a:ext cx="2824589" cy="1488221"/>
          </a:xfrm>
          <a:prstGeom prst="ellipse">
            <a:avLst/>
          </a:prstGeom>
          <a:ln w="139700">
            <a:solidFill>
              <a:srgbClr val="89BD34"/>
            </a:solidFill>
            <a:miter lim="400000"/>
          </a:ln>
        </p:spPr>
        <p:txBody>
          <a:bodyPr lIns="38100" tIns="38100" rIns="38100" bIns="38100" anchor="ctr"/>
          <a:lstStyle/>
          <a:p>
            <a:pPr defTabSz="857250">
              <a:defRPr sz="56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200"/>
          </a:p>
        </p:txBody>
      </p:sp>
      <p:sp>
        <p:nvSpPr>
          <p:cNvPr id="252" name="Shape 252"/>
          <p:cNvSpPr/>
          <p:nvPr/>
        </p:nvSpPr>
        <p:spPr>
          <a:xfrm>
            <a:off x="11455131" y="2495140"/>
            <a:ext cx="2410212" cy="616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7432" tIns="27432" rIns="27432" bIns="27432" anchor="ctr">
            <a:spAutoFit/>
          </a:bodyPr>
          <a:lstStyle>
            <a:lvl1pPr defTabSz="457200">
              <a:lnSpc>
                <a:spcPct val="90000"/>
              </a:lnSpc>
              <a:defRPr sz="54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r>
              <a:rPr sz="4050"/>
              <a:t>Acquisition</a:t>
            </a:r>
          </a:p>
        </p:txBody>
      </p:sp>
      <p:sp>
        <p:nvSpPr>
          <p:cNvPr id="253" name="Shape 253"/>
          <p:cNvSpPr/>
          <p:nvPr/>
        </p:nvSpPr>
        <p:spPr>
          <a:xfrm>
            <a:off x="14723108" y="2521388"/>
            <a:ext cx="2547345" cy="1385815"/>
          </a:xfrm>
          <a:prstGeom prst="ellipse">
            <a:avLst/>
          </a:prstGeom>
          <a:ln w="139700">
            <a:solidFill>
              <a:srgbClr val="89BD34"/>
            </a:solidFill>
            <a:miter lim="400000"/>
          </a:ln>
        </p:spPr>
        <p:txBody>
          <a:bodyPr lIns="38100" tIns="38100" rIns="38100" bIns="38100" anchor="ctr"/>
          <a:lstStyle/>
          <a:p>
            <a:pPr defTabSz="857250">
              <a:defRPr sz="56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200"/>
          </a:p>
        </p:txBody>
      </p:sp>
      <p:sp>
        <p:nvSpPr>
          <p:cNvPr id="254" name="Shape 254"/>
          <p:cNvSpPr/>
          <p:nvPr/>
        </p:nvSpPr>
        <p:spPr>
          <a:xfrm>
            <a:off x="15050560" y="2906133"/>
            <a:ext cx="1892442" cy="616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7432" tIns="27432" rIns="27432" bIns="27432" anchor="ctr">
            <a:spAutoFit/>
          </a:bodyPr>
          <a:lstStyle>
            <a:lvl1pPr defTabSz="457200">
              <a:lnSpc>
                <a:spcPct val="90000"/>
              </a:lnSpc>
              <a:defRPr sz="54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r>
              <a:rPr sz="4050"/>
              <a:t>Branding</a:t>
            </a:r>
          </a:p>
        </p:txBody>
      </p:sp>
      <p:sp>
        <p:nvSpPr>
          <p:cNvPr id="255" name="Shape 255"/>
          <p:cNvSpPr/>
          <p:nvPr/>
        </p:nvSpPr>
        <p:spPr>
          <a:xfrm>
            <a:off x="6916812" y="5537240"/>
            <a:ext cx="3212754" cy="1615829"/>
          </a:xfrm>
          <a:prstGeom prst="ellipse">
            <a:avLst/>
          </a:prstGeom>
          <a:ln w="139700">
            <a:solidFill>
              <a:srgbClr val="89BD34"/>
            </a:solidFill>
            <a:miter lim="400000"/>
          </a:ln>
        </p:spPr>
        <p:txBody>
          <a:bodyPr lIns="38100" tIns="38100" rIns="38100" bIns="38100" anchor="ctr"/>
          <a:lstStyle/>
          <a:p>
            <a:pPr defTabSz="857250">
              <a:defRPr sz="56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200"/>
          </a:p>
        </p:txBody>
      </p:sp>
      <p:sp>
        <p:nvSpPr>
          <p:cNvPr id="256" name="Shape 256"/>
          <p:cNvSpPr/>
          <p:nvPr/>
        </p:nvSpPr>
        <p:spPr>
          <a:xfrm>
            <a:off x="7909606" y="3629187"/>
            <a:ext cx="2132893" cy="616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7432" tIns="27432" rIns="27432" bIns="27432" anchor="ctr">
            <a:spAutoFit/>
          </a:bodyPr>
          <a:lstStyle>
            <a:lvl1pPr defTabSz="457200">
              <a:lnSpc>
                <a:spcPct val="90000"/>
              </a:lnSpc>
              <a:defRPr sz="54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r>
              <a:rPr sz="4050"/>
              <a:t>Retention</a:t>
            </a:r>
          </a:p>
        </p:txBody>
      </p:sp>
      <p:sp>
        <p:nvSpPr>
          <p:cNvPr id="257" name="Shape 257"/>
          <p:cNvSpPr/>
          <p:nvPr/>
        </p:nvSpPr>
        <p:spPr>
          <a:xfrm>
            <a:off x="13330047" y="3539300"/>
            <a:ext cx="396668" cy="2481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207" h="21600" extrusionOk="0">
                <a:moveTo>
                  <a:pt x="0" y="21600"/>
                </a:moveTo>
                <a:cubicBezTo>
                  <a:pt x="21176" y="13810"/>
                  <a:pt x="21600" y="6610"/>
                  <a:pt x="1273" y="0"/>
                </a:cubicBezTo>
              </a:path>
            </a:pathLst>
          </a:custGeom>
          <a:ln w="889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38100" tIns="38100" rIns="38100" bIns="38100"/>
          <a:lstStyle/>
          <a:p>
            <a:endParaRPr sz="3750"/>
          </a:p>
        </p:txBody>
      </p:sp>
      <p:sp>
        <p:nvSpPr>
          <p:cNvPr id="258" name="Shape 258"/>
          <p:cNvSpPr/>
          <p:nvPr/>
        </p:nvSpPr>
        <p:spPr>
          <a:xfrm>
            <a:off x="13809577" y="3959661"/>
            <a:ext cx="2189366" cy="2473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13072" y="16164"/>
                  <a:pt x="20272" y="8964"/>
                  <a:pt x="21600" y="0"/>
                </a:cubicBezTo>
              </a:path>
            </a:pathLst>
          </a:custGeom>
          <a:ln w="889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38100" tIns="38100" rIns="38100" bIns="38100"/>
          <a:lstStyle/>
          <a:p>
            <a:endParaRPr sz="3750"/>
          </a:p>
        </p:txBody>
      </p:sp>
      <p:sp>
        <p:nvSpPr>
          <p:cNvPr id="259" name="Shape 259"/>
          <p:cNvSpPr/>
          <p:nvPr/>
        </p:nvSpPr>
        <p:spPr>
          <a:xfrm>
            <a:off x="10444725" y="4093183"/>
            <a:ext cx="1819279" cy="17771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5733" y="10585"/>
                  <a:pt x="8533" y="3385"/>
                  <a:pt x="0" y="0"/>
                </a:cubicBezTo>
              </a:path>
            </a:pathLst>
          </a:custGeom>
          <a:ln w="889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38100" tIns="38100" rIns="38100" bIns="38100"/>
          <a:lstStyle/>
          <a:p>
            <a:endParaRPr sz="3750"/>
          </a:p>
        </p:txBody>
      </p:sp>
      <p:sp>
        <p:nvSpPr>
          <p:cNvPr id="260" name="Shape 260"/>
          <p:cNvSpPr/>
          <p:nvPr/>
        </p:nvSpPr>
        <p:spPr>
          <a:xfrm>
            <a:off x="15053652" y="8705403"/>
            <a:ext cx="3014515" cy="1484638"/>
          </a:xfrm>
          <a:prstGeom prst="ellipse">
            <a:avLst/>
          </a:prstGeom>
          <a:ln w="139700">
            <a:solidFill>
              <a:srgbClr val="89BD34"/>
            </a:solidFill>
            <a:miter lim="400000"/>
          </a:ln>
        </p:spPr>
        <p:txBody>
          <a:bodyPr lIns="38100" tIns="38100" rIns="38100" bIns="38100" anchor="ctr"/>
          <a:lstStyle/>
          <a:p>
            <a:pPr defTabSz="857250">
              <a:defRPr sz="56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200"/>
          </a:p>
        </p:txBody>
      </p:sp>
      <p:sp>
        <p:nvSpPr>
          <p:cNvPr id="261" name="Shape 261"/>
          <p:cNvSpPr/>
          <p:nvPr/>
        </p:nvSpPr>
        <p:spPr>
          <a:xfrm>
            <a:off x="15276456" y="9139559"/>
            <a:ext cx="2568908" cy="616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7432" tIns="27432" rIns="27432" bIns="27432" anchor="ctr">
            <a:spAutoFit/>
          </a:bodyPr>
          <a:lstStyle>
            <a:lvl1pPr defTabSz="457200">
              <a:lnSpc>
                <a:spcPct val="90000"/>
              </a:lnSpc>
              <a:defRPr sz="54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r>
              <a:rPr sz="4050"/>
              <a:t>Engagement</a:t>
            </a:r>
          </a:p>
        </p:txBody>
      </p:sp>
      <p:sp>
        <p:nvSpPr>
          <p:cNvPr id="262" name="Shape 262"/>
          <p:cNvSpPr/>
          <p:nvPr/>
        </p:nvSpPr>
        <p:spPr>
          <a:xfrm>
            <a:off x="13913374" y="7159152"/>
            <a:ext cx="2372414" cy="15059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8025" y="12474"/>
                  <a:pt x="10825" y="5274"/>
                  <a:pt x="0" y="0"/>
                </a:cubicBezTo>
              </a:path>
            </a:pathLst>
          </a:custGeom>
          <a:ln w="889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38100" tIns="38100" rIns="38100" bIns="38100"/>
          <a:lstStyle/>
          <a:p>
            <a:endParaRPr sz="3750"/>
          </a:p>
        </p:txBody>
      </p:sp>
      <p:grpSp>
        <p:nvGrpSpPr>
          <p:cNvPr id="265" name="Group 265"/>
          <p:cNvGrpSpPr/>
          <p:nvPr/>
        </p:nvGrpSpPr>
        <p:grpSpPr>
          <a:xfrm>
            <a:off x="11792559" y="9583346"/>
            <a:ext cx="3014517" cy="1484638"/>
            <a:chOff x="0" y="-1"/>
            <a:chExt cx="4019354" cy="1979516"/>
          </a:xfrm>
        </p:grpSpPr>
        <p:sp>
          <p:nvSpPr>
            <p:cNvPr id="263" name="Shape 263"/>
            <p:cNvSpPr/>
            <p:nvPr/>
          </p:nvSpPr>
          <p:spPr>
            <a:xfrm>
              <a:off x="0" y="-1"/>
              <a:ext cx="4019354" cy="1979516"/>
            </a:xfrm>
            <a:prstGeom prst="ellipse">
              <a:avLst/>
            </a:prstGeom>
            <a:noFill/>
            <a:ln w="139700" cap="flat">
              <a:solidFill>
                <a:srgbClr val="89BD34"/>
              </a:solidFill>
              <a:prstDash val="solid"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defTabSz="857250">
                <a:defRPr sz="56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4200"/>
            </a:p>
          </p:txBody>
        </p:sp>
        <p:sp>
          <p:nvSpPr>
            <p:cNvPr id="264" name="Shape 264"/>
            <p:cNvSpPr/>
            <p:nvPr/>
          </p:nvSpPr>
          <p:spPr>
            <a:xfrm>
              <a:off x="588620" y="521937"/>
              <a:ext cx="2842113" cy="935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7432" tIns="27432" rIns="27432" bIns="27432" numCol="1" anchor="ctr">
              <a:spAutoFit/>
            </a:bodyPr>
            <a:lstStyle>
              <a:lvl1pPr defTabSz="1143000">
                <a:defRPr sz="56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lvl1pPr>
            </a:lstStyle>
            <a:p>
              <a:r>
                <a:rPr sz="4200"/>
                <a:t> </a:t>
              </a:r>
            </a:p>
          </p:txBody>
        </p:sp>
      </p:grpSp>
      <p:sp>
        <p:nvSpPr>
          <p:cNvPr id="266" name="Shape 266"/>
          <p:cNvSpPr/>
          <p:nvPr/>
        </p:nvSpPr>
        <p:spPr>
          <a:xfrm>
            <a:off x="12010554" y="10017503"/>
            <a:ext cx="2578527" cy="616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7432" tIns="27432" rIns="27432" bIns="27432" anchor="ctr">
            <a:spAutoFit/>
          </a:bodyPr>
          <a:lstStyle>
            <a:lvl1pPr defTabSz="457200">
              <a:lnSpc>
                <a:spcPct val="90000"/>
              </a:lnSpc>
              <a:defRPr sz="54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r>
              <a:rPr sz="4050"/>
              <a:t>Direct Sales</a:t>
            </a:r>
          </a:p>
        </p:txBody>
      </p:sp>
      <p:sp>
        <p:nvSpPr>
          <p:cNvPr id="267" name="Shape 267"/>
          <p:cNvSpPr/>
          <p:nvPr/>
        </p:nvSpPr>
        <p:spPr>
          <a:xfrm>
            <a:off x="11783699" y="7986132"/>
            <a:ext cx="685320" cy="16649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774" h="21600" extrusionOk="0">
                <a:moveTo>
                  <a:pt x="18774" y="21600"/>
                </a:moveTo>
                <a:cubicBezTo>
                  <a:pt x="3011" y="14156"/>
                  <a:pt x="-2826" y="6956"/>
                  <a:pt x="1264" y="0"/>
                </a:cubicBezTo>
              </a:path>
            </a:pathLst>
          </a:custGeom>
          <a:ln w="889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38100" tIns="38100" rIns="38100" bIns="38100"/>
          <a:lstStyle/>
          <a:p>
            <a:endParaRPr sz="3750"/>
          </a:p>
        </p:txBody>
      </p:sp>
      <p:grpSp>
        <p:nvGrpSpPr>
          <p:cNvPr id="270" name="Group 270"/>
          <p:cNvGrpSpPr/>
          <p:nvPr/>
        </p:nvGrpSpPr>
        <p:grpSpPr>
          <a:xfrm>
            <a:off x="8202455" y="9891780"/>
            <a:ext cx="2511402" cy="1168724"/>
            <a:chOff x="0" y="-1"/>
            <a:chExt cx="3348534" cy="1558298"/>
          </a:xfrm>
        </p:grpSpPr>
        <p:sp>
          <p:nvSpPr>
            <p:cNvPr id="268" name="Shape 268"/>
            <p:cNvSpPr/>
            <p:nvPr/>
          </p:nvSpPr>
          <p:spPr>
            <a:xfrm>
              <a:off x="0" y="-1"/>
              <a:ext cx="3348534" cy="1558298"/>
            </a:xfrm>
            <a:prstGeom prst="ellipse">
              <a:avLst/>
            </a:prstGeom>
            <a:noFill/>
            <a:ln w="139700" cap="flat">
              <a:solidFill>
                <a:srgbClr val="89BD34"/>
              </a:solidFill>
              <a:prstDash val="solid"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defTabSz="857250">
                <a:defRPr sz="56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4200"/>
            </a:p>
          </p:txBody>
        </p:sp>
        <p:sp>
          <p:nvSpPr>
            <p:cNvPr id="269" name="Shape 269"/>
            <p:cNvSpPr/>
            <p:nvPr/>
          </p:nvSpPr>
          <p:spPr>
            <a:xfrm>
              <a:off x="490381" y="311328"/>
              <a:ext cx="2367772" cy="935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7432" tIns="27432" rIns="27432" bIns="27432" numCol="1" anchor="ctr">
              <a:spAutoFit/>
            </a:bodyPr>
            <a:lstStyle>
              <a:lvl1pPr defTabSz="1143000">
                <a:defRPr sz="56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lvl1pPr>
            </a:lstStyle>
            <a:p>
              <a:r>
                <a:rPr sz="4200"/>
                <a:t> </a:t>
              </a:r>
            </a:p>
          </p:txBody>
        </p:sp>
      </p:grpSp>
      <p:sp>
        <p:nvSpPr>
          <p:cNvPr id="271" name="Shape 271"/>
          <p:cNvSpPr/>
          <p:nvPr/>
        </p:nvSpPr>
        <p:spPr>
          <a:xfrm>
            <a:off x="8587275" y="10167982"/>
            <a:ext cx="1741760" cy="616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7432" tIns="27432" rIns="27432" bIns="27432" anchor="ctr">
            <a:spAutoFit/>
          </a:bodyPr>
          <a:lstStyle>
            <a:lvl1pPr defTabSz="457200">
              <a:lnSpc>
                <a:spcPct val="90000"/>
              </a:lnSpc>
              <a:defRPr sz="54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r>
              <a:rPr sz="4050"/>
              <a:t>Referral</a:t>
            </a:r>
          </a:p>
        </p:txBody>
      </p:sp>
      <p:sp>
        <p:nvSpPr>
          <p:cNvPr id="272" name="Shape 272"/>
          <p:cNvSpPr/>
          <p:nvPr/>
        </p:nvSpPr>
        <p:spPr>
          <a:xfrm>
            <a:off x="8949803" y="7249239"/>
            <a:ext cx="2567195" cy="261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54" h="21600" extrusionOk="0">
                <a:moveTo>
                  <a:pt x="797" y="21600"/>
                </a:moveTo>
                <a:cubicBezTo>
                  <a:pt x="-2346" y="13475"/>
                  <a:pt x="3806" y="6275"/>
                  <a:pt x="19254" y="0"/>
                </a:cubicBezTo>
              </a:path>
            </a:pathLst>
          </a:custGeom>
          <a:ln w="889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38100" tIns="38100" rIns="38100" bIns="38100"/>
          <a:lstStyle/>
          <a:p>
            <a:endParaRPr sz="3750"/>
          </a:p>
        </p:txBody>
      </p:sp>
      <p:grpSp>
        <p:nvGrpSpPr>
          <p:cNvPr id="275" name="Group 275"/>
          <p:cNvGrpSpPr/>
          <p:nvPr/>
        </p:nvGrpSpPr>
        <p:grpSpPr>
          <a:xfrm>
            <a:off x="15305209" y="5920979"/>
            <a:ext cx="2511404" cy="1242644"/>
            <a:chOff x="0" y="0"/>
            <a:chExt cx="3348536" cy="1656856"/>
          </a:xfrm>
        </p:grpSpPr>
        <p:sp>
          <p:nvSpPr>
            <p:cNvPr id="273" name="Shape 273"/>
            <p:cNvSpPr/>
            <p:nvPr/>
          </p:nvSpPr>
          <p:spPr>
            <a:xfrm>
              <a:off x="0" y="0"/>
              <a:ext cx="3348536" cy="1656856"/>
            </a:xfrm>
            <a:prstGeom prst="ellipse">
              <a:avLst/>
            </a:prstGeom>
            <a:noFill/>
            <a:ln w="139700" cap="flat">
              <a:solidFill>
                <a:srgbClr val="89BD34"/>
              </a:solidFill>
              <a:prstDash val="solid"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defTabSz="857250">
                <a:defRPr sz="56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4200"/>
            </a:p>
          </p:txBody>
        </p:sp>
        <p:sp>
          <p:nvSpPr>
            <p:cNvPr id="274" name="Shape 274"/>
            <p:cNvSpPr/>
            <p:nvPr/>
          </p:nvSpPr>
          <p:spPr>
            <a:xfrm>
              <a:off x="490382" y="360607"/>
              <a:ext cx="2367771" cy="9356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7432" tIns="27432" rIns="27432" bIns="27432" numCol="1" anchor="ctr">
              <a:spAutoFit/>
            </a:bodyPr>
            <a:lstStyle>
              <a:lvl1pPr defTabSz="1143000">
                <a:defRPr sz="56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lvl1pPr>
            </a:lstStyle>
            <a:p>
              <a:r>
                <a:rPr sz="4200"/>
                <a:t> </a:t>
              </a:r>
            </a:p>
          </p:txBody>
        </p:sp>
      </p:grpSp>
      <p:sp>
        <p:nvSpPr>
          <p:cNvPr id="276" name="Shape 276"/>
          <p:cNvSpPr/>
          <p:nvPr/>
        </p:nvSpPr>
        <p:spPr>
          <a:xfrm>
            <a:off x="15862354" y="6234140"/>
            <a:ext cx="1397114" cy="616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7432" tIns="27432" rIns="27432" bIns="27432" anchor="ctr">
            <a:spAutoFit/>
          </a:bodyPr>
          <a:lstStyle>
            <a:lvl1pPr defTabSz="457200">
              <a:lnSpc>
                <a:spcPct val="90000"/>
              </a:lnSpc>
              <a:defRPr sz="54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r>
              <a:rPr sz="4050"/>
              <a:t>Traffic</a:t>
            </a:r>
          </a:p>
        </p:txBody>
      </p:sp>
      <p:sp>
        <p:nvSpPr>
          <p:cNvPr id="277" name="Shape 277"/>
          <p:cNvSpPr/>
          <p:nvPr/>
        </p:nvSpPr>
        <p:spPr>
          <a:xfrm flipV="1">
            <a:off x="13915997" y="6648899"/>
            <a:ext cx="1352831" cy="111612"/>
          </a:xfrm>
          <a:prstGeom prst="line">
            <a:avLst/>
          </a:prstGeom>
          <a:ln w="889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34289" tIns="34289" rIns="34289" bIns="34289"/>
          <a:lstStyle/>
          <a:p>
            <a:endParaRPr sz="3750"/>
          </a:p>
        </p:txBody>
      </p:sp>
      <p:sp>
        <p:nvSpPr>
          <p:cNvPr id="278" name="Shape 278"/>
          <p:cNvSpPr/>
          <p:nvPr/>
        </p:nvSpPr>
        <p:spPr>
          <a:xfrm>
            <a:off x="7525610" y="3268773"/>
            <a:ext cx="2900886" cy="1337150"/>
          </a:xfrm>
          <a:prstGeom prst="ellipse">
            <a:avLst/>
          </a:prstGeom>
          <a:ln w="139700">
            <a:solidFill>
              <a:srgbClr val="89BD34"/>
            </a:solidFill>
            <a:miter lim="400000"/>
          </a:ln>
        </p:spPr>
        <p:txBody>
          <a:bodyPr lIns="38100" tIns="38100" rIns="38100" bIns="38100" anchor="ctr"/>
          <a:lstStyle/>
          <a:p>
            <a:pPr defTabSz="857250">
              <a:defRPr sz="56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200"/>
          </a:p>
        </p:txBody>
      </p:sp>
      <p:sp>
        <p:nvSpPr>
          <p:cNvPr id="279" name="Shape 279"/>
          <p:cNvSpPr/>
          <p:nvPr/>
        </p:nvSpPr>
        <p:spPr>
          <a:xfrm>
            <a:off x="7205070" y="6036993"/>
            <a:ext cx="2636236" cy="616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7432" tIns="27432" rIns="27432" bIns="27432" anchor="ctr">
            <a:spAutoFit/>
          </a:bodyPr>
          <a:lstStyle>
            <a:lvl1pPr defTabSz="457200">
              <a:lnSpc>
                <a:spcPct val="90000"/>
              </a:lnSpc>
              <a:defRPr sz="54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r>
              <a:rPr sz="4050"/>
              <a:t>Reactivation</a:t>
            </a:r>
          </a:p>
        </p:txBody>
      </p:sp>
      <p:sp>
        <p:nvSpPr>
          <p:cNvPr id="280" name="Shape 280"/>
          <p:cNvSpPr/>
          <p:nvPr/>
        </p:nvSpPr>
        <p:spPr>
          <a:xfrm>
            <a:off x="9858427" y="5736699"/>
            <a:ext cx="2086650" cy="376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7280" extrusionOk="0">
                <a:moveTo>
                  <a:pt x="21600" y="17280"/>
                </a:moveTo>
                <a:cubicBezTo>
                  <a:pt x="15566" y="0"/>
                  <a:pt x="8366" y="-4320"/>
                  <a:pt x="0" y="4319"/>
                </a:cubicBezTo>
              </a:path>
            </a:pathLst>
          </a:custGeom>
          <a:ln w="889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38100" tIns="38100" rIns="38100" bIns="38100"/>
          <a:lstStyle/>
          <a:p>
            <a:endParaRPr sz="3750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" grpId="5" animBg="1" advAuto="0"/>
      <p:bldP spid="254" grpId="1" animBg="1" advAuto="0"/>
      <p:bldP spid="256" grpId="3" animBg="1" advAuto="0"/>
      <p:bldP spid="261" grpId="4" animBg="1" advAuto="0"/>
      <p:bldP spid="266" grpId="7" animBg="1" advAuto="0"/>
      <p:bldP spid="271" grpId="2" animBg="1" advAuto="0"/>
      <p:bldP spid="276" grpId="8" animBg="1" advAuto="0"/>
      <p:bldP spid="279" grpId="6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>
            <a:spLocks noGrp="1"/>
          </p:cNvSpPr>
          <p:nvPr>
            <p:ph type="body" idx="1"/>
          </p:nvPr>
        </p:nvSpPr>
        <p:spPr>
          <a:xfrm>
            <a:off x="3082016" y="6210173"/>
            <a:ext cx="14097620" cy="1991718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algn="ctr" defTabSz="731520">
              <a:defRPr sz="7000"/>
            </a:pPr>
            <a:r>
              <a:rPr dirty="0"/>
              <a:t>To Assist </a:t>
            </a:r>
            <a:r>
              <a:rPr i="1" dirty="0"/>
              <a:t>(and expedite)</a:t>
            </a:r>
            <a:r>
              <a:rPr dirty="0"/>
              <a:t> In Moving A Customer From One Stage of the Value Journey To The Next </a:t>
            </a:r>
          </a:p>
        </p:txBody>
      </p:sp>
      <p:sp>
        <p:nvSpPr>
          <p:cNvPr id="283" name="Shape 283"/>
          <p:cNvSpPr/>
          <p:nvPr/>
        </p:nvSpPr>
        <p:spPr>
          <a:xfrm>
            <a:off x="1156370" y="3215254"/>
            <a:ext cx="16861950" cy="187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5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1925" dirty="0">
                <a:solidFill>
                  <a:schemeClr val="tx1"/>
                </a:solidFill>
              </a:rPr>
              <a:t>THE GOAL OF EMAIL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19" y="1448311"/>
            <a:ext cx="13308282" cy="102884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>
            <a:spLocks noGrp="1"/>
          </p:cNvSpPr>
          <p:nvPr>
            <p:ph type="body" sz="half" idx="1"/>
          </p:nvPr>
        </p:nvSpPr>
        <p:spPr>
          <a:xfrm>
            <a:off x="1502598" y="6756306"/>
            <a:ext cx="15282804" cy="210155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algn="ctr" defTabSz="975360">
              <a:lnSpc>
                <a:spcPct val="100000"/>
              </a:lnSpc>
              <a:buSzTx/>
              <a:buNone/>
              <a:defRPr sz="7000"/>
            </a:lvl1pPr>
          </a:lstStyle>
          <a:p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types of emails are needed to move a customer through each stage of the value journey?</a:t>
            </a:r>
          </a:p>
        </p:txBody>
      </p:sp>
      <p:sp>
        <p:nvSpPr>
          <p:cNvPr id="288" name="Shape 288"/>
          <p:cNvSpPr/>
          <p:nvPr/>
        </p:nvSpPr>
        <p:spPr>
          <a:xfrm>
            <a:off x="713025" y="4858138"/>
            <a:ext cx="16861950" cy="1876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5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1925" dirty="0">
                <a:solidFill>
                  <a:schemeClr val="tx1"/>
                </a:solidFill>
              </a:rPr>
              <a:t>QUESTION: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>
            <a:spLocks noGrp="1"/>
          </p:cNvSpPr>
          <p:nvPr>
            <p:ph type="body" sz="quarter" idx="1"/>
          </p:nvPr>
        </p:nvSpPr>
        <p:spPr>
          <a:xfrm>
            <a:off x="2899866" y="5608938"/>
            <a:ext cx="7306018" cy="4934098"/>
          </a:xfrm>
          <a:prstGeom prst="rect">
            <a:avLst/>
          </a:prstGeom>
        </p:spPr>
        <p:txBody>
          <a:bodyPr>
            <a:normAutofit/>
          </a:bodyPr>
          <a:lstStyle>
            <a:lvl1pPr defTabSz="987552">
              <a:spcBef>
                <a:spcPts val="3700"/>
              </a:spcBef>
              <a:defRPr sz="15200"/>
            </a:lvl1pPr>
          </a:lstStyle>
          <a:p>
            <a:r>
              <a:rPr sz="11800" dirty="0"/>
              <a:t>Three Types of Email</a:t>
            </a:r>
          </a:p>
        </p:txBody>
      </p:sp>
      <p:sp>
        <p:nvSpPr>
          <p:cNvPr id="291" name="Shape 291"/>
          <p:cNvSpPr/>
          <p:nvPr/>
        </p:nvSpPr>
        <p:spPr>
          <a:xfrm>
            <a:off x="9290737" y="4948764"/>
            <a:ext cx="8997263" cy="5573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82849" tIns="182849" rIns="182849" bIns="182849" anchor="ctr">
            <a:normAutofit lnSpcReduction="10000"/>
          </a:bodyPr>
          <a:lstStyle/>
          <a:p>
            <a:pPr marL="914399" indent="-914399" algn="l" defTabSz="1828800">
              <a:lnSpc>
                <a:spcPct val="110000"/>
              </a:lnSpc>
              <a:spcBef>
                <a:spcPts val="6375"/>
              </a:spcBef>
              <a:buClr>
                <a:srgbClr val="99C534"/>
              </a:buClr>
              <a:buSzPct val="100000"/>
              <a:buAutoNum type="arabicPeriod"/>
              <a:defRPr sz="10400" b="1">
                <a:solidFill>
                  <a:srgbClr val="2C2C2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7800" dirty="0"/>
              <a:t>Transactional </a:t>
            </a:r>
            <a:endParaRPr lang="en-US" sz="7800" dirty="0"/>
          </a:p>
          <a:p>
            <a:pPr marL="914399" indent="-914399" algn="l" defTabSz="1828800">
              <a:lnSpc>
                <a:spcPct val="110000"/>
              </a:lnSpc>
              <a:spcBef>
                <a:spcPts val="6375"/>
              </a:spcBef>
              <a:buClr>
                <a:srgbClr val="99C534"/>
              </a:buClr>
              <a:buSzPct val="100000"/>
              <a:buAutoNum type="arabicPeriod"/>
              <a:defRPr sz="10400" b="1">
                <a:solidFill>
                  <a:srgbClr val="2C2C2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7800" dirty="0"/>
              <a:t>Relational</a:t>
            </a:r>
          </a:p>
          <a:p>
            <a:pPr marL="914399" indent="-914399" algn="l" defTabSz="1828800">
              <a:lnSpc>
                <a:spcPct val="110000"/>
              </a:lnSpc>
              <a:spcBef>
                <a:spcPts val="6375"/>
              </a:spcBef>
              <a:buClr>
                <a:srgbClr val="99C534"/>
              </a:buClr>
              <a:buSzPct val="100000"/>
              <a:buAutoNum type="arabicPeriod"/>
              <a:defRPr sz="10400" b="1">
                <a:solidFill>
                  <a:srgbClr val="2C2C2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7800" dirty="0"/>
              <a:t>Promotional</a:t>
            </a:r>
          </a:p>
        </p:txBody>
      </p:sp>
      <p:pic>
        <p:nvPicPr>
          <p:cNvPr id="292" name="image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2791" y="2061382"/>
            <a:ext cx="2438402" cy="24384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" grpId="1" build="p" bldLvl="5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/>
          <p:nvPr/>
        </p:nvSpPr>
        <p:spPr>
          <a:xfrm>
            <a:off x="1219573" y="3531950"/>
            <a:ext cx="16861950" cy="18392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5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1700" dirty="0">
                <a:solidFill>
                  <a:schemeClr val="tx1"/>
                </a:solidFill>
              </a:rPr>
              <a:t>EMAIL MARKING FACT</a:t>
            </a:r>
          </a:p>
        </p:txBody>
      </p:sp>
      <p:sp>
        <p:nvSpPr>
          <p:cNvPr id="295" name="Shape 295"/>
          <p:cNvSpPr>
            <a:spLocks noGrp="1"/>
          </p:cNvSpPr>
          <p:nvPr>
            <p:ph type="body" sz="half" idx="1"/>
          </p:nvPr>
        </p:nvSpPr>
        <p:spPr>
          <a:xfrm>
            <a:off x="2009146" y="5915848"/>
            <a:ext cx="15282804" cy="2101557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algn="ctr" defTabSz="777239">
              <a:lnSpc>
                <a:spcPct val="100000"/>
              </a:lnSpc>
              <a:defRPr sz="7400"/>
            </a:pPr>
            <a:r>
              <a:rPr dirty="0"/>
              <a:t>“The Average Revenue Per Transactional Email is </a:t>
            </a:r>
            <a:r>
              <a:rPr b="1" dirty="0"/>
              <a:t>2x - 5x HIGHER </a:t>
            </a:r>
            <a:r>
              <a:rPr dirty="0"/>
              <a:t>Than Standard Bulk Email”</a:t>
            </a:r>
          </a:p>
        </p:txBody>
      </p:sp>
      <p:sp>
        <p:nvSpPr>
          <p:cNvPr id="296" name="Shape 296"/>
          <p:cNvSpPr/>
          <p:nvPr/>
        </p:nvSpPr>
        <p:spPr>
          <a:xfrm>
            <a:off x="9105496" y="8562060"/>
            <a:ext cx="77008" cy="654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i="1">
                <a:solidFill>
                  <a:srgbClr val="FFFFFF"/>
                </a:solidFill>
              </a:defRPr>
            </a:lvl1pPr>
          </a:lstStyle>
          <a:p>
            <a:endParaRPr sz="37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" grpId="1" animBg="1" advAuto="0"/>
      <p:bldP spid="296" grpId="2" animBg="1" advAuto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</TotalTime>
  <Words>370</Words>
  <Application>Microsoft Office PowerPoint</Application>
  <PresentationFormat>Custom</PresentationFormat>
  <Paragraphs>85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Century Gothic</vt:lpstr>
      <vt:lpstr>Gill Sans</vt:lpstr>
      <vt:lpstr>Gill Sans MT</vt:lpstr>
      <vt:lpstr>Helvetica</vt:lpstr>
      <vt:lpstr>Helvetica Light</vt:lpstr>
      <vt:lpstr>Helvetica Neue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01</dc:creator>
  <cp:lastModifiedBy>Tom Tubergen</cp:lastModifiedBy>
  <cp:revision>9</cp:revision>
  <dcterms:modified xsi:type="dcterms:W3CDTF">2017-12-20T20:14:22Z</dcterms:modified>
</cp:coreProperties>
</file>