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  <p:sldId id="257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2004" y="-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DF53-123A-4D79-8E2E-515CE1851FFB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203-4FBA-4B5F-996C-0836497D74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580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DF53-123A-4D79-8E2E-515CE1851FFB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203-4FBA-4B5F-996C-0836497D74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595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DF53-123A-4D79-8E2E-515CE1851FFB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203-4FBA-4B5F-996C-0836497D74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62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DF53-123A-4D79-8E2E-515CE1851FFB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203-4FBA-4B5F-996C-0836497D74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50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DF53-123A-4D79-8E2E-515CE1851FFB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203-4FBA-4B5F-996C-0836497D74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481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DF53-123A-4D79-8E2E-515CE1851FFB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203-4FBA-4B5F-996C-0836497D74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60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DF53-123A-4D79-8E2E-515CE1851FFB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203-4FBA-4B5F-996C-0836497D74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92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DF53-123A-4D79-8E2E-515CE1851FFB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203-4FBA-4B5F-996C-0836497D74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838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DF53-123A-4D79-8E2E-515CE1851FFB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203-4FBA-4B5F-996C-0836497D74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167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DF53-123A-4D79-8E2E-515CE1851FFB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203-4FBA-4B5F-996C-0836497D74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63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DF53-123A-4D79-8E2E-515CE1851FFB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203-4FBA-4B5F-996C-0836497D74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594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CDF53-123A-4D79-8E2E-515CE1851FFB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E8203-4FBA-4B5F-996C-0836497D74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94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426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9144000" cy="1470025"/>
          </a:xfrm>
        </p:spPr>
        <p:txBody>
          <a:bodyPr/>
          <a:lstStyle/>
          <a:p>
            <a:r>
              <a:rPr lang="ru-RU" dirty="0"/>
              <a:t>Противоречие, Парадокс и Тайна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76872"/>
            <a:ext cx="8496944" cy="4032448"/>
          </a:xfrm>
        </p:spPr>
        <p:txBody>
          <a:bodyPr>
            <a:no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ru-RU" sz="1600" b="1" i="1" u="sng" dirty="0">
                <a:solidFill>
                  <a:schemeClr val="tx1"/>
                </a:solidFill>
              </a:rPr>
              <a:t>Противоречие </a:t>
            </a: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b="1" dirty="0" smtClean="0">
                <a:solidFill>
                  <a:schemeClr val="tx1"/>
                </a:solidFill>
              </a:rPr>
              <a:t>Противоречие </a:t>
            </a:r>
            <a:r>
              <a:rPr lang="ru-RU" sz="1600" dirty="0" smtClean="0">
                <a:solidFill>
                  <a:schemeClr val="tx1"/>
                </a:solidFill>
              </a:rPr>
              <a:t>- это </a:t>
            </a:r>
            <a:r>
              <a:rPr lang="ru-RU" sz="1600" dirty="0">
                <a:solidFill>
                  <a:schemeClr val="tx1"/>
                </a:solidFill>
              </a:rPr>
              <a:t>утверждение, предложение, или фраза подразумевающая одновременно истину и ложность </a:t>
            </a:r>
            <a:r>
              <a:rPr lang="ru-RU" sz="1600" dirty="0" smtClean="0">
                <a:solidFill>
                  <a:schemeClr val="tx1"/>
                </a:solidFill>
              </a:rPr>
              <a:t>чего-либо. </a:t>
            </a: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80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1470025"/>
          </a:xfrm>
        </p:spPr>
        <p:txBody>
          <a:bodyPr/>
          <a:lstStyle/>
          <a:p>
            <a:r>
              <a:rPr lang="ru-RU" dirty="0"/>
              <a:t>Два Парадокса в Писании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208912" cy="4320480"/>
          </a:xfrm>
        </p:spPr>
        <p:txBody>
          <a:bodyPr>
            <a:no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Воплощение Христа: Иисус Христос одновременно был Богом и человеком; Иоан. 1:14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Не, Иисус Бог (</a:t>
            </a:r>
            <a:r>
              <a:rPr lang="en-US" sz="2400" dirty="0">
                <a:solidFill>
                  <a:schemeClr val="tx1"/>
                </a:solidFill>
              </a:rPr>
              <a:t>A</a:t>
            </a:r>
            <a:r>
              <a:rPr lang="ru-RU" sz="2400" dirty="0">
                <a:solidFill>
                  <a:schemeClr val="tx1"/>
                </a:solidFill>
              </a:rPr>
              <a:t>) и не-Бог (</a:t>
            </a:r>
            <a:r>
              <a:rPr lang="en-US" sz="2400" dirty="0">
                <a:solidFill>
                  <a:schemeClr val="tx1"/>
                </a:solidFill>
              </a:rPr>
              <a:t>non A</a:t>
            </a:r>
            <a:r>
              <a:rPr lang="ru-RU" sz="2400" dirty="0">
                <a:solidFill>
                  <a:schemeClr val="tx1"/>
                </a:solidFill>
              </a:rPr>
              <a:t>) или Иисус человек (</a:t>
            </a:r>
            <a:r>
              <a:rPr lang="en-US" sz="2400" dirty="0">
                <a:solidFill>
                  <a:schemeClr val="tx1"/>
                </a:solidFill>
              </a:rPr>
              <a:t>B</a:t>
            </a:r>
            <a:r>
              <a:rPr lang="ru-RU" sz="2400" dirty="0">
                <a:solidFill>
                  <a:schemeClr val="tx1"/>
                </a:solidFill>
              </a:rPr>
              <a:t>) и не-человек (</a:t>
            </a:r>
            <a:r>
              <a:rPr lang="en-US" sz="2400" dirty="0">
                <a:solidFill>
                  <a:schemeClr val="tx1"/>
                </a:solidFill>
              </a:rPr>
              <a:t>non B</a:t>
            </a:r>
            <a:r>
              <a:rPr lang="ru-RU" sz="2400" dirty="0">
                <a:solidFill>
                  <a:schemeClr val="tx1"/>
                </a:solidFill>
              </a:rPr>
              <a:t>). 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Фундаментальное христианство утверждает, что Иисус Христос одновременно полностью </a:t>
            </a:r>
            <a:r>
              <a:rPr lang="ru-RU" sz="2400" dirty="0" smtClean="0">
                <a:solidFill>
                  <a:schemeClr val="tx1"/>
                </a:solidFill>
              </a:rPr>
              <a:t>Бог (</a:t>
            </a:r>
            <a:r>
              <a:rPr lang="en-US" sz="2400" dirty="0">
                <a:solidFill>
                  <a:schemeClr val="tx1"/>
                </a:solidFill>
              </a:rPr>
              <a:t>A</a:t>
            </a:r>
            <a:r>
              <a:rPr lang="ru-RU" sz="2400" dirty="0">
                <a:solidFill>
                  <a:schemeClr val="tx1"/>
                </a:solidFill>
              </a:rPr>
              <a:t>) и полностью человек (</a:t>
            </a:r>
            <a:r>
              <a:rPr lang="en-US" sz="2400" dirty="0">
                <a:solidFill>
                  <a:schemeClr val="tx1"/>
                </a:solidFill>
              </a:rPr>
              <a:t>B</a:t>
            </a:r>
            <a:r>
              <a:rPr lang="ru-RU" sz="2400" dirty="0">
                <a:solidFill>
                  <a:schemeClr val="tx1"/>
                </a:solidFill>
              </a:rPr>
              <a:t>).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2692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1470025"/>
          </a:xfrm>
        </p:spPr>
        <p:txBody>
          <a:bodyPr/>
          <a:lstStyle/>
          <a:p>
            <a:r>
              <a:rPr lang="ru-RU" dirty="0"/>
              <a:t>Два Парадокса в Писании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208912" cy="4320480"/>
          </a:xfrm>
        </p:spPr>
        <p:txBody>
          <a:bodyPr>
            <a:normAutofit fontScale="70000" lnSpcReduction="2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ru-RU" sz="3400" dirty="0">
                <a:solidFill>
                  <a:schemeClr val="tx1"/>
                </a:solidFill>
              </a:rPr>
              <a:t>Воплощение Христа: Иисус Христос одновременно был Богом и человеком; Иоан. 1:14</a:t>
            </a:r>
            <a:br>
              <a:rPr lang="ru-RU" sz="3400" dirty="0">
                <a:solidFill>
                  <a:schemeClr val="tx1"/>
                </a:solidFill>
              </a:rPr>
            </a:br>
            <a:r>
              <a:rPr lang="ru-RU" sz="3400" dirty="0">
                <a:solidFill>
                  <a:schemeClr val="tx1"/>
                </a:solidFill>
              </a:rPr>
              <a:t/>
            </a:r>
            <a:br>
              <a:rPr lang="ru-RU" sz="3400" dirty="0">
                <a:solidFill>
                  <a:schemeClr val="tx1"/>
                </a:solidFill>
              </a:rPr>
            </a:br>
            <a:r>
              <a:rPr lang="ru-RU" sz="3400" dirty="0">
                <a:solidFill>
                  <a:schemeClr val="tx1"/>
                </a:solidFill>
              </a:rPr>
              <a:t>Не, Иисус Бог (</a:t>
            </a:r>
            <a:r>
              <a:rPr lang="en-US" sz="3400" dirty="0">
                <a:solidFill>
                  <a:schemeClr val="tx1"/>
                </a:solidFill>
              </a:rPr>
              <a:t>A</a:t>
            </a:r>
            <a:r>
              <a:rPr lang="ru-RU" sz="3400" dirty="0">
                <a:solidFill>
                  <a:schemeClr val="tx1"/>
                </a:solidFill>
              </a:rPr>
              <a:t>) и не-Бог (</a:t>
            </a:r>
            <a:r>
              <a:rPr lang="en-US" sz="3400" dirty="0">
                <a:solidFill>
                  <a:schemeClr val="tx1"/>
                </a:solidFill>
              </a:rPr>
              <a:t>non A</a:t>
            </a:r>
            <a:r>
              <a:rPr lang="ru-RU" sz="3400" dirty="0">
                <a:solidFill>
                  <a:schemeClr val="tx1"/>
                </a:solidFill>
              </a:rPr>
              <a:t>) или Иисус человек (</a:t>
            </a:r>
            <a:r>
              <a:rPr lang="en-US" sz="3400" dirty="0">
                <a:solidFill>
                  <a:schemeClr val="tx1"/>
                </a:solidFill>
              </a:rPr>
              <a:t>B</a:t>
            </a:r>
            <a:r>
              <a:rPr lang="ru-RU" sz="3400" dirty="0">
                <a:solidFill>
                  <a:schemeClr val="tx1"/>
                </a:solidFill>
              </a:rPr>
              <a:t>) и не-человек (</a:t>
            </a:r>
            <a:r>
              <a:rPr lang="en-US" sz="3400" dirty="0">
                <a:solidFill>
                  <a:schemeClr val="tx1"/>
                </a:solidFill>
              </a:rPr>
              <a:t>non B</a:t>
            </a:r>
            <a:r>
              <a:rPr lang="ru-RU" sz="3400" dirty="0">
                <a:solidFill>
                  <a:schemeClr val="tx1"/>
                </a:solidFill>
              </a:rPr>
              <a:t>). </a:t>
            </a:r>
            <a:br>
              <a:rPr lang="ru-RU" sz="3400" dirty="0">
                <a:solidFill>
                  <a:schemeClr val="tx1"/>
                </a:solidFill>
              </a:rPr>
            </a:br>
            <a:r>
              <a:rPr lang="ru-RU" sz="3400" dirty="0">
                <a:solidFill>
                  <a:schemeClr val="tx1"/>
                </a:solidFill>
              </a:rPr>
              <a:t/>
            </a:r>
            <a:br>
              <a:rPr lang="ru-RU" sz="3400" dirty="0">
                <a:solidFill>
                  <a:schemeClr val="tx1"/>
                </a:solidFill>
              </a:rPr>
            </a:br>
            <a:r>
              <a:rPr lang="ru-RU" sz="3400" dirty="0">
                <a:solidFill>
                  <a:schemeClr val="tx1"/>
                </a:solidFill>
              </a:rPr>
              <a:t>Фундаментальное христианство утверждает, что Иисус Христос одновременно полностью </a:t>
            </a:r>
            <a:r>
              <a:rPr lang="ru-RU" sz="3400" dirty="0" smtClean="0">
                <a:solidFill>
                  <a:schemeClr val="tx1"/>
                </a:solidFill>
              </a:rPr>
              <a:t>Бог (</a:t>
            </a:r>
            <a:r>
              <a:rPr lang="en-US" sz="3400" dirty="0">
                <a:solidFill>
                  <a:schemeClr val="tx1"/>
                </a:solidFill>
              </a:rPr>
              <a:t>A</a:t>
            </a:r>
            <a:r>
              <a:rPr lang="ru-RU" sz="3400" dirty="0">
                <a:solidFill>
                  <a:schemeClr val="tx1"/>
                </a:solidFill>
              </a:rPr>
              <a:t>) и полностью человек (</a:t>
            </a:r>
            <a:r>
              <a:rPr lang="en-US" sz="3400" dirty="0">
                <a:solidFill>
                  <a:schemeClr val="tx1"/>
                </a:solidFill>
              </a:rPr>
              <a:t>B</a:t>
            </a:r>
            <a:r>
              <a:rPr lang="ru-RU" sz="3400" dirty="0">
                <a:solidFill>
                  <a:schemeClr val="tx1"/>
                </a:solidFill>
              </a:rPr>
              <a:t>).</a:t>
            </a:r>
            <a:br>
              <a:rPr lang="ru-RU" sz="3400" dirty="0">
                <a:solidFill>
                  <a:schemeClr val="tx1"/>
                </a:solidFill>
              </a:rPr>
            </a:br>
            <a:r>
              <a:rPr lang="ru-RU" sz="3400" dirty="0">
                <a:solidFill>
                  <a:schemeClr val="tx1"/>
                </a:solidFill>
              </a:rPr>
              <a:t/>
            </a:r>
            <a:br>
              <a:rPr lang="ru-RU" sz="3400" dirty="0">
                <a:solidFill>
                  <a:schemeClr val="tx1"/>
                </a:solidFill>
              </a:rPr>
            </a:br>
            <a:r>
              <a:rPr lang="ru-RU" sz="3400" dirty="0" smtClean="0">
                <a:solidFill>
                  <a:schemeClr val="tx1"/>
                </a:solidFill>
              </a:rPr>
              <a:t>Нарушает </a:t>
            </a:r>
            <a:r>
              <a:rPr lang="ru-RU" sz="3400" dirty="0">
                <a:solidFill>
                  <a:schemeClr val="tx1"/>
                </a:solidFill>
              </a:rPr>
              <a:t>ли воплощение Христа закон Не-противоречия? </a:t>
            </a:r>
            <a:r>
              <a:rPr lang="ru-RU" sz="3400" dirty="0" smtClean="0">
                <a:solidFill>
                  <a:schemeClr val="tx1"/>
                </a:solidFill>
              </a:rPr>
              <a:t>        </a:t>
            </a:r>
          </a:p>
          <a:p>
            <a:pPr algn="l"/>
            <a:r>
              <a:rPr lang="ru-RU" sz="3400" dirty="0">
                <a:solidFill>
                  <a:schemeClr val="tx1"/>
                </a:solidFill>
              </a:rPr>
              <a:t> </a:t>
            </a:r>
            <a:r>
              <a:rPr lang="ru-RU" sz="3400" dirty="0" smtClean="0">
                <a:solidFill>
                  <a:schemeClr val="tx1"/>
                </a:solidFill>
              </a:rPr>
              <a:t>       Почему да </a:t>
            </a:r>
            <a:r>
              <a:rPr lang="ru-RU" sz="3400" dirty="0">
                <a:solidFill>
                  <a:schemeClr val="tx1"/>
                </a:solidFill>
              </a:rPr>
              <a:t>или нет?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613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1470025"/>
          </a:xfrm>
        </p:spPr>
        <p:txBody>
          <a:bodyPr/>
          <a:lstStyle/>
          <a:p>
            <a:r>
              <a:rPr lang="ru-RU" dirty="0"/>
              <a:t>Два Парадокса в Писании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208912" cy="4320480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>
                <a:solidFill>
                  <a:schemeClr val="tx1"/>
                </a:solidFill>
              </a:rPr>
              <a:t>2.   Троица</a:t>
            </a:r>
            <a:r>
              <a:rPr lang="ru-RU" sz="2800" dirty="0">
                <a:solidFill>
                  <a:schemeClr val="tx1"/>
                </a:solidFill>
              </a:rPr>
              <a:t>: “Бог это одна сущность (природа) и три </a:t>
            </a:r>
            <a:r>
              <a:rPr lang="ru-RU" sz="2800" dirty="0" smtClean="0">
                <a:solidFill>
                  <a:schemeClr val="tx1"/>
                </a:solidFill>
              </a:rPr>
              <a:t>   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      личности</a:t>
            </a:r>
            <a:r>
              <a:rPr lang="ru-RU" sz="2800" dirty="0">
                <a:solidFill>
                  <a:schemeClr val="tx1"/>
                </a:solidFill>
              </a:rPr>
              <a:t>.”</a:t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330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1470025"/>
          </a:xfrm>
        </p:spPr>
        <p:txBody>
          <a:bodyPr/>
          <a:lstStyle/>
          <a:p>
            <a:r>
              <a:rPr lang="ru-RU" dirty="0"/>
              <a:t>Два Парадокса в Писании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208912" cy="432048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2800" dirty="0" smtClean="0">
                <a:solidFill>
                  <a:schemeClr val="tx1"/>
                </a:solidFill>
              </a:rPr>
              <a:t>2.   Троица</a:t>
            </a:r>
            <a:r>
              <a:rPr lang="ru-RU" sz="2800" dirty="0">
                <a:solidFill>
                  <a:schemeClr val="tx1"/>
                </a:solidFill>
              </a:rPr>
              <a:t>: “Бог это одна сущность (природа) и три </a:t>
            </a:r>
            <a:r>
              <a:rPr lang="ru-RU" sz="2800" dirty="0" smtClean="0">
                <a:solidFill>
                  <a:schemeClr val="tx1"/>
                </a:solidFill>
              </a:rPr>
              <a:t>   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      личности</a:t>
            </a:r>
            <a:r>
              <a:rPr lang="ru-RU" sz="2800" dirty="0">
                <a:solidFill>
                  <a:schemeClr val="tx1"/>
                </a:solidFill>
              </a:rPr>
              <a:t>.”</a:t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       Не</a:t>
            </a:r>
            <a:r>
              <a:rPr lang="ru-RU" sz="2800" dirty="0">
                <a:solidFill>
                  <a:schemeClr val="tx1"/>
                </a:solidFill>
              </a:rPr>
              <a:t>, Бог одна сущность (</a:t>
            </a:r>
            <a:r>
              <a:rPr lang="en-US" sz="2800" dirty="0">
                <a:solidFill>
                  <a:schemeClr val="tx1"/>
                </a:solidFill>
              </a:rPr>
              <a:t>A</a:t>
            </a:r>
            <a:r>
              <a:rPr lang="ru-RU" sz="2800" dirty="0">
                <a:solidFill>
                  <a:schemeClr val="tx1"/>
                </a:solidFill>
              </a:rPr>
              <a:t>) и три сущности (</a:t>
            </a:r>
            <a:r>
              <a:rPr lang="en-US" sz="2800" dirty="0">
                <a:solidFill>
                  <a:schemeClr val="tx1"/>
                </a:solidFill>
              </a:rPr>
              <a:t>non A</a:t>
            </a:r>
            <a:r>
              <a:rPr lang="ru-RU" sz="2800" dirty="0">
                <a:solidFill>
                  <a:schemeClr val="tx1"/>
                </a:solidFill>
              </a:rPr>
              <a:t>) или </a:t>
            </a:r>
            <a:r>
              <a:rPr lang="ru-RU" sz="2800" dirty="0" smtClean="0">
                <a:solidFill>
                  <a:schemeClr val="tx1"/>
                </a:solidFill>
              </a:rPr>
              <a:t>   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      Бог </a:t>
            </a:r>
            <a:r>
              <a:rPr lang="ru-RU" sz="2800" dirty="0">
                <a:solidFill>
                  <a:schemeClr val="tx1"/>
                </a:solidFill>
              </a:rPr>
              <a:t>одна личность (</a:t>
            </a:r>
            <a:r>
              <a:rPr lang="en-US" sz="2800" dirty="0">
                <a:solidFill>
                  <a:schemeClr val="tx1"/>
                </a:solidFill>
              </a:rPr>
              <a:t>B</a:t>
            </a:r>
            <a:r>
              <a:rPr lang="ru-RU" sz="2800" dirty="0">
                <a:solidFill>
                  <a:schemeClr val="tx1"/>
                </a:solidFill>
              </a:rPr>
              <a:t>) и три личности (</a:t>
            </a:r>
            <a:r>
              <a:rPr lang="en-US" sz="2800" dirty="0">
                <a:solidFill>
                  <a:schemeClr val="tx1"/>
                </a:solidFill>
              </a:rPr>
              <a:t>non B</a:t>
            </a:r>
            <a:r>
              <a:rPr lang="ru-RU" sz="2800" dirty="0">
                <a:solidFill>
                  <a:schemeClr val="tx1"/>
                </a:solidFill>
              </a:rPr>
              <a:t>) в то же </a:t>
            </a:r>
            <a:r>
              <a:rPr lang="ru-RU" sz="2800" dirty="0" smtClean="0">
                <a:solidFill>
                  <a:schemeClr val="tx1"/>
                </a:solidFill>
              </a:rPr>
              <a:t>  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      самое </a:t>
            </a:r>
            <a:r>
              <a:rPr lang="ru-RU" sz="2800" dirty="0">
                <a:solidFill>
                  <a:schemeClr val="tx1"/>
                </a:solidFill>
              </a:rPr>
              <a:t>время.</a:t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       Бог </a:t>
            </a:r>
            <a:r>
              <a:rPr lang="ru-RU" sz="2800" dirty="0">
                <a:solidFill>
                  <a:schemeClr val="tx1"/>
                </a:solidFill>
              </a:rPr>
              <a:t>один в  </a:t>
            </a:r>
            <a:r>
              <a:rPr lang="en-US" sz="2800" dirty="0">
                <a:solidFill>
                  <a:schemeClr val="tx1"/>
                </a:solidFill>
              </a:rPr>
              <a:t>A</a:t>
            </a:r>
            <a:r>
              <a:rPr lang="ru-RU" sz="2800" dirty="0">
                <a:solidFill>
                  <a:schemeClr val="tx1"/>
                </a:solidFill>
              </a:rPr>
              <a:t> (сущности) и три в </a:t>
            </a:r>
            <a:r>
              <a:rPr lang="en-US" sz="2800" dirty="0">
                <a:solidFill>
                  <a:schemeClr val="tx1"/>
                </a:solidFill>
              </a:rPr>
              <a:t>B</a:t>
            </a:r>
            <a:r>
              <a:rPr lang="ru-RU" sz="2800" dirty="0">
                <a:solidFill>
                  <a:schemeClr val="tx1"/>
                </a:solidFill>
              </a:rPr>
              <a:t> (личности). </a:t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925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1470025"/>
          </a:xfrm>
        </p:spPr>
        <p:txBody>
          <a:bodyPr/>
          <a:lstStyle/>
          <a:p>
            <a:r>
              <a:rPr lang="ru-RU" dirty="0"/>
              <a:t>Два Парадокса в Писании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208912" cy="432048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2800" dirty="0" smtClean="0">
                <a:solidFill>
                  <a:schemeClr val="tx1"/>
                </a:solidFill>
              </a:rPr>
              <a:t>2.   Троица</a:t>
            </a:r>
            <a:r>
              <a:rPr lang="ru-RU" sz="2800" dirty="0">
                <a:solidFill>
                  <a:schemeClr val="tx1"/>
                </a:solidFill>
              </a:rPr>
              <a:t>: “Бог это одна сущность (природа) и три </a:t>
            </a:r>
            <a:r>
              <a:rPr lang="ru-RU" sz="2800" dirty="0" smtClean="0">
                <a:solidFill>
                  <a:schemeClr val="tx1"/>
                </a:solidFill>
              </a:rPr>
              <a:t>   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      личности</a:t>
            </a:r>
            <a:r>
              <a:rPr lang="ru-RU" sz="2800" dirty="0">
                <a:solidFill>
                  <a:schemeClr val="tx1"/>
                </a:solidFill>
              </a:rPr>
              <a:t>.”</a:t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       Не</a:t>
            </a:r>
            <a:r>
              <a:rPr lang="ru-RU" sz="2800" dirty="0">
                <a:solidFill>
                  <a:schemeClr val="tx1"/>
                </a:solidFill>
              </a:rPr>
              <a:t>, Бог одна сущность (</a:t>
            </a:r>
            <a:r>
              <a:rPr lang="en-US" sz="2800" dirty="0">
                <a:solidFill>
                  <a:schemeClr val="tx1"/>
                </a:solidFill>
              </a:rPr>
              <a:t>A</a:t>
            </a:r>
            <a:r>
              <a:rPr lang="ru-RU" sz="2800" dirty="0">
                <a:solidFill>
                  <a:schemeClr val="tx1"/>
                </a:solidFill>
              </a:rPr>
              <a:t>) и три сущности (</a:t>
            </a:r>
            <a:r>
              <a:rPr lang="en-US" sz="2800" dirty="0">
                <a:solidFill>
                  <a:schemeClr val="tx1"/>
                </a:solidFill>
              </a:rPr>
              <a:t>non A</a:t>
            </a:r>
            <a:r>
              <a:rPr lang="ru-RU" sz="2800" dirty="0">
                <a:solidFill>
                  <a:schemeClr val="tx1"/>
                </a:solidFill>
              </a:rPr>
              <a:t>) или </a:t>
            </a:r>
            <a:r>
              <a:rPr lang="ru-RU" sz="2800" dirty="0" smtClean="0">
                <a:solidFill>
                  <a:schemeClr val="tx1"/>
                </a:solidFill>
              </a:rPr>
              <a:t>   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      Бог </a:t>
            </a:r>
            <a:r>
              <a:rPr lang="ru-RU" sz="2800" dirty="0">
                <a:solidFill>
                  <a:schemeClr val="tx1"/>
                </a:solidFill>
              </a:rPr>
              <a:t>одна личность (</a:t>
            </a:r>
            <a:r>
              <a:rPr lang="en-US" sz="2800" dirty="0">
                <a:solidFill>
                  <a:schemeClr val="tx1"/>
                </a:solidFill>
              </a:rPr>
              <a:t>B</a:t>
            </a:r>
            <a:r>
              <a:rPr lang="ru-RU" sz="2800" dirty="0">
                <a:solidFill>
                  <a:schemeClr val="tx1"/>
                </a:solidFill>
              </a:rPr>
              <a:t>) и три личности (</a:t>
            </a:r>
            <a:r>
              <a:rPr lang="en-US" sz="2800" dirty="0">
                <a:solidFill>
                  <a:schemeClr val="tx1"/>
                </a:solidFill>
              </a:rPr>
              <a:t>non B</a:t>
            </a:r>
            <a:r>
              <a:rPr lang="ru-RU" sz="2800" dirty="0">
                <a:solidFill>
                  <a:schemeClr val="tx1"/>
                </a:solidFill>
              </a:rPr>
              <a:t>) в то же </a:t>
            </a:r>
            <a:r>
              <a:rPr lang="ru-RU" sz="2800" dirty="0" smtClean="0">
                <a:solidFill>
                  <a:schemeClr val="tx1"/>
                </a:solidFill>
              </a:rPr>
              <a:t>  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      самое </a:t>
            </a:r>
            <a:r>
              <a:rPr lang="ru-RU" sz="2800" dirty="0">
                <a:solidFill>
                  <a:schemeClr val="tx1"/>
                </a:solidFill>
              </a:rPr>
              <a:t>время.</a:t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       Бог </a:t>
            </a:r>
            <a:r>
              <a:rPr lang="ru-RU" sz="2800" dirty="0">
                <a:solidFill>
                  <a:schemeClr val="tx1"/>
                </a:solidFill>
              </a:rPr>
              <a:t>один в  </a:t>
            </a:r>
            <a:r>
              <a:rPr lang="en-US" sz="2800" dirty="0">
                <a:solidFill>
                  <a:schemeClr val="tx1"/>
                </a:solidFill>
              </a:rPr>
              <a:t>A</a:t>
            </a:r>
            <a:r>
              <a:rPr lang="ru-RU" sz="2800" dirty="0">
                <a:solidFill>
                  <a:schemeClr val="tx1"/>
                </a:solidFill>
              </a:rPr>
              <a:t> (сущности) и три в </a:t>
            </a:r>
            <a:r>
              <a:rPr lang="en-US" sz="2800" dirty="0">
                <a:solidFill>
                  <a:schemeClr val="tx1"/>
                </a:solidFill>
              </a:rPr>
              <a:t>B</a:t>
            </a:r>
            <a:r>
              <a:rPr lang="ru-RU" sz="2800" dirty="0">
                <a:solidFill>
                  <a:schemeClr val="tx1"/>
                </a:solidFill>
              </a:rPr>
              <a:t> (личности). </a:t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       Нарушает </a:t>
            </a:r>
            <a:r>
              <a:rPr lang="ru-RU" sz="2800" dirty="0">
                <a:solidFill>
                  <a:schemeClr val="tx1"/>
                </a:solidFill>
              </a:rPr>
              <a:t>ли Троица закон не-противоречия? </a:t>
            </a:r>
            <a:r>
              <a:rPr lang="ru-RU" sz="2800" dirty="0" smtClean="0">
                <a:solidFill>
                  <a:schemeClr val="tx1"/>
                </a:solidFill>
              </a:rPr>
              <a:t>    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      Почему </a:t>
            </a:r>
            <a:r>
              <a:rPr lang="ru-RU" sz="2800" dirty="0">
                <a:solidFill>
                  <a:schemeClr val="tx1"/>
                </a:solidFill>
              </a:rPr>
              <a:t>да или нет?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61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1470025"/>
          </a:xfrm>
        </p:spPr>
        <p:txBody>
          <a:bodyPr/>
          <a:lstStyle/>
          <a:p>
            <a:r>
              <a:rPr lang="ru-RU" dirty="0" smtClean="0"/>
              <a:t>Парадокс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680520"/>
          </a:xfrm>
        </p:spPr>
        <p:txBody>
          <a:bodyPr>
            <a:normAutofit/>
          </a:bodyPr>
          <a:lstStyle/>
          <a:p>
            <a:pPr lvl="0" algn="l"/>
            <a:r>
              <a:rPr lang="ru-RU" sz="2400" dirty="0">
                <a:solidFill>
                  <a:schemeClr val="tx1"/>
                </a:solidFill>
              </a:rPr>
              <a:t>Слово “парадокс” было важно в ранней церкви, когда формировались христианские доктрины. </a:t>
            </a:r>
            <a:r>
              <a:rPr lang="ru-RU" sz="4500" dirty="0">
                <a:solidFill>
                  <a:schemeClr val="tx1"/>
                </a:solidFill>
              </a:rPr>
              <a:t/>
            </a:r>
            <a:br>
              <a:rPr lang="ru-RU" sz="4500" dirty="0">
                <a:solidFill>
                  <a:schemeClr val="tx1"/>
                </a:solidFill>
              </a:rPr>
            </a:br>
            <a:r>
              <a:rPr lang="ru-RU" sz="4500" dirty="0">
                <a:solidFill>
                  <a:schemeClr val="tx1"/>
                </a:solidFill>
              </a:rPr>
              <a:t/>
            </a:r>
            <a:br>
              <a:rPr lang="ru-RU" sz="4500" dirty="0">
                <a:solidFill>
                  <a:schemeClr val="tx1"/>
                </a:solidFill>
              </a:rPr>
            </a:br>
            <a:r>
              <a:rPr lang="ru-RU" sz="6400" dirty="0">
                <a:solidFill>
                  <a:schemeClr val="tx1"/>
                </a:solidFill>
              </a:rPr>
              <a:t/>
            </a:r>
            <a:br>
              <a:rPr lang="ru-RU" sz="6400" dirty="0">
                <a:solidFill>
                  <a:schemeClr val="tx1"/>
                </a:solidFill>
              </a:rPr>
            </a:br>
            <a:r>
              <a:rPr lang="ru-RU" sz="6400" dirty="0">
                <a:solidFill>
                  <a:schemeClr val="tx1"/>
                </a:solidFill>
              </a:rPr>
              <a:t/>
            </a:r>
            <a:br>
              <a:rPr lang="ru-RU" sz="6400" dirty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585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1470025"/>
          </a:xfrm>
        </p:spPr>
        <p:txBody>
          <a:bodyPr/>
          <a:lstStyle/>
          <a:p>
            <a:r>
              <a:rPr lang="ru-RU" dirty="0" smtClean="0"/>
              <a:t>Парадокс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680520"/>
          </a:xfrm>
        </p:spPr>
        <p:txBody>
          <a:bodyPr>
            <a:normAutofit fontScale="92500" lnSpcReduction="20000"/>
          </a:bodyPr>
          <a:lstStyle/>
          <a:p>
            <a:pPr lvl="0" algn="l"/>
            <a:r>
              <a:rPr lang="ru-RU" sz="2600" dirty="0">
                <a:solidFill>
                  <a:schemeClr val="tx1"/>
                </a:solidFill>
              </a:rPr>
              <a:t>Слово “парадокс” было важно в ранней церкви, когда формировались христианские доктрины. </a:t>
            </a:r>
            <a:br>
              <a:rPr lang="ru-RU" sz="2600" dirty="0">
                <a:solidFill>
                  <a:schemeClr val="tx1"/>
                </a:solidFill>
              </a:rPr>
            </a:br>
            <a:r>
              <a:rPr lang="ru-RU" sz="2600" dirty="0">
                <a:solidFill>
                  <a:schemeClr val="tx1"/>
                </a:solidFill>
              </a:rPr>
              <a:t/>
            </a:r>
            <a:br>
              <a:rPr lang="ru-RU" sz="2600" dirty="0">
                <a:solidFill>
                  <a:schemeClr val="tx1"/>
                </a:solidFill>
              </a:rPr>
            </a:br>
            <a:r>
              <a:rPr lang="ru-RU" sz="2600" dirty="0">
                <a:solidFill>
                  <a:schemeClr val="tx1"/>
                </a:solidFill>
              </a:rPr>
              <a:t>Часто доктрины формировались в ответ на ложные учения. Влиятельными ересями в ранней церкви были:</a:t>
            </a: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endParaRPr lang="ru-RU" sz="3800" dirty="0" smtClean="0">
              <a:solidFill>
                <a:schemeClr val="tx1"/>
              </a:solidFill>
            </a:endParaRPr>
          </a:p>
          <a:p>
            <a:pPr lvl="0" algn="l"/>
            <a:r>
              <a:rPr lang="ru-RU" sz="6400" dirty="0">
                <a:solidFill>
                  <a:schemeClr val="tx1"/>
                </a:solidFill>
              </a:rPr>
              <a:t/>
            </a:r>
            <a:br>
              <a:rPr lang="ru-RU" sz="6400" dirty="0">
                <a:solidFill>
                  <a:schemeClr val="tx1"/>
                </a:solidFill>
              </a:rPr>
            </a:br>
            <a:r>
              <a:rPr lang="ru-RU" sz="6400" dirty="0">
                <a:solidFill>
                  <a:schemeClr val="tx1"/>
                </a:solidFill>
              </a:rPr>
              <a:t/>
            </a:r>
            <a:br>
              <a:rPr lang="ru-RU" sz="6400" dirty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501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1470025"/>
          </a:xfrm>
        </p:spPr>
        <p:txBody>
          <a:bodyPr/>
          <a:lstStyle/>
          <a:p>
            <a:r>
              <a:rPr lang="ru-RU" dirty="0" smtClean="0"/>
              <a:t>Парадокс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680520"/>
          </a:xfrm>
        </p:spPr>
        <p:txBody>
          <a:bodyPr>
            <a:normAutofit fontScale="47500" lnSpcReduction="20000"/>
          </a:bodyPr>
          <a:lstStyle/>
          <a:p>
            <a:pPr lvl="0" algn="l"/>
            <a:r>
              <a:rPr lang="ru-RU" sz="4500" dirty="0">
                <a:solidFill>
                  <a:schemeClr val="tx1"/>
                </a:solidFill>
              </a:rPr>
              <a:t>Слово “парадокс” было важно в ранней церкви, когда формировались христианские доктрины. </a:t>
            </a:r>
            <a:br>
              <a:rPr lang="ru-RU" sz="4500" dirty="0">
                <a:solidFill>
                  <a:schemeClr val="tx1"/>
                </a:solidFill>
              </a:rPr>
            </a:br>
            <a:r>
              <a:rPr lang="ru-RU" sz="4500" dirty="0">
                <a:solidFill>
                  <a:schemeClr val="tx1"/>
                </a:solidFill>
              </a:rPr>
              <a:t/>
            </a:r>
            <a:br>
              <a:rPr lang="ru-RU" sz="4500" dirty="0">
                <a:solidFill>
                  <a:schemeClr val="tx1"/>
                </a:solidFill>
              </a:rPr>
            </a:br>
            <a:r>
              <a:rPr lang="ru-RU" sz="4500" dirty="0">
                <a:solidFill>
                  <a:schemeClr val="tx1"/>
                </a:solidFill>
              </a:rPr>
              <a:t>Часто доктрины формировались в ответ на ложные учения. Влиятельными ересями в ранней церкви были:</a:t>
            </a: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endParaRPr lang="ru-RU" sz="3800" dirty="0" smtClean="0">
              <a:solidFill>
                <a:schemeClr val="tx1"/>
              </a:solidFill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ru-RU" sz="4500" b="1" u="sng" dirty="0" smtClean="0">
                <a:solidFill>
                  <a:schemeClr val="tx1"/>
                </a:solidFill>
              </a:rPr>
              <a:t>Гностицизм</a:t>
            </a:r>
            <a:r>
              <a:rPr lang="ru-RU" sz="4500" b="1" u="sng" dirty="0">
                <a:solidFill>
                  <a:schemeClr val="tx1"/>
                </a:solidFill>
              </a:rPr>
              <a:t>:</a:t>
            </a:r>
            <a:r>
              <a:rPr lang="ru-RU" sz="4500" dirty="0">
                <a:solidFill>
                  <a:schemeClr val="tx1"/>
                </a:solidFill>
              </a:rPr>
              <a:t> утверждение, что помимо Писания, есть высшее тайное знание, о том, что  </a:t>
            </a:r>
            <a:r>
              <a:rPr lang="ru-RU" sz="4500" dirty="0" smtClean="0">
                <a:solidFill>
                  <a:schemeClr val="tx1"/>
                </a:solidFill>
              </a:rPr>
              <a:t>физический</a:t>
            </a:r>
            <a:r>
              <a:rPr lang="ru-RU" sz="4500" dirty="0">
                <a:solidFill>
                  <a:schemeClr val="tx1"/>
                </a:solidFill>
              </a:rPr>
              <a:t>, материальный мир есть зло, а духовный мир есть добро. Поэтому Бог никогда  </a:t>
            </a:r>
            <a:r>
              <a:rPr lang="ru-RU" sz="4500" dirty="0" smtClean="0">
                <a:solidFill>
                  <a:schemeClr val="tx1"/>
                </a:solidFill>
              </a:rPr>
              <a:t>не  взял бы на Себя человеческую природу (воплощение). Тем более умерев, никогда не стремился  бы </a:t>
            </a:r>
            <a:r>
              <a:rPr lang="ru-RU" sz="4500" dirty="0">
                <a:solidFill>
                  <a:schemeClr val="tx1"/>
                </a:solidFill>
              </a:rPr>
              <a:t>воскреснуть. э</a:t>
            </a:r>
            <a:br>
              <a:rPr lang="ru-RU" sz="4500" dirty="0">
                <a:solidFill>
                  <a:schemeClr val="tx1"/>
                </a:solidFill>
              </a:rPr>
            </a:br>
            <a:r>
              <a:rPr lang="ru-RU" sz="6400" dirty="0">
                <a:solidFill>
                  <a:schemeClr val="tx1"/>
                </a:solidFill>
              </a:rPr>
              <a:t/>
            </a:r>
            <a:br>
              <a:rPr lang="ru-RU" sz="6400" dirty="0">
                <a:solidFill>
                  <a:schemeClr val="tx1"/>
                </a:solidFill>
              </a:rPr>
            </a:br>
            <a:r>
              <a:rPr lang="ru-RU" sz="6400" dirty="0">
                <a:solidFill>
                  <a:schemeClr val="tx1"/>
                </a:solidFill>
              </a:rPr>
              <a:t/>
            </a:r>
            <a:br>
              <a:rPr lang="ru-RU" sz="6400" dirty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003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1470025"/>
          </a:xfrm>
        </p:spPr>
        <p:txBody>
          <a:bodyPr/>
          <a:lstStyle/>
          <a:p>
            <a:r>
              <a:rPr lang="ru-RU" dirty="0" smtClean="0"/>
              <a:t>Парадокс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680520"/>
          </a:xfrm>
        </p:spPr>
        <p:txBody>
          <a:bodyPr>
            <a:normAutofit fontScale="47500" lnSpcReduction="20000"/>
          </a:bodyPr>
          <a:lstStyle/>
          <a:p>
            <a:pPr lvl="0" algn="l"/>
            <a:r>
              <a:rPr lang="ru-RU" sz="4500" dirty="0">
                <a:solidFill>
                  <a:schemeClr val="tx1"/>
                </a:solidFill>
              </a:rPr>
              <a:t>Слово “парадокс” было важно в ранней церкви, когда формировались христианские доктрины. </a:t>
            </a:r>
            <a:br>
              <a:rPr lang="ru-RU" sz="4500" dirty="0">
                <a:solidFill>
                  <a:schemeClr val="tx1"/>
                </a:solidFill>
              </a:rPr>
            </a:br>
            <a:r>
              <a:rPr lang="ru-RU" sz="4500" dirty="0">
                <a:solidFill>
                  <a:schemeClr val="tx1"/>
                </a:solidFill>
              </a:rPr>
              <a:t/>
            </a:r>
            <a:br>
              <a:rPr lang="ru-RU" sz="4500" dirty="0">
                <a:solidFill>
                  <a:schemeClr val="tx1"/>
                </a:solidFill>
              </a:rPr>
            </a:br>
            <a:r>
              <a:rPr lang="ru-RU" sz="4500" dirty="0">
                <a:solidFill>
                  <a:schemeClr val="tx1"/>
                </a:solidFill>
              </a:rPr>
              <a:t>Часто доктрины формировались в ответ на ложные учения. Влиятельными ересями в ранней церкви были:</a:t>
            </a: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endParaRPr lang="ru-RU" sz="3800" dirty="0" smtClean="0">
              <a:solidFill>
                <a:schemeClr val="tx1"/>
              </a:solidFill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ru-RU" sz="4500" b="1" u="sng" dirty="0" smtClean="0">
                <a:solidFill>
                  <a:schemeClr val="tx1"/>
                </a:solidFill>
              </a:rPr>
              <a:t>Гностицизм</a:t>
            </a:r>
            <a:r>
              <a:rPr lang="ru-RU" sz="4500" b="1" u="sng" dirty="0">
                <a:solidFill>
                  <a:schemeClr val="tx1"/>
                </a:solidFill>
              </a:rPr>
              <a:t>:</a:t>
            </a:r>
            <a:r>
              <a:rPr lang="ru-RU" sz="4500" dirty="0">
                <a:solidFill>
                  <a:schemeClr val="tx1"/>
                </a:solidFill>
              </a:rPr>
              <a:t> утверждение, что помимо Писания, есть высшее тайное знание, о том, что  </a:t>
            </a:r>
            <a:r>
              <a:rPr lang="ru-RU" sz="4500" dirty="0" smtClean="0">
                <a:solidFill>
                  <a:schemeClr val="tx1"/>
                </a:solidFill>
              </a:rPr>
              <a:t>физический</a:t>
            </a:r>
            <a:r>
              <a:rPr lang="ru-RU" sz="4500" dirty="0">
                <a:solidFill>
                  <a:schemeClr val="tx1"/>
                </a:solidFill>
              </a:rPr>
              <a:t>, материальный мир есть зло, а духовный мир есть добро. Поэтому Бог никогда  </a:t>
            </a:r>
            <a:r>
              <a:rPr lang="ru-RU" sz="4500" dirty="0" smtClean="0">
                <a:solidFill>
                  <a:schemeClr val="tx1"/>
                </a:solidFill>
              </a:rPr>
              <a:t>не  взял бы на Себя человеческую природу (воплощение). Тем более умерев, никогда не стремился  бы </a:t>
            </a:r>
            <a:r>
              <a:rPr lang="ru-RU" sz="4500" dirty="0">
                <a:solidFill>
                  <a:schemeClr val="tx1"/>
                </a:solidFill>
              </a:rPr>
              <a:t>воскреснуть. э</a:t>
            </a:r>
            <a:br>
              <a:rPr lang="ru-RU" sz="4500" dirty="0">
                <a:solidFill>
                  <a:schemeClr val="tx1"/>
                </a:solidFill>
              </a:rPr>
            </a:br>
            <a:endParaRPr lang="ru-RU" sz="4500" dirty="0">
              <a:solidFill>
                <a:schemeClr val="tx1"/>
              </a:solidFill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ru-RU" sz="4500" b="1" u="sng" dirty="0" smtClean="0">
                <a:solidFill>
                  <a:schemeClr val="tx1"/>
                </a:solidFill>
              </a:rPr>
              <a:t>Докетизм</a:t>
            </a:r>
            <a:r>
              <a:rPr lang="ru-RU" sz="4500" dirty="0">
                <a:solidFill>
                  <a:schemeClr val="tx1"/>
                </a:solidFill>
              </a:rPr>
              <a:t>: Иисус Христос только “выглядел” как человек, но в </a:t>
            </a:r>
            <a:r>
              <a:rPr lang="ru-RU" sz="4500" dirty="0" smtClean="0">
                <a:solidFill>
                  <a:schemeClr val="tx1"/>
                </a:solidFill>
              </a:rPr>
              <a:t>         действительности </a:t>
            </a:r>
            <a:r>
              <a:rPr lang="ru-RU" sz="4500" dirty="0">
                <a:solidFill>
                  <a:schemeClr val="tx1"/>
                </a:solidFill>
              </a:rPr>
              <a:t>был “призраком”.</a:t>
            </a:r>
            <a:r>
              <a:rPr lang="ru-RU" sz="6400" dirty="0">
                <a:solidFill>
                  <a:schemeClr val="tx1"/>
                </a:solidFill>
              </a:rPr>
              <a:t/>
            </a:r>
            <a:br>
              <a:rPr lang="ru-RU" sz="6400" dirty="0">
                <a:solidFill>
                  <a:schemeClr val="tx1"/>
                </a:solidFill>
              </a:rPr>
            </a:br>
            <a:r>
              <a:rPr lang="ru-RU" sz="6400" dirty="0">
                <a:solidFill>
                  <a:schemeClr val="tx1"/>
                </a:solidFill>
              </a:rPr>
              <a:t/>
            </a:r>
            <a:br>
              <a:rPr lang="ru-RU" sz="6400" dirty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367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426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9144000" cy="1470025"/>
          </a:xfrm>
        </p:spPr>
        <p:txBody>
          <a:bodyPr/>
          <a:lstStyle/>
          <a:p>
            <a:r>
              <a:rPr lang="ru-RU" dirty="0"/>
              <a:t>Противоречие, Парадокс и Тайна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76872"/>
            <a:ext cx="8496944" cy="4032448"/>
          </a:xfrm>
        </p:spPr>
        <p:txBody>
          <a:bodyPr>
            <a:no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ru-RU" sz="1600" b="1" i="1" u="sng" dirty="0">
                <a:solidFill>
                  <a:schemeClr val="tx1"/>
                </a:solidFill>
              </a:rPr>
              <a:t>Противоречие </a:t>
            </a: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b="1" dirty="0" smtClean="0">
                <a:solidFill>
                  <a:schemeClr val="tx1"/>
                </a:solidFill>
              </a:rPr>
              <a:t>Противоречие </a:t>
            </a:r>
            <a:r>
              <a:rPr lang="ru-RU" sz="1600" dirty="0" smtClean="0">
                <a:solidFill>
                  <a:schemeClr val="tx1"/>
                </a:solidFill>
              </a:rPr>
              <a:t>- это </a:t>
            </a:r>
            <a:r>
              <a:rPr lang="ru-RU" sz="1600" dirty="0">
                <a:solidFill>
                  <a:schemeClr val="tx1"/>
                </a:solidFill>
              </a:rPr>
              <a:t>утверждение, предложение, или фраза подразумевающая одновременно истину и ложность </a:t>
            </a:r>
            <a:r>
              <a:rPr lang="ru-RU" sz="1600" dirty="0" smtClean="0">
                <a:solidFill>
                  <a:schemeClr val="tx1"/>
                </a:solidFill>
              </a:rPr>
              <a:t>чего-либо. </a:t>
            </a: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   * условие </a:t>
            </a:r>
            <a:r>
              <a:rPr lang="ru-RU" sz="1600" dirty="0">
                <a:solidFill>
                  <a:schemeClr val="tx1"/>
                </a:solidFill>
              </a:rPr>
              <a:t>задачи исключает ее решение: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      2+2=с</a:t>
            </a:r>
            <a:r>
              <a:rPr lang="ru-RU" sz="1600" dirty="0">
                <a:solidFill>
                  <a:schemeClr val="tx1"/>
                </a:solidFill>
              </a:rPr>
              <a:t>; при условии, что с </a:t>
            </a: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>
                <a:solidFill>
                  <a:schemeClr val="tx1"/>
                </a:solidFill>
              </a:rPr>
              <a:t>4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       </a:t>
            </a:r>
          </a:p>
          <a:p>
            <a:pPr marL="342900" indent="-342900" algn="l">
              <a:buFont typeface="+mj-lt"/>
              <a:buAutoNum type="arabicPeriod"/>
            </a:pPr>
            <a:endParaRPr lang="ru-RU" sz="1600" dirty="0">
              <a:solidFill>
                <a:schemeClr val="tx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3291541" y="4077072"/>
            <a:ext cx="45005" cy="14401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213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426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9144000" cy="1470025"/>
          </a:xfrm>
        </p:spPr>
        <p:txBody>
          <a:bodyPr/>
          <a:lstStyle/>
          <a:p>
            <a:r>
              <a:rPr lang="ru-RU" dirty="0"/>
              <a:t>Противоречие, Парадокс и Тайна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76872"/>
            <a:ext cx="8496944" cy="4032448"/>
          </a:xfrm>
        </p:spPr>
        <p:txBody>
          <a:bodyPr>
            <a:no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ru-RU" sz="1600" b="1" i="1" u="sng" dirty="0">
                <a:solidFill>
                  <a:schemeClr val="tx1"/>
                </a:solidFill>
              </a:rPr>
              <a:t>Противоречие </a:t>
            </a: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b="1" dirty="0" smtClean="0">
                <a:solidFill>
                  <a:schemeClr val="tx1"/>
                </a:solidFill>
              </a:rPr>
              <a:t>Противоречие </a:t>
            </a:r>
            <a:r>
              <a:rPr lang="ru-RU" sz="1600" dirty="0" smtClean="0">
                <a:solidFill>
                  <a:schemeClr val="tx1"/>
                </a:solidFill>
              </a:rPr>
              <a:t>- это </a:t>
            </a:r>
            <a:r>
              <a:rPr lang="ru-RU" sz="1600" dirty="0">
                <a:solidFill>
                  <a:schemeClr val="tx1"/>
                </a:solidFill>
              </a:rPr>
              <a:t>утверждение, предложение, или фраза подразумевающая одновременно истину и ложность </a:t>
            </a:r>
            <a:r>
              <a:rPr lang="ru-RU" sz="1600" dirty="0" smtClean="0">
                <a:solidFill>
                  <a:schemeClr val="tx1"/>
                </a:solidFill>
              </a:rPr>
              <a:t>чего-либо. </a:t>
            </a: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   * условие </a:t>
            </a:r>
            <a:r>
              <a:rPr lang="ru-RU" sz="1600" dirty="0">
                <a:solidFill>
                  <a:schemeClr val="tx1"/>
                </a:solidFill>
              </a:rPr>
              <a:t>задачи исключает ее решение: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      2+2=с</a:t>
            </a:r>
            <a:r>
              <a:rPr lang="ru-RU" sz="1600" dirty="0">
                <a:solidFill>
                  <a:schemeClr val="tx1"/>
                </a:solidFill>
              </a:rPr>
              <a:t>; при условии, что с </a:t>
            </a: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>
                <a:solidFill>
                  <a:schemeClr val="tx1"/>
                </a:solidFill>
              </a:rPr>
              <a:t>4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       * </a:t>
            </a:r>
            <a:r>
              <a:rPr lang="ru-RU" sz="1600" dirty="0">
                <a:solidFill>
                  <a:schemeClr val="tx1"/>
                </a:solidFill>
              </a:rPr>
              <a:t>п</a:t>
            </a:r>
            <a:r>
              <a:rPr lang="ru-RU" sz="1600" dirty="0" smtClean="0">
                <a:solidFill>
                  <a:schemeClr val="tx1"/>
                </a:solidFill>
              </a:rPr>
              <a:t>ример камня – может ли Бог создать такую скалу, которую Он не в силах был бы            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          </a:t>
            </a:r>
            <a:r>
              <a:rPr lang="ru-RU" sz="1600" dirty="0" smtClean="0">
                <a:solidFill>
                  <a:schemeClr val="tx1"/>
                </a:solidFill>
              </a:rPr>
              <a:t>поднять.</a:t>
            </a:r>
          </a:p>
          <a:p>
            <a:pPr algn="l"/>
            <a:endParaRPr lang="ru-RU" sz="1600" dirty="0" smtClean="0">
              <a:solidFill>
                <a:schemeClr val="tx1"/>
              </a:solidFill>
            </a:endParaRPr>
          </a:p>
          <a:p>
            <a:pPr algn="l"/>
            <a:endParaRPr lang="ru-RU" sz="1600" dirty="0">
              <a:solidFill>
                <a:schemeClr val="tx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3291541" y="4077072"/>
            <a:ext cx="45005" cy="14401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475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426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9144000" cy="1470025"/>
          </a:xfrm>
        </p:spPr>
        <p:txBody>
          <a:bodyPr/>
          <a:lstStyle/>
          <a:p>
            <a:r>
              <a:rPr lang="ru-RU" dirty="0"/>
              <a:t>Противоречие, Парадокс и Тайна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76872"/>
            <a:ext cx="8496944" cy="4032448"/>
          </a:xfrm>
        </p:spPr>
        <p:txBody>
          <a:bodyPr>
            <a:no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ru-RU" sz="1600" b="1" i="1" u="sng" dirty="0">
                <a:solidFill>
                  <a:schemeClr val="tx1"/>
                </a:solidFill>
              </a:rPr>
              <a:t>Противоречие </a:t>
            </a: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b="1" dirty="0" smtClean="0">
                <a:solidFill>
                  <a:schemeClr val="tx1"/>
                </a:solidFill>
              </a:rPr>
              <a:t>Противоречие </a:t>
            </a:r>
            <a:r>
              <a:rPr lang="ru-RU" sz="1600" dirty="0" smtClean="0">
                <a:solidFill>
                  <a:schemeClr val="tx1"/>
                </a:solidFill>
              </a:rPr>
              <a:t>- это </a:t>
            </a:r>
            <a:r>
              <a:rPr lang="ru-RU" sz="1600" dirty="0">
                <a:solidFill>
                  <a:schemeClr val="tx1"/>
                </a:solidFill>
              </a:rPr>
              <a:t>утверждение, предложение, или фраза подразумевающая одновременно истину и ложность </a:t>
            </a:r>
            <a:r>
              <a:rPr lang="ru-RU" sz="1600" dirty="0" smtClean="0">
                <a:solidFill>
                  <a:schemeClr val="tx1"/>
                </a:solidFill>
              </a:rPr>
              <a:t>чего-либо. </a:t>
            </a: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   *  условие </a:t>
            </a:r>
            <a:r>
              <a:rPr lang="ru-RU" sz="1600" dirty="0">
                <a:solidFill>
                  <a:schemeClr val="tx1"/>
                </a:solidFill>
              </a:rPr>
              <a:t>задачи исключает ее решение: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       2+2=с</a:t>
            </a:r>
            <a:r>
              <a:rPr lang="ru-RU" sz="1600" dirty="0">
                <a:solidFill>
                  <a:schemeClr val="tx1"/>
                </a:solidFill>
              </a:rPr>
              <a:t>; при условии, что с </a:t>
            </a: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>
                <a:solidFill>
                  <a:schemeClr val="tx1"/>
                </a:solidFill>
              </a:rPr>
              <a:t>4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       *  </a:t>
            </a:r>
            <a:r>
              <a:rPr lang="ru-RU" sz="1600" dirty="0">
                <a:solidFill>
                  <a:schemeClr val="tx1"/>
                </a:solidFill>
              </a:rPr>
              <a:t>п</a:t>
            </a:r>
            <a:r>
              <a:rPr lang="ru-RU" sz="1600" dirty="0" smtClean="0">
                <a:solidFill>
                  <a:schemeClr val="tx1"/>
                </a:solidFill>
              </a:rPr>
              <a:t>ример камня – может ли Бог создать такую скалу, которую Он не в силах был бы            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           </a:t>
            </a:r>
            <a:r>
              <a:rPr lang="ru-RU" sz="1600" dirty="0" smtClean="0">
                <a:solidFill>
                  <a:schemeClr val="tx1"/>
                </a:solidFill>
              </a:rPr>
              <a:t>поднять.</a:t>
            </a:r>
          </a:p>
          <a:p>
            <a:pPr algn="l"/>
            <a:r>
              <a:rPr lang="ru-RU" sz="1600" dirty="0" smtClean="0">
                <a:solidFill>
                  <a:schemeClr val="tx1"/>
                </a:solidFill>
              </a:rPr>
              <a:t>          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       *  </a:t>
            </a:r>
            <a:r>
              <a:rPr lang="ru-RU" sz="1600" dirty="0" smtClean="0">
                <a:solidFill>
                  <a:schemeClr val="tx1"/>
                </a:solidFill>
              </a:rPr>
              <a:t>откройте открытую дверь</a:t>
            </a:r>
          </a:p>
          <a:p>
            <a:pPr algn="l"/>
            <a:endParaRPr lang="ru-RU" sz="1600" dirty="0">
              <a:solidFill>
                <a:schemeClr val="tx1"/>
              </a:solidFill>
            </a:endParaRPr>
          </a:p>
          <a:p>
            <a:pPr algn="l"/>
            <a:r>
              <a:rPr lang="ru-RU" sz="1600" dirty="0" smtClean="0">
                <a:solidFill>
                  <a:schemeClr val="tx1"/>
                </a:solidFill>
              </a:rPr>
              <a:t>          </a:t>
            </a:r>
          </a:p>
          <a:p>
            <a:pPr algn="l"/>
            <a:endParaRPr lang="ru-RU" sz="1600" dirty="0">
              <a:solidFill>
                <a:schemeClr val="tx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3291541" y="4077072"/>
            <a:ext cx="45005" cy="14401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147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426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9144000" cy="1470025"/>
          </a:xfrm>
        </p:spPr>
        <p:txBody>
          <a:bodyPr/>
          <a:lstStyle/>
          <a:p>
            <a:r>
              <a:rPr lang="ru-RU" dirty="0"/>
              <a:t>Противоречие, Парадокс и Тайна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76872"/>
            <a:ext cx="8496944" cy="4032448"/>
          </a:xfrm>
        </p:spPr>
        <p:txBody>
          <a:bodyPr>
            <a:no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ru-RU" sz="1600" b="1" i="1" u="sng" dirty="0">
                <a:solidFill>
                  <a:schemeClr val="tx1"/>
                </a:solidFill>
              </a:rPr>
              <a:t>Противоречие </a:t>
            </a: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b="1" dirty="0" smtClean="0">
                <a:solidFill>
                  <a:schemeClr val="tx1"/>
                </a:solidFill>
              </a:rPr>
              <a:t>Противоречие </a:t>
            </a:r>
            <a:r>
              <a:rPr lang="ru-RU" sz="1600" dirty="0" smtClean="0">
                <a:solidFill>
                  <a:schemeClr val="tx1"/>
                </a:solidFill>
              </a:rPr>
              <a:t>- это </a:t>
            </a:r>
            <a:r>
              <a:rPr lang="ru-RU" sz="1600" dirty="0">
                <a:solidFill>
                  <a:schemeClr val="tx1"/>
                </a:solidFill>
              </a:rPr>
              <a:t>утверждение, предложение, или фраза подразумевающая одновременно истину и ложность </a:t>
            </a:r>
            <a:r>
              <a:rPr lang="ru-RU" sz="1600" dirty="0" smtClean="0">
                <a:solidFill>
                  <a:schemeClr val="tx1"/>
                </a:solidFill>
              </a:rPr>
              <a:t>чего-либо. </a:t>
            </a: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   *  условие </a:t>
            </a:r>
            <a:r>
              <a:rPr lang="ru-RU" sz="1600" dirty="0">
                <a:solidFill>
                  <a:schemeClr val="tx1"/>
                </a:solidFill>
              </a:rPr>
              <a:t>задачи исключает ее решение: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       2+2=с</a:t>
            </a:r>
            <a:r>
              <a:rPr lang="ru-RU" sz="1600" dirty="0">
                <a:solidFill>
                  <a:schemeClr val="tx1"/>
                </a:solidFill>
              </a:rPr>
              <a:t>; при условии, что с </a:t>
            </a: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>
                <a:solidFill>
                  <a:schemeClr val="tx1"/>
                </a:solidFill>
              </a:rPr>
              <a:t>4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       *  </a:t>
            </a:r>
            <a:r>
              <a:rPr lang="ru-RU" sz="1600" dirty="0">
                <a:solidFill>
                  <a:schemeClr val="tx1"/>
                </a:solidFill>
              </a:rPr>
              <a:t>п</a:t>
            </a:r>
            <a:r>
              <a:rPr lang="ru-RU" sz="1600" dirty="0" smtClean="0">
                <a:solidFill>
                  <a:schemeClr val="tx1"/>
                </a:solidFill>
              </a:rPr>
              <a:t>ример камня – может ли Бог создать такую скалу, которую Он не в силах был бы            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           </a:t>
            </a:r>
            <a:r>
              <a:rPr lang="ru-RU" sz="1600" dirty="0" smtClean="0">
                <a:solidFill>
                  <a:schemeClr val="tx1"/>
                </a:solidFill>
              </a:rPr>
              <a:t>поднять.</a:t>
            </a:r>
          </a:p>
          <a:p>
            <a:pPr algn="l"/>
            <a:r>
              <a:rPr lang="ru-RU" sz="1600" dirty="0" smtClean="0">
                <a:solidFill>
                  <a:schemeClr val="tx1"/>
                </a:solidFill>
              </a:rPr>
              <a:t>          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       *  </a:t>
            </a:r>
            <a:r>
              <a:rPr lang="ru-RU" sz="1600" dirty="0" smtClean="0">
                <a:solidFill>
                  <a:schemeClr val="tx1"/>
                </a:solidFill>
              </a:rPr>
              <a:t>откройте открытую дверь</a:t>
            </a:r>
          </a:p>
          <a:p>
            <a:pPr algn="l"/>
            <a:endParaRPr lang="ru-RU" sz="1600" dirty="0">
              <a:solidFill>
                <a:schemeClr val="tx1"/>
              </a:solidFill>
            </a:endParaRPr>
          </a:p>
          <a:p>
            <a:pPr algn="l"/>
            <a:r>
              <a:rPr lang="ru-RU" sz="1600" dirty="0" smtClean="0">
                <a:solidFill>
                  <a:schemeClr val="tx1"/>
                </a:solidFill>
              </a:rPr>
              <a:t>          * п</a:t>
            </a:r>
            <a:r>
              <a:rPr lang="ru-RU" sz="1600" dirty="0" smtClean="0">
                <a:solidFill>
                  <a:schemeClr val="tx1"/>
                </a:solidFill>
              </a:rPr>
              <a:t>ример парикмахера: он должен брить тех, кто не бреется сам; не может брить тех, кто    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          </a:t>
            </a:r>
            <a:r>
              <a:rPr lang="ru-RU" sz="1600" dirty="0" smtClean="0">
                <a:solidFill>
                  <a:schemeClr val="tx1"/>
                </a:solidFill>
              </a:rPr>
              <a:t>бреется сам – а у него растет борода.</a:t>
            </a:r>
            <a:br>
              <a:rPr lang="ru-RU" sz="1600" dirty="0" smtClean="0">
                <a:solidFill>
                  <a:schemeClr val="tx1"/>
                </a:solidFill>
              </a:rPr>
            </a:br>
            <a:endParaRPr lang="ru-RU" sz="1600" dirty="0" smtClean="0">
              <a:solidFill>
                <a:schemeClr val="tx1"/>
              </a:solidFill>
            </a:endParaRPr>
          </a:p>
          <a:p>
            <a:pPr algn="l"/>
            <a:endParaRPr lang="ru-RU" sz="1600" dirty="0">
              <a:solidFill>
                <a:schemeClr val="tx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3291541" y="4077072"/>
            <a:ext cx="45005" cy="14401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426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9144000" cy="1470025"/>
          </a:xfrm>
        </p:spPr>
        <p:txBody>
          <a:bodyPr/>
          <a:lstStyle/>
          <a:p>
            <a:r>
              <a:rPr lang="ru-RU" dirty="0"/>
              <a:t>Противоречие, Парадокс и Тайна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76872"/>
            <a:ext cx="8496944" cy="4032448"/>
          </a:xfrm>
        </p:spPr>
        <p:txBody>
          <a:bodyPr>
            <a:noAutofit/>
          </a:bodyPr>
          <a:lstStyle/>
          <a:p>
            <a:pPr algn="l"/>
            <a:r>
              <a:rPr lang="ru-RU" sz="2000" b="1" dirty="0" smtClean="0">
                <a:solidFill>
                  <a:schemeClr val="tx1"/>
                </a:solidFill>
              </a:rPr>
              <a:t>2. </a:t>
            </a:r>
            <a:r>
              <a:rPr lang="ru-RU" sz="2000" b="1" i="1" u="sng" dirty="0" smtClean="0">
                <a:solidFill>
                  <a:schemeClr val="tx1"/>
                </a:solidFill>
              </a:rPr>
              <a:t>Парадокс</a:t>
            </a: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    </a:t>
            </a:r>
            <a:r>
              <a:rPr lang="en-US" sz="2000" dirty="0" smtClean="0">
                <a:solidFill>
                  <a:schemeClr val="tx1"/>
                </a:solidFill>
              </a:rPr>
              <a:t>Para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= рядом; </a:t>
            </a:r>
            <a:r>
              <a:rPr lang="en-US" sz="2000" dirty="0">
                <a:solidFill>
                  <a:schemeClr val="tx1"/>
                </a:solidFill>
              </a:rPr>
              <a:t>dokeo</a:t>
            </a:r>
            <a:r>
              <a:rPr lang="ru-RU" sz="2000" dirty="0">
                <a:solidFill>
                  <a:schemeClr val="tx1"/>
                </a:solidFill>
              </a:rPr>
              <a:t> = казаться.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    “</a:t>
            </a:r>
            <a:r>
              <a:rPr lang="ru-RU" sz="2000" dirty="0">
                <a:solidFill>
                  <a:schemeClr val="tx1"/>
                </a:solidFill>
              </a:rPr>
              <a:t>утверждение, которое будучи истинным, </a:t>
            </a:r>
            <a:r>
              <a:rPr lang="ru-RU" sz="2000" u="sng" dirty="0">
                <a:solidFill>
                  <a:schemeClr val="tx1"/>
                </a:solidFill>
              </a:rPr>
              <a:t>кажется</a:t>
            </a:r>
            <a:r>
              <a:rPr lang="ru-RU" sz="2000" dirty="0">
                <a:solidFill>
                  <a:schemeClr val="tx1"/>
                </a:solidFill>
              </a:rPr>
              <a:t> ложным.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9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426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9144000" cy="1470025"/>
          </a:xfrm>
        </p:spPr>
        <p:txBody>
          <a:bodyPr/>
          <a:lstStyle/>
          <a:p>
            <a:r>
              <a:rPr lang="ru-RU" dirty="0"/>
              <a:t>Противоречие, Парадокс и Тайна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76872"/>
            <a:ext cx="8496944" cy="4032448"/>
          </a:xfrm>
        </p:spPr>
        <p:txBody>
          <a:bodyPr>
            <a:noAutofit/>
          </a:bodyPr>
          <a:lstStyle/>
          <a:p>
            <a:pPr algn="l"/>
            <a:r>
              <a:rPr lang="ru-RU" sz="2000" b="1" dirty="0" smtClean="0">
                <a:solidFill>
                  <a:schemeClr val="tx1"/>
                </a:solidFill>
              </a:rPr>
              <a:t>3. </a:t>
            </a:r>
            <a:r>
              <a:rPr lang="ru-RU" sz="2000" b="1" i="1" u="sng" dirty="0" smtClean="0">
                <a:solidFill>
                  <a:schemeClr val="tx1"/>
                </a:solidFill>
              </a:rPr>
              <a:t>Тайна </a:t>
            </a: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    Тайна-что-либо</a:t>
            </a:r>
            <a:r>
              <a:rPr lang="ru-RU" sz="2000" dirty="0">
                <a:solidFill>
                  <a:schemeClr val="tx1"/>
                </a:solidFill>
              </a:rPr>
              <a:t>, что невозможно понять, или что за пределами нашего </a:t>
            </a:r>
            <a:r>
              <a:rPr lang="ru-RU" sz="2000" dirty="0" smtClean="0">
                <a:solidFill>
                  <a:schemeClr val="tx1"/>
                </a:solidFill>
              </a:rPr>
              <a:t>  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   понимания</a:t>
            </a:r>
            <a:r>
              <a:rPr lang="ru-RU" sz="2000" dirty="0">
                <a:solidFill>
                  <a:schemeClr val="tx1"/>
                </a:solidFill>
              </a:rPr>
              <a:t>; также религиозная истина, которую можно познать через 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l"/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   откровение</a:t>
            </a:r>
            <a:r>
              <a:rPr lang="ru-RU" sz="2000" dirty="0">
                <a:solidFill>
                  <a:schemeClr val="tx1"/>
                </a:solidFill>
              </a:rPr>
              <a:t>, но невозможно полностью понять.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 smtClean="0">
              <a:solidFill>
                <a:schemeClr val="tx1"/>
              </a:solidFill>
            </a:endParaRPr>
          </a:p>
          <a:p>
            <a:pPr algn="l"/>
            <a:r>
              <a:rPr lang="ru-RU" sz="2000" dirty="0" smtClean="0">
                <a:solidFill>
                  <a:schemeClr val="tx1"/>
                </a:solidFill>
              </a:rPr>
              <a:t>    Тайна </a:t>
            </a:r>
            <a:r>
              <a:rPr lang="ru-RU" sz="2000" dirty="0">
                <a:solidFill>
                  <a:schemeClr val="tx1"/>
                </a:solidFill>
              </a:rPr>
              <a:t>подразумевает недостаток понимания или отсутствие знания.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    Важно </a:t>
            </a:r>
            <a:r>
              <a:rPr lang="ru-RU" sz="2000" dirty="0">
                <a:solidFill>
                  <a:schemeClr val="tx1"/>
                </a:solidFill>
              </a:rPr>
              <a:t>осознавать, что если что-то является таинственным, то это не </a:t>
            </a:r>
            <a:r>
              <a:rPr lang="ru-RU" sz="2000" dirty="0" smtClean="0">
                <a:solidFill>
                  <a:schemeClr val="tx1"/>
                </a:solidFill>
              </a:rPr>
              <a:t>  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   значит</a:t>
            </a:r>
            <a:r>
              <a:rPr lang="ru-RU" sz="2000" dirty="0">
                <a:solidFill>
                  <a:schemeClr val="tx1"/>
                </a:solidFill>
              </a:rPr>
              <a:t>, что оно неистинно или невозможно.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91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1470025"/>
          </a:xfrm>
        </p:spPr>
        <p:txBody>
          <a:bodyPr/>
          <a:lstStyle/>
          <a:p>
            <a:r>
              <a:rPr lang="ru-RU" dirty="0"/>
              <a:t>Два Парадокса в Писании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208912" cy="4320480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Воплощение Христа: Иисус Христос одновременно был Богом и человеком; Иоан. 1:14</a:t>
            </a:r>
            <a:r>
              <a:rPr lang="ru-RU" sz="3400" dirty="0">
                <a:solidFill>
                  <a:schemeClr val="tx1"/>
                </a:solidFill>
              </a:rPr>
              <a:t/>
            </a:r>
            <a:br>
              <a:rPr lang="ru-RU" sz="3400" dirty="0">
                <a:solidFill>
                  <a:schemeClr val="tx1"/>
                </a:solidFill>
              </a:rPr>
            </a:br>
            <a:r>
              <a:rPr lang="ru-RU" sz="3400" dirty="0">
                <a:solidFill>
                  <a:schemeClr val="tx1"/>
                </a:solidFill>
              </a:rPr>
              <a:t/>
            </a:r>
            <a:br>
              <a:rPr lang="ru-RU" sz="3400" dirty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93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1470025"/>
          </a:xfrm>
        </p:spPr>
        <p:txBody>
          <a:bodyPr/>
          <a:lstStyle/>
          <a:p>
            <a:r>
              <a:rPr lang="ru-RU" dirty="0"/>
              <a:t>Два Парадокса в Писании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208912" cy="4320480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Воплощение Христа: Иисус Христос одновременно был Богом и человеком; Иоан. 1:14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Не, Иисус Бог (</a:t>
            </a:r>
            <a:r>
              <a:rPr lang="en-US" sz="2400" dirty="0">
                <a:solidFill>
                  <a:schemeClr val="tx1"/>
                </a:solidFill>
              </a:rPr>
              <a:t>A</a:t>
            </a:r>
            <a:r>
              <a:rPr lang="ru-RU" sz="2400" dirty="0">
                <a:solidFill>
                  <a:schemeClr val="tx1"/>
                </a:solidFill>
              </a:rPr>
              <a:t>) и не-Бог (</a:t>
            </a:r>
            <a:r>
              <a:rPr lang="en-US" sz="2400" dirty="0">
                <a:solidFill>
                  <a:schemeClr val="tx1"/>
                </a:solidFill>
              </a:rPr>
              <a:t>non A</a:t>
            </a:r>
            <a:r>
              <a:rPr lang="ru-RU" sz="2400" dirty="0">
                <a:solidFill>
                  <a:schemeClr val="tx1"/>
                </a:solidFill>
              </a:rPr>
              <a:t>) или Иисус человек (</a:t>
            </a:r>
            <a:r>
              <a:rPr lang="en-US" sz="2400" dirty="0">
                <a:solidFill>
                  <a:schemeClr val="tx1"/>
                </a:solidFill>
              </a:rPr>
              <a:t>B</a:t>
            </a:r>
            <a:r>
              <a:rPr lang="ru-RU" sz="2400" dirty="0">
                <a:solidFill>
                  <a:schemeClr val="tx1"/>
                </a:solidFill>
              </a:rPr>
              <a:t>) и не-человек (</a:t>
            </a:r>
            <a:r>
              <a:rPr lang="en-US" sz="2400" dirty="0">
                <a:solidFill>
                  <a:schemeClr val="tx1"/>
                </a:solidFill>
              </a:rPr>
              <a:t>non B</a:t>
            </a:r>
            <a:r>
              <a:rPr lang="ru-RU" sz="2400" dirty="0">
                <a:solidFill>
                  <a:schemeClr val="tx1"/>
                </a:solidFill>
              </a:rPr>
              <a:t>). 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46363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245</Words>
  <Application>Microsoft Office PowerPoint</Application>
  <PresentationFormat>Экран (4:3)</PresentationFormat>
  <Paragraphs>69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Противоречие, Парадокс и Тайна</vt:lpstr>
      <vt:lpstr>Противоречие, Парадокс и Тайна</vt:lpstr>
      <vt:lpstr>Противоречие, Парадокс и Тайна</vt:lpstr>
      <vt:lpstr>Противоречие, Парадокс и Тайна</vt:lpstr>
      <vt:lpstr>Противоречие, Парадокс и Тайна</vt:lpstr>
      <vt:lpstr>Противоречие, Парадокс и Тайна</vt:lpstr>
      <vt:lpstr>Противоречие, Парадокс и Тайна</vt:lpstr>
      <vt:lpstr>Два Парадокса в Писании</vt:lpstr>
      <vt:lpstr>Два Парадокса в Писании</vt:lpstr>
      <vt:lpstr>Два Парадокса в Писании</vt:lpstr>
      <vt:lpstr>Два Парадокса в Писании</vt:lpstr>
      <vt:lpstr>Два Парадокса в Писании</vt:lpstr>
      <vt:lpstr>Два Парадокса в Писании</vt:lpstr>
      <vt:lpstr>Два Парадокса в Писании</vt:lpstr>
      <vt:lpstr>Парадокс</vt:lpstr>
      <vt:lpstr>Парадокс</vt:lpstr>
      <vt:lpstr>Парадокс</vt:lpstr>
      <vt:lpstr>Парадокс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Противоречие, Парадокс и Тайна</dc:title>
  <dc:creator>Admin</dc:creator>
  <cp:lastModifiedBy>Admin</cp:lastModifiedBy>
  <cp:revision>9</cp:revision>
  <dcterms:created xsi:type="dcterms:W3CDTF">2020-06-10T11:53:03Z</dcterms:created>
  <dcterms:modified xsi:type="dcterms:W3CDTF">2020-06-10T13:47:21Z</dcterms:modified>
</cp:coreProperties>
</file>