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56" r:id="rId2"/>
    <p:sldId id="316" r:id="rId3"/>
    <p:sldId id="315" r:id="rId4"/>
    <p:sldId id="314" r:id="rId5"/>
    <p:sldId id="260" r:id="rId6"/>
    <p:sldId id="262" r:id="rId7"/>
    <p:sldId id="263" r:id="rId8"/>
    <p:sldId id="264" r:id="rId9"/>
    <p:sldId id="270" r:id="rId10"/>
    <p:sldId id="271" r:id="rId11"/>
    <p:sldId id="275" r:id="rId12"/>
    <p:sldId id="274" r:id="rId13"/>
    <p:sldId id="276" r:id="rId14"/>
    <p:sldId id="277" r:id="rId15"/>
    <p:sldId id="278" r:id="rId16"/>
    <p:sldId id="279" r:id="rId17"/>
    <p:sldId id="280" r:id="rId18"/>
    <p:sldId id="281" r:id="rId19"/>
    <p:sldId id="282" r:id="rId20"/>
    <p:sldId id="284" r:id="rId21"/>
    <p:sldId id="285" r:id="rId22"/>
    <p:sldId id="286" r:id="rId23"/>
    <p:sldId id="287" r:id="rId24"/>
    <p:sldId id="288" r:id="rId25"/>
    <p:sldId id="289" r:id="rId26"/>
    <p:sldId id="290" r:id="rId27"/>
    <p:sldId id="319" r:id="rId28"/>
  </p:sldIdLst>
  <p:sldSz cx="9144000" cy="6858000" type="screen4x3"/>
  <p:notesSz cx="7034213"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100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8000"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84625" y="0"/>
            <a:ext cx="3048000" cy="46355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18563"/>
            <a:ext cx="3048000"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84625" y="8818563"/>
            <a:ext cx="3048000" cy="463550"/>
          </a:xfrm>
          <a:prstGeom prst="rect">
            <a:avLst/>
          </a:prstGeom>
        </p:spPr>
        <p:txBody>
          <a:bodyPr vert="horz" lIns="91440" tIns="45720" rIns="91440" bIns="45720" rtlCol="0" anchor="b"/>
          <a:lstStyle>
            <a:lvl1pPr algn="r">
              <a:defRPr sz="1200"/>
            </a:lvl1pPr>
          </a:lstStyle>
          <a:p>
            <a:fld id="{5922E26A-A423-443F-A8B5-210823BD9356}" type="slidenum">
              <a:rPr lang="en-US" smtClean="0"/>
              <a:pPr/>
              <a:t>‹#›</a:t>
            </a:fld>
            <a:endParaRPr lang="en-US"/>
          </a:p>
        </p:txBody>
      </p:sp>
    </p:spTree>
    <p:extLst>
      <p:ext uri="{BB962C8B-B14F-4D97-AF65-F5344CB8AC3E}">
        <p14:creationId xmlns:p14="http://schemas.microsoft.com/office/powerpoint/2010/main" val="393890216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8000"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84625" y="0"/>
            <a:ext cx="3048000" cy="46355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96975" y="696913"/>
            <a:ext cx="4641850" cy="3481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3263" y="4410075"/>
            <a:ext cx="5627687" cy="41767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563"/>
            <a:ext cx="3048000"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84625" y="8818563"/>
            <a:ext cx="3048000" cy="463550"/>
          </a:xfrm>
          <a:prstGeom prst="rect">
            <a:avLst/>
          </a:prstGeom>
        </p:spPr>
        <p:txBody>
          <a:bodyPr vert="horz" lIns="91440" tIns="45720" rIns="91440" bIns="45720" rtlCol="0" anchor="b"/>
          <a:lstStyle>
            <a:lvl1pPr algn="r">
              <a:defRPr sz="1200"/>
            </a:lvl1pPr>
          </a:lstStyle>
          <a:p>
            <a:fld id="{7436D8C6-31D5-45B3-B6A9-64E87E5F8D97}" type="slidenum">
              <a:rPr lang="en-US" smtClean="0"/>
              <a:pPr/>
              <a:t>‹#›</a:t>
            </a:fld>
            <a:endParaRPr lang="en-US"/>
          </a:p>
        </p:txBody>
      </p:sp>
    </p:spTree>
    <p:extLst>
      <p:ext uri="{BB962C8B-B14F-4D97-AF65-F5344CB8AC3E}">
        <p14:creationId xmlns:p14="http://schemas.microsoft.com/office/powerpoint/2010/main" val="426459286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36D8C6-31D5-45B3-B6A9-64E87E5F8D97}" type="slidenum">
              <a:rPr lang="en-US" smtClean="0"/>
              <a:pPr/>
              <a:t>1</a:t>
            </a:fld>
            <a:endParaRPr lang="en-US"/>
          </a:p>
        </p:txBody>
      </p:sp>
      <p:sp>
        <p:nvSpPr>
          <p:cNvPr id="6" name="Date Placeholder 5"/>
          <p:cNvSpPr>
            <a:spLocks noGrp="1"/>
          </p:cNvSpPr>
          <p:nvPr>
            <p:ph type="dt" idx="11"/>
          </p:nvPr>
        </p:nvSpPr>
        <p:spPr/>
        <p:txBody>
          <a:bodyPr/>
          <a:lstStyle/>
          <a:p>
            <a:endParaRPr lang="en-US"/>
          </a:p>
        </p:txBody>
      </p:sp>
    </p:spTree>
    <p:extLst>
      <p:ext uri="{BB962C8B-B14F-4D97-AF65-F5344CB8AC3E}">
        <p14:creationId xmlns:p14="http://schemas.microsoft.com/office/powerpoint/2010/main" val="236795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B1CB65E-8984-4B2D-8EAB-DAB4EE628FEC}" type="datetime1">
              <a:rPr lang="en-US" smtClean="0"/>
              <a:pPr/>
              <a:t>6/2/18</a:t>
            </a:fld>
            <a:endParaRPr lang="en-US"/>
          </a:p>
        </p:txBody>
      </p:sp>
      <p:sp>
        <p:nvSpPr>
          <p:cNvPr id="5" name="Footer Placeholder 4"/>
          <p:cNvSpPr>
            <a:spLocks noGrp="1"/>
          </p:cNvSpPr>
          <p:nvPr>
            <p:ph type="ftr" sz="quarter" idx="11"/>
          </p:nvPr>
        </p:nvSpPr>
        <p:spPr/>
        <p:txBody>
          <a:bodyPr/>
          <a:lstStyle/>
          <a:p>
            <a:r>
              <a:rPr lang="en-US"/>
              <a:t>© Alex Barrón 2012</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97917-B44C-4CC7-8FAB-AD519586504B}" type="datetime1">
              <a:rPr lang="en-US" smtClean="0"/>
              <a:pPr/>
              <a:t>6/2/18</a:t>
            </a:fld>
            <a:endParaRPr lang="en-US"/>
          </a:p>
        </p:txBody>
      </p:sp>
      <p:sp>
        <p:nvSpPr>
          <p:cNvPr id="5" name="Footer Placeholder 4"/>
          <p:cNvSpPr>
            <a:spLocks noGrp="1"/>
          </p:cNvSpPr>
          <p:nvPr>
            <p:ph type="ftr" sz="quarter" idx="11"/>
          </p:nvPr>
        </p:nvSpPr>
        <p:spPr/>
        <p:txBody>
          <a:bodyPr/>
          <a:lstStyle/>
          <a:p>
            <a:r>
              <a:rPr lang="en-US"/>
              <a:t>© Alex Barrón 2012</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3FF12-27C4-4199-842C-8D1902FDF073}" type="datetime1">
              <a:rPr lang="en-US" smtClean="0"/>
              <a:pPr/>
              <a:t>6/2/18</a:t>
            </a:fld>
            <a:endParaRPr lang="en-US"/>
          </a:p>
        </p:txBody>
      </p:sp>
      <p:sp>
        <p:nvSpPr>
          <p:cNvPr id="5" name="Footer Placeholder 4"/>
          <p:cNvSpPr>
            <a:spLocks noGrp="1"/>
          </p:cNvSpPr>
          <p:nvPr>
            <p:ph type="ftr" sz="quarter" idx="11"/>
          </p:nvPr>
        </p:nvSpPr>
        <p:spPr/>
        <p:txBody>
          <a:bodyPr/>
          <a:lstStyle/>
          <a:p>
            <a:r>
              <a:rPr lang="en-US"/>
              <a:t>© Alex Barrón 2012</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D4FC4C-3160-40B1-9D6D-07A955B186D0}" type="datetime1">
              <a:rPr lang="en-US" smtClean="0"/>
              <a:pPr/>
              <a:t>6/2/18</a:t>
            </a:fld>
            <a:endParaRPr lang="en-US"/>
          </a:p>
        </p:txBody>
      </p:sp>
      <p:sp>
        <p:nvSpPr>
          <p:cNvPr id="5" name="Footer Placeholder 4"/>
          <p:cNvSpPr>
            <a:spLocks noGrp="1"/>
          </p:cNvSpPr>
          <p:nvPr>
            <p:ph type="ftr" sz="quarter" idx="11"/>
          </p:nvPr>
        </p:nvSpPr>
        <p:spPr/>
        <p:txBody>
          <a:bodyPr/>
          <a:lstStyle/>
          <a:p>
            <a:r>
              <a:rPr lang="en-US"/>
              <a:t>© Alex Barrón 2012</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ED52DB-C3A5-4A68-8413-D4E658136DB4}" type="datetime1">
              <a:rPr lang="en-US" smtClean="0"/>
              <a:pPr/>
              <a:t>6/2/18</a:t>
            </a:fld>
            <a:endParaRPr lang="en-US"/>
          </a:p>
        </p:txBody>
      </p:sp>
      <p:sp>
        <p:nvSpPr>
          <p:cNvPr id="5" name="Footer Placeholder 4"/>
          <p:cNvSpPr>
            <a:spLocks noGrp="1"/>
          </p:cNvSpPr>
          <p:nvPr>
            <p:ph type="ftr" sz="quarter" idx="11"/>
          </p:nvPr>
        </p:nvSpPr>
        <p:spPr/>
        <p:txBody>
          <a:bodyPr/>
          <a:lstStyle/>
          <a:p>
            <a:r>
              <a:rPr lang="en-US"/>
              <a:t>© Alex Barrón 2012</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416C01-ED84-4625-9425-E81AA196092C}" type="datetime1">
              <a:rPr lang="en-US" smtClean="0"/>
              <a:pPr/>
              <a:t>6/2/18</a:t>
            </a:fld>
            <a:endParaRPr lang="en-US"/>
          </a:p>
        </p:txBody>
      </p:sp>
      <p:sp>
        <p:nvSpPr>
          <p:cNvPr id="6" name="Footer Placeholder 5"/>
          <p:cNvSpPr>
            <a:spLocks noGrp="1"/>
          </p:cNvSpPr>
          <p:nvPr>
            <p:ph type="ftr" sz="quarter" idx="11"/>
          </p:nvPr>
        </p:nvSpPr>
        <p:spPr/>
        <p:txBody>
          <a:bodyPr/>
          <a:lstStyle/>
          <a:p>
            <a:r>
              <a:rPr lang="en-US"/>
              <a:t>© Alex Barrón 2012</a:t>
            </a:r>
          </a:p>
        </p:txBody>
      </p:sp>
      <p:sp>
        <p:nvSpPr>
          <p:cNvPr id="7" name="Slide Number Placeholder 6"/>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701685-17F5-409D-877C-2E7D9B69A474}" type="datetime1">
              <a:rPr lang="en-US" smtClean="0"/>
              <a:pPr/>
              <a:t>6/2/18</a:t>
            </a:fld>
            <a:endParaRPr lang="en-US"/>
          </a:p>
        </p:txBody>
      </p:sp>
      <p:sp>
        <p:nvSpPr>
          <p:cNvPr id="8" name="Footer Placeholder 7"/>
          <p:cNvSpPr>
            <a:spLocks noGrp="1"/>
          </p:cNvSpPr>
          <p:nvPr>
            <p:ph type="ftr" sz="quarter" idx="11"/>
          </p:nvPr>
        </p:nvSpPr>
        <p:spPr/>
        <p:txBody>
          <a:bodyPr/>
          <a:lstStyle/>
          <a:p>
            <a:r>
              <a:rPr lang="en-US"/>
              <a:t>© Alex Barrón 2012</a:t>
            </a:r>
          </a:p>
        </p:txBody>
      </p:sp>
      <p:sp>
        <p:nvSpPr>
          <p:cNvPr id="9" name="Slide Number Placeholder 8"/>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82D321-6E58-49B2-8E9D-76185AF26AD8}" type="datetime1">
              <a:rPr lang="en-US" smtClean="0"/>
              <a:pPr/>
              <a:t>6/2/18</a:t>
            </a:fld>
            <a:endParaRPr lang="en-US"/>
          </a:p>
        </p:txBody>
      </p:sp>
      <p:sp>
        <p:nvSpPr>
          <p:cNvPr id="4" name="Footer Placeholder 3"/>
          <p:cNvSpPr>
            <a:spLocks noGrp="1"/>
          </p:cNvSpPr>
          <p:nvPr>
            <p:ph type="ftr" sz="quarter" idx="11"/>
          </p:nvPr>
        </p:nvSpPr>
        <p:spPr/>
        <p:txBody>
          <a:bodyPr/>
          <a:lstStyle/>
          <a:p>
            <a:r>
              <a:rPr lang="en-US"/>
              <a:t>© Alex Barrón 2012</a:t>
            </a:r>
          </a:p>
        </p:txBody>
      </p:sp>
      <p:sp>
        <p:nvSpPr>
          <p:cNvPr id="5" name="Slide Number Placeholder 4"/>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75562-5773-4541-993D-948DB7505667}" type="datetime1">
              <a:rPr lang="en-US" smtClean="0"/>
              <a:pPr/>
              <a:t>6/2/18</a:t>
            </a:fld>
            <a:endParaRPr lang="en-US"/>
          </a:p>
        </p:txBody>
      </p:sp>
      <p:sp>
        <p:nvSpPr>
          <p:cNvPr id="3" name="Footer Placeholder 2"/>
          <p:cNvSpPr>
            <a:spLocks noGrp="1"/>
          </p:cNvSpPr>
          <p:nvPr>
            <p:ph type="ftr" sz="quarter" idx="11"/>
          </p:nvPr>
        </p:nvSpPr>
        <p:spPr/>
        <p:txBody>
          <a:bodyPr/>
          <a:lstStyle/>
          <a:p>
            <a:r>
              <a:rPr lang="en-US"/>
              <a:t>© Alex Barrón 2012</a:t>
            </a:r>
          </a:p>
        </p:txBody>
      </p:sp>
      <p:sp>
        <p:nvSpPr>
          <p:cNvPr id="4" name="Slide Number Placeholder 3"/>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B9B8F9-F63B-4A11-AE8E-6C80C0C94210}" type="datetime1">
              <a:rPr lang="en-US" smtClean="0"/>
              <a:pPr/>
              <a:t>6/2/18</a:t>
            </a:fld>
            <a:endParaRPr lang="en-US"/>
          </a:p>
        </p:txBody>
      </p:sp>
      <p:sp>
        <p:nvSpPr>
          <p:cNvPr id="6" name="Footer Placeholder 5"/>
          <p:cNvSpPr>
            <a:spLocks noGrp="1"/>
          </p:cNvSpPr>
          <p:nvPr>
            <p:ph type="ftr" sz="quarter" idx="11"/>
          </p:nvPr>
        </p:nvSpPr>
        <p:spPr/>
        <p:txBody>
          <a:bodyPr/>
          <a:lstStyle/>
          <a:p>
            <a:r>
              <a:rPr lang="en-US"/>
              <a:t>© Alex Barrón 2012</a:t>
            </a:r>
          </a:p>
        </p:txBody>
      </p:sp>
      <p:sp>
        <p:nvSpPr>
          <p:cNvPr id="7" name="Slide Number Placeholder 6"/>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2537F6-861D-4583-BBFE-871A61E2FFF4}" type="datetime1">
              <a:rPr lang="en-US" smtClean="0"/>
              <a:pPr/>
              <a:t>6/2/18</a:t>
            </a:fld>
            <a:endParaRPr lang="en-US"/>
          </a:p>
        </p:txBody>
      </p:sp>
      <p:sp>
        <p:nvSpPr>
          <p:cNvPr id="6" name="Footer Placeholder 5"/>
          <p:cNvSpPr>
            <a:spLocks noGrp="1"/>
          </p:cNvSpPr>
          <p:nvPr>
            <p:ph type="ftr" sz="quarter" idx="11"/>
          </p:nvPr>
        </p:nvSpPr>
        <p:spPr/>
        <p:txBody>
          <a:bodyPr/>
          <a:lstStyle/>
          <a:p>
            <a:r>
              <a:rPr lang="en-US"/>
              <a:t>© Alex Barrón 2012</a:t>
            </a:r>
          </a:p>
        </p:txBody>
      </p:sp>
      <p:sp>
        <p:nvSpPr>
          <p:cNvPr id="7" name="Slide Number Placeholder 6"/>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BE770-F9F8-4E8B-9D03-9E4028AAD8F1}" type="datetime1">
              <a:rPr lang="en-US" smtClean="0"/>
              <a:pPr/>
              <a:t>6/2/18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Alex Barrón 2012</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92660-07D7-4D1A-9A00-6246F487EF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 Id="rId3"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png"/><Relationship Id="rId1" Type="http://schemas.openxmlformats.org/officeDocument/2006/relationships/slideLayout" Target="../slideLayouts/slideLayout5.xml"/><Relationship Id="rId2"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png"/><Relationship Id="rId1" Type="http://schemas.openxmlformats.org/officeDocument/2006/relationships/slideLayout" Target="../slideLayouts/slideLayout5.xml"/><Relationship Id="rId2"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jpeg"/><Relationship Id="rId3"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jpeg"/><Relationship Id="rId3" Type="http://schemas.openxmlformats.org/officeDocument/2006/relationships/image" Target="../media/image2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4.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4544700"/>
            <a:ext cx="7772400" cy="1470025"/>
          </a:xfrm>
        </p:spPr>
        <p:txBody>
          <a:bodyPr>
            <a:normAutofit/>
          </a:bodyPr>
          <a:lstStyle/>
          <a:p>
            <a:r>
              <a:rPr lang="en-US" sz="3200" b="1" dirty="0"/>
              <a:t>by</a:t>
            </a:r>
          </a:p>
        </p:txBody>
      </p:sp>
      <p:sp>
        <p:nvSpPr>
          <p:cNvPr id="3" name="Subtitle 2"/>
          <p:cNvSpPr>
            <a:spLocks noGrp="1"/>
          </p:cNvSpPr>
          <p:nvPr>
            <p:ph type="subTitle" idx="1"/>
          </p:nvPr>
        </p:nvSpPr>
        <p:spPr>
          <a:xfrm>
            <a:off x="1394607" y="6035675"/>
            <a:ext cx="6400800" cy="914400"/>
          </a:xfrm>
        </p:spPr>
        <p:txBody>
          <a:bodyPr/>
          <a:lstStyle/>
          <a:p>
            <a:r>
              <a:rPr lang="en-US" b="1" dirty="0">
                <a:solidFill>
                  <a:schemeClr val="tx1"/>
                </a:solidFill>
              </a:rPr>
              <a:t>Alex Barrón</a:t>
            </a:r>
          </a:p>
        </p:txBody>
      </p:sp>
      <p:sp>
        <p:nvSpPr>
          <p:cNvPr id="4" name="Title 1"/>
          <p:cNvSpPr txBox="1">
            <a:spLocks/>
          </p:cNvSpPr>
          <p:nvPr/>
        </p:nvSpPr>
        <p:spPr>
          <a:xfrm>
            <a:off x="23007" y="1482526"/>
            <a:ext cx="91440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dirty="0">
                <a:ln>
                  <a:noFill/>
                </a:ln>
                <a:solidFill>
                  <a:schemeClr val="tx1"/>
                </a:solidFill>
                <a:effectLst/>
                <a:uLnTx/>
                <a:uFillTx/>
                <a:latin typeface="+mj-lt"/>
                <a:ea typeface="+mj-ea"/>
                <a:cs typeface="+mj-cs"/>
              </a:rPr>
              <a:t>Financial Freedom &amp; Success Institute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a:latin typeface="+mj-lt"/>
                <a:ea typeface="+mj-ea"/>
                <a:cs typeface="+mj-cs"/>
              </a:rPr>
              <a:t>Presents</a:t>
            </a:r>
            <a:endParaRPr kumimoji="0" lang="en-US" sz="2800" i="0" u="none" strike="noStrike" kern="1200" cap="none" spc="0" normalizeH="0" baseline="0" noProof="0" dirty="0">
              <a:ln>
                <a:noFill/>
              </a:ln>
              <a:solidFill>
                <a:schemeClr val="tx1"/>
              </a:solidFill>
              <a:effectLst/>
              <a:uLnTx/>
              <a:uFillTx/>
              <a:latin typeface="+mj-lt"/>
              <a:ea typeface="+mj-ea"/>
              <a:cs typeface="+mj-cs"/>
            </a:endParaRPr>
          </a:p>
        </p:txBody>
      </p:sp>
      <p:sp>
        <p:nvSpPr>
          <p:cNvPr id="7" name="Footer Placeholder 7"/>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2014</a:t>
            </a:r>
          </a:p>
        </p:txBody>
      </p:sp>
      <p:sp>
        <p:nvSpPr>
          <p:cNvPr id="8" name="Slide Number Placeholder 8"/>
          <p:cNvSpPr>
            <a:spLocks noGrp="1"/>
          </p:cNvSpPr>
          <p:nvPr>
            <p:ph type="sldNum" sz="quarter" idx="12"/>
          </p:nvPr>
        </p:nvSpPr>
        <p:spPr>
          <a:xfrm>
            <a:off x="7010400" y="6492875"/>
            <a:ext cx="2133600" cy="365125"/>
          </a:xfrm>
        </p:spPr>
        <p:txBody>
          <a:bodyPr/>
          <a:lstStyle/>
          <a:p>
            <a:fld id="{26992660-07D7-4D1A-9A00-6246F487EF94}" type="slidenum">
              <a:rPr lang="en-US" smtClean="0"/>
              <a:pPr/>
              <a:t>1</a:t>
            </a:fld>
            <a:endParaRPr lang="en-US" dirty="0"/>
          </a:p>
        </p:txBody>
      </p:sp>
      <p:pic>
        <p:nvPicPr>
          <p:cNvPr id="9" name="Picture 8">
            <a:extLst>
              <a:ext uri="{FF2B5EF4-FFF2-40B4-BE49-F238E27FC236}">
                <a16:creationId xmlns:a16="http://schemas.microsoft.com/office/drawing/2014/main" xmlns="" id="{31602CB7-609F-4B0B-89AA-DAA61CB177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799" y="11111"/>
            <a:ext cx="1676401" cy="1676401"/>
          </a:xfrm>
          <a:prstGeom prst="rect">
            <a:avLst/>
          </a:prstGeom>
        </p:spPr>
      </p:pic>
      <p:pic>
        <p:nvPicPr>
          <p:cNvPr id="11" name="Picture 10">
            <a:extLst>
              <a:ext uri="{FF2B5EF4-FFF2-40B4-BE49-F238E27FC236}">
                <a16:creationId xmlns:a16="http://schemas.microsoft.com/office/drawing/2014/main" xmlns="" id="{B6882935-B52A-4721-ACA7-66B743E749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2819400"/>
            <a:ext cx="3978281" cy="2069419"/>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b="1" dirty="0"/>
              <a:t>Modern Slavery – Financial Bondage</a:t>
            </a:r>
          </a:p>
        </p:txBody>
      </p:sp>
      <p:sp>
        <p:nvSpPr>
          <p:cNvPr id="3" name="Content Placeholder 2"/>
          <p:cNvSpPr>
            <a:spLocks noGrp="1"/>
          </p:cNvSpPr>
          <p:nvPr>
            <p:ph sz="half" idx="1"/>
          </p:nvPr>
        </p:nvSpPr>
        <p:spPr>
          <a:xfrm>
            <a:off x="304800" y="1600200"/>
            <a:ext cx="4191000" cy="5257800"/>
          </a:xfrm>
        </p:spPr>
        <p:txBody>
          <a:bodyPr>
            <a:normAutofit fontScale="92500" lnSpcReduction="20000"/>
          </a:bodyPr>
          <a:lstStyle/>
          <a:p>
            <a:r>
              <a:rPr lang="en-US" dirty="0"/>
              <a:t>Although we think we are “free” men and women, the reality is we are modern-day slaves.</a:t>
            </a:r>
          </a:p>
          <a:p>
            <a:r>
              <a:rPr lang="en-US" dirty="0"/>
              <a:t>Why? Can you stop working tomorrow?</a:t>
            </a:r>
          </a:p>
          <a:p>
            <a:r>
              <a:rPr lang="en-US" dirty="0"/>
              <a:t>Why Not? – DEBT!</a:t>
            </a:r>
          </a:p>
          <a:p>
            <a:r>
              <a:rPr lang="en-US" dirty="0"/>
              <a:t>Would you willingly become someone’s physical slave?</a:t>
            </a:r>
          </a:p>
          <a:p>
            <a:r>
              <a:rPr lang="en-US" dirty="0"/>
              <a:t>Yet you have become a financial slave to the system – e.g. credit cards!</a:t>
            </a:r>
          </a:p>
        </p:txBody>
      </p:sp>
      <p:sp>
        <p:nvSpPr>
          <p:cNvPr id="4" name="Content Placeholder 3"/>
          <p:cNvSpPr>
            <a:spLocks noGrp="1"/>
          </p:cNvSpPr>
          <p:nvPr>
            <p:ph sz="half" idx="2"/>
          </p:nvPr>
        </p:nvSpPr>
        <p:spPr>
          <a:xfrm>
            <a:off x="4648200" y="1600200"/>
            <a:ext cx="4038600" cy="5257800"/>
          </a:xfrm>
        </p:spPr>
        <p:txBody>
          <a:bodyPr>
            <a:normAutofit fontScale="92500" lnSpcReduction="20000"/>
          </a:bodyPr>
          <a:lstStyle/>
          <a:p>
            <a:r>
              <a:rPr lang="en-US" dirty="0"/>
              <a:t>You Must FIGHT for your own Freedom, your Future, your Family and ultimately your DESTINY!</a:t>
            </a:r>
          </a:p>
          <a:p>
            <a:r>
              <a:rPr lang="en-US" dirty="0"/>
              <a:t>You can be free from debt and the control of money over your life.</a:t>
            </a:r>
          </a:p>
          <a:p>
            <a:r>
              <a:rPr lang="en-US" dirty="0"/>
              <a:t>Like losing weight – No one else can do it for you.</a:t>
            </a:r>
          </a:p>
          <a:p>
            <a:r>
              <a:rPr lang="en-US" dirty="0"/>
              <a:t>YOU Have to Fight For Your Own Financial Freedom!</a:t>
            </a:r>
          </a:p>
          <a:p>
            <a:r>
              <a:rPr lang="en-US" dirty="0"/>
              <a:t>ONLY YOU CAN DO IT!</a:t>
            </a:r>
          </a:p>
          <a:p>
            <a:r>
              <a:rPr lang="en-US" dirty="0"/>
              <a:t>It takes determination, but you CAN DO IT!</a:t>
            </a:r>
          </a:p>
        </p:txBody>
      </p:sp>
      <p:sp>
        <p:nvSpPr>
          <p:cNvPr id="6" name="Footer Placeholder 5"/>
          <p:cNvSpPr>
            <a:spLocks noGrp="1"/>
          </p:cNvSpPr>
          <p:nvPr>
            <p:ph type="ftr" sz="quarter" idx="11"/>
          </p:nvPr>
        </p:nvSpPr>
        <p:spPr>
          <a:xfrm>
            <a:off x="0" y="6492875"/>
            <a:ext cx="2895600" cy="365125"/>
          </a:xfrm>
        </p:spPr>
        <p:txBody>
          <a:bodyPr/>
          <a:lstStyle/>
          <a:p>
            <a:r>
              <a:rPr lang="en-US" dirty="0"/>
              <a:t>© Alex </a:t>
            </a:r>
            <a:r>
              <a:rPr lang="en-US" dirty="0" err="1"/>
              <a:t>Barrón</a:t>
            </a:r>
            <a:r>
              <a:rPr lang="en-US" dirty="0"/>
              <a:t> 2014</a:t>
            </a:r>
          </a:p>
        </p:txBody>
      </p:sp>
      <p:sp>
        <p:nvSpPr>
          <p:cNvPr id="7" name="Slide Number Placeholder 6"/>
          <p:cNvSpPr>
            <a:spLocks noGrp="1"/>
          </p:cNvSpPr>
          <p:nvPr>
            <p:ph type="sldNum" sz="quarter" idx="12"/>
          </p:nvPr>
        </p:nvSpPr>
        <p:spPr>
          <a:xfrm>
            <a:off x="7010400" y="6492875"/>
            <a:ext cx="2133600" cy="365125"/>
          </a:xfrm>
        </p:spPr>
        <p:txBody>
          <a:bodyPr/>
          <a:lstStyle/>
          <a:p>
            <a:fld id="{26992660-07D7-4D1A-9A00-6246F487EF94}" type="slidenum">
              <a:rPr lang="en-US" smtClean="0"/>
              <a:pPr/>
              <a:t>10</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Financial Literacy?</a:t>
            </a:r>
          </a:p>
        </p:txBody>
      </p:sp>
      <p:sp>
        <p:nvSpPr>
          <p:cNvPr id="3" name="Content Placeholder 2"/>
          <p:cNvSpPr>
            <a:spLocks noGrp="1"/>
          </p:cNvSpPr>
          <p:nvPr>
            <p:ph sz="half" idx="1"/>
          </p:nvPr>
        </p:nvSpPr>
        <p:spPr>
          <a:xfrm>
            <a:off x="457200" y="1600200"/>
            <a:ext cx="8382000" cy="4525963"/>
          </a:xfrm>
        </p:spPr>
        <p:txBody>
          <a:bodyPr>
            <a:normAutofit fontScale="92500" lnSpcReduction="10000"/>
          </a:bodyPr>
          <a:lstStyle/>
          <a:p>
            <a:r>
              <a:rPr lang="en-US" i="1" dirty="0"/>
              <a:t>What is missing from educated people who struggle financially in their education is not how to make money, but how to spend money.</a:t>
            </a:r>
            <a:endParaRPr lang="en-US" dirty="0"/>
          </a:p>
          <a:p>
            <a:r>
              <a:rPr lang="en-US" i="1" dirty="0"/>
              <a:t>What you do with the money once you make it, how to keep people from taking it from you, how long you keep it, and how hard that money works for you.</a:t>
            </a:r>
            <a:endParaRPr lang="en-US" dirty="0"/>
          </a:p>
          <a:p>
            <a:r>
              <a:rPr lang="en-US" i="1" dirty="0"/>
              <a:t>Most people don't understand cash flow.  A person can be highly educated, professionally successful and be financially illiterate.</a:t>
            </a:r>
          </a:p>
          <a:p>
            <a:pPr marL="0" indent="0">
              <a:buNone/>
            </a:pPr>
            <a:endParaRPr lang="en-US" dirty="0"/>
          </a:p>
          <a:p>
            <a:pPr algn="r">
              <a:buNone/>
            </a:pPr>
            <a:r>
              <a:rPr lang="en-US" dirty="0"/>
              <a:t> - Robert </a:t>
            </a:r>
            <a:r>
              <a:rPr lang="en-US" dirty="0" err="1"/>
              <a:t>Kiyosaki</a:t>
            </a:r>
            <a:endParaRPr lang="en-US" dirty="0"/>
          </a:p>
        </p:txBody>
      </p:sp>
      <p:sp>
        <p:nvSpPr>
          <p:cNvPr id="7" name="Slide Number Placeholder 6"/>
          <p:cNvSpPr>
            <a:spLocks noGrp="1"/>
          </p:cNvSpPr>
          <p:nvPr>
            <p:ph type="sldNum" sz="quarter" idx="12"/>
          </p:nvPr>
        </p:nvSpPr>
        <p:spPr>
          <a:xfrm>
            <a:off x="7010400" y="6492875"/>
            <a:ext cx="2133600" cy="365125"/>
          </a:xfrm>
        </p:spPr>
        <p:txBody>
          <a:bodyPr/>
          <a:lstStyle/>
          <a:p>
            <a:fld id="{26992660-07D7-4D1A-9A00-6246F487EF94}" type="slidenum">
              <a:rPr lang="en-US" smtClean="0"/>
              <a:pPr/>
              <a:t>11</a:t>
            </a:fld>
            <a:endParaRPr lang="en-US" dirty="0"/>
          </a:p>
        </p:txBody>
      </p:sp>
      <p:pic>
        <p:nvPicPr>
          <p:cNvPr id="8" name="Picture 7" descr="Financial Freedom Seminar logo.PNG"/>
          <p:cNvPicPr>
            <a:picLocks noChangeAspect="1"/>
          </p:cNvPicPr>
          <p:nvPr/>
        </p:nvPicPr>
        <p:blipFill>
          <a:blip r:embed="rId2" cstate="print"/>
          <a:stretch>
            <a:fillRect/>
          </a:stretch>
        </p:blipFill>
        <p:spPr>
          <a:xfrm>
            <a:off x="0" y="5410200"/>
            <a:ext cx="2087586" cy="1085918"/>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Invest in Your Financial Intelligence</a:t>
            </a:r>
          </a:p>
        </p:txBody>
      </p:sp>
      <p:sp>
        <p:nvSpPr>
          <p:cNvPr id="3" name="Content Placeholder 2"/>
          <p:cNvSpPr>
            <a:spLocks noGrp="1"/>
          </p:cNvSpPr>
          <p:nvPr>
            <p:ph sz="half" idx="1"/>
          </p:nvPr>
        </p:nvSpPr>
        <p:spPr/>
        <p:txBody>
          <a:bodyPr>
            <a:normAutofit fontScale="85000" lnSpcReduction="20000"/>
          </a:bodyPr>
          <a:lstStyle/>
          <a:p>
            <a:r>
              <a:rPr lang="en-US" i="1" dirty="0"/>
              <a:t>“Money is one form of power.  But what is more powerful is financial education.  </a:t>
            </a:r>
            <a:endParaRPr lang="en-US" dirty="0"/>
          </a:p>
          <a:p>
            <a:r>
              <a:rPr lang="en-US" i="1" dirty="0"/>
              <a:t>Money comes and goes, but if you have the education about how money works, you gain power over it and can begin building wealth.</a:t>
            </a:r>
            <a:endParaRPr lang="en-US" dirty="0"/>
          </a:p>
          <a:p>
            <a:r>
              <a:rPr lang="en-US" i="1" dirty="0"/>
              <a:t>Learn how money works so you can make it work for you.</a:t>
            </a:r>
            <a:endParaRPr lang="en-US" dirty="0"/>
          </a:p>
          <a:p>
            <a:r>
              <a:rPr lang="en-US" i="1" dirty="0"/>
              <a:t>Be financially competent.</a:t>
            </a:r>
            <a:endParaRPr lang="en-US" dirty="0"/>
          </a:p>
          <a:p>
            <a:endParaRPr lang="en-US" dirty="0"/>
          </a:p>
        </p:txBody>
      </p:sp>
      <p:sp>
        <p:nvSpPr>
          <p:cNvPr id="4" name="Content Placeholder 3"/>
          <p:cNvSpPr>
            <a:spLocks noGrp="1"/>
          </p:cNvSpPr>
          <p:nvPr>
            <p:ph sz="half" idx="2"/>
          </p:nvPr>
        </p:nvSpPr>
        <p:spPr/>
        <p:txBody>
          <a:bodyPr>
            <a:normAutofit fontScale="85000" lnSpcReduction="20000"/>
          </a:bodyPr>
          <a:lstStyle/>
          <a:p>
            <a:r>
              <a:rPr lang="en-US" i="1" dirty="0"/>
              <a:t>Intelligence solves problems and produces money.  Money without financial intelligence is money soon gone.</a:t>
            </a:r>
            <a:endParaRPr lang="en-US" dirty="0"/>
          </a:p>
          <a:p>
            <a:r>
              <a:rPr lang="en-US" i="1" dirty="0"/>
              <a:t>Illiteracy, both in words and numbers, is the foundation of financial struggle.  If people are having difficulties financially, there is something that they cannot read, either in numbers or words. </a:t>
            </a:r>
          </a:p>
          <a:p>
            <a:pPr algn="r">
              <a:buNone/>
            </a:pPr>
            <a:r>
              <a:rPr lang="en-US" dirty="0"/>
              <a:t>- Robert </a:t>
            </a:r>
            <a:r>
              <a:rPr lang="en-US" dirty="0" err="1"/>
              <a:t>Kiyosaki</a:t>
            </a:r>
            <a:endParaRPr lang="en-US" i="1" dirty="0"/>
          </a:p>
          <a:p>
            <a:endParaRPr lang="en-US" dirty="0"/>
          </a:p>
        </p:txBody>
      </p:sp>
      <p:sp>
        <p:nvSpPr>
          <p:cNvPr id="7" name="Slide Number Placeholder 6"/>
          <p:cNvSpPr>
            <a:spLocks noGrp="1"/>
          </p:cNvSpPr>
          <p:nvPr>
            <p:ph type="sldNum" sz="quarter" idx="12"/>
          </p:nvPr>
        </p:nvSpPr>
        <p:spPr>
          <a:xfrm>
            <a:off x="7010400" y="6492875"/>
            <a:ext cx="2133600" cy="365125"/>
          </a:xfrm>
        </p:spPr>
        <p:txBody>
          <a:bodyPr/>
          <a:lstStyle/>
          <a:p>
            <a:fld id="{26992660-07D7-4D1A-9A00-6246F487EF94}" type="slidenum">
              <a:rPr lang="en-US" smtClean="0"/>
              <a:pPr/>
              <a:t>12</a:t>
            </a:fld>
            <a:endParaRPr lang="en-US" dirty="0"/>
          </a:p>
        </p:txBody>
      </p:sp>
      <p:pic>
        <p:nvPicPr>
          <p:cNvPr id="8" name="Picture 7" descr="Financial Freedom Seminar logo.PNG"/>
          <p:cNvPicPr>
            <a:picLocks noChangeAspect="1"/>
          </p:cNvPicPr>
          <p:nvPr/>
        </p:nvPicPr>
        <p:blipFill>
          <a:blip r:embed="rId2" cstate="print"/>
          <a:stretch>
            <a:fillRect/>
          </a:stretch>
        </p:blipFill>
        <p:spPr>
          <a:xfrm>
            <a:off x="0" y="5715000"/>
            <a:ext cx="2087586" cy="1085918"/>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Seeds of Failure and Success</a:t>
            </a:r>
          </a:p>
        </p:txBody>
      </p:sp>
      <p:sp>
        <p:nvSpPr>
          <p:cNvPr id="3" name="Content Placeholder 2"/>
          <p:cNvSpPr>
            <a:spLocks noGrp="1"/>
          </p:cNvSpPr>
          <p:nvPr>
            <p:ph sz="half" idx="1"/>
          </p:nvPr>
        </p:nvSpPr>
        <p:spPr>
          <a:xfrm>
            <a:off x="457200" y="1600200"/>
            <a:ext cx="4038600" cy="4953000"/>
          </a:xfrm>
        </p:spPr>
        <p:txBody>
          <a:bodyPr>
            <a:normAutofit lnSpcReduction="10000"/>
          </a:bodyPr>
          <a:lstStyle/>
          <a:p>
            <a:r>
              <a:rPr lang="en-US" dirty="0"/>
              <a:t>What do you “see”?</a:t>
            </a:r>
          </a:p>
          <a:p>
            <a:endParaRPr lang="en-US" dirty="0"/>
          </a:p>
          <a:p>
            <a:endParaRPr lang="en-US" dirty="0"/>
          </a:p>
          <a:p>
            <a:endParaRPr lang="en-US" dirty="0"/>
          </a:p>
          <a:p>
            <a:endParaRPr lang="en-US" dirty="0"/>
          </a:p>
          <a:p>
            <a:endParaRPr lang="en-US" dirty="0"/>
          </a:p>
          <a:p>
            <a:endParaRPr lang="en-US" dirty="0"/>
          </a:p>
          <a:p>
            <a:endParaRPr lang="en-US" dirty="0"/>
          </a:p>
          <a:p>
            <a:pPr lvl="1"/>
            <a:r>
              <a:rPr lang="en-US" dirty="0"/>
              <a:t>A Fruit</a:t>
            </a:r>
          </a:p>
        </p:txBody>
      </p:sp>
      <p:sp>
        <p:nvSpPr>
          <p:cNvPr id="4" name="Content Placeholder 3"/>
          <p:cNvSpPr>
            <a:spLocks noGrp="1"/>
          </p:cNvSpPr>
          <p:nvPr>
            <p:ph sz="half" idx="2"/>
          </p:nvPr>
        </p:nvSpPr>
        <p:spPr>
          <a:xfrm>
            <a:off x="4648200" y="1600200"/>
            <a:ext cx="4267200" cy="4876800"/>
          </a:xfrm>
        </p:spPr>
        <p:txBody>
          <a:bodyPr>
            <a:normAutofit lnSpcReduction="10000"/>
          </a:bodyPr>
          <a:lstStyle/>
          <a:p>
            <a:r>
              <a:rPr lang="en-US" dirty="0"/>
              <a:t>What do you “see” now?</a:t>
            </a:r>
          </a:p>
          <a:p>
            <a:endParaRPr lang="en-US" dirty="0"/>
          </a:p>
          <a:p>
            <a:endParaRPr lang="en-US" dirty="0"/>
          </a:p>
          <a:p>
            <a:endParaRPr lang="en-US" dirty="0"/>
          </a:p>
          <a:p>
            <a:endParaRPr lang="en-US" dirty="0"/>
          </a:p>
          <a:p>
            <a:endParaRPr lang="en-US" dirty="0"/>
          </a:p>
          <a:p>
            <a:endParaRPr lang="en-US" dirty="0"/>
          </a:p>
          <a:p>
            <a:endParaRPr lang="en-US" dirty="0"/>
          </a:p>
          <a:p>
            <a:r>
              <a:rPr lang="en-US" dirty="0"/>
              <a:t>The Tree that created the fruit</a:t>
            </a:r>
          </a:p>
        </p:txBody>
      </p:sp>
      <p:pic>
        <p:nvPicPr>
          <p:cNvPr id="6" name="Picture 5" descr="fruit.jpg"/>
          <p:cNvPicPr>
            <a:picLocks noChangeAspect="1"/>
          </p:cNvPicPr>
          <p:nvPr/>
        </p:nvPicPr>
        <p:blipFill>
          <a:blip r:embed="rId2" cstate="print"/>
          <a:stretch>
            <a:fillRect/>
          </a:stretch>
        </p:blipFill>
        <p:spPr>
          <a:xfrm>
            <a:off x="838200" y="2743200"/>
            <a:ext cx="3460750" cy="2595563"/>
          </a:xfrm>
          <a:prstGeom prst="rect">
            <a:avLst/>
          </a:prstGeom>
        </p:spPr>
      </p:pic>
      <p:pic>
        <p:nvPicPr>
          <p:cNvPr id="7" name="Picture 6" descr="tree.jpg"/>
          <p:cNvPicPr>
            <a:picLocks noChangeAspect="1"/>
          </p:cNvPicPr>
          <p:nvPr/>
        </p:nvPicPr>
        <p:blipFill>
          <a:blip r:embed="rId3" cstate="print"/>
          <a:stretch>
            <a:fillRect/>
          </a:stretch>
        </p:blipFill>
        <p:spPr>
          <a:xfrm>
            <a:off x="5638800" y="2590800"/>
            <a:ext cx="2368296" cy="2819400"/>
          </a:xfrm>
          <a:prstGeom prst="rect">
            <a:avLst/>
          </a:prstGeom>
        </p:spPr>
      </p:pic>
      <p:sp>
        <p:nvSpPr>
          <p:cNvPr id="9" name="Footer Placeholder 8"/>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2014</a:t>
            </a:r>
          </a:p>
        </p:txBody>
      </p:sp>
      <p:sp>
        <p:nvSpPr>
          <p:cNvPr id="10" name="Slide Number Placeholder 9"/>
          <p:cNvSpPr>
            <a:spLocks noGrp="1"/>
          </p:cNvSpPr>
          <p:nvPr>
            <p:ph type="sldNum" sz="quarter" idx="12"/>
          </p:nvPr>
        </p:nvSpPr>
        <p:spPr>
          <a:xfrm>
            <a:off x="7010400" y="6492875"/>
            <a:ext cx="2133600" cy="365125"/>
          </a:xfrm>
        </p:spPr>
        <p:txBody>
          <a:bodyPr/>
          <a:lstStyle/>
          <a:p>
            <a:fld id="{26992660-07D7-4D1A-9A00-6246F487EF94}" type="slidenum">
              <a:rPr lang="en-US" smtClean="0"/>
              <a:pPr/>
              <a:t>13</a:t>
            </a:fld>
            <a:endParaRPr lang="en-US" dirty="0"/>
          </a:p>
        </p:txBody>
      </p:sp>
      <p:pic>
        <p:nvPicPr>
          <p:cNvPr id="11" name="Picture 10" descr="Financial Freedom Seminar logo.PNG"/>
          <p:cNvPicPr>
            <a:picLocks noChangeAspect="1"/>
          </p:cNvPicPr>
          <p:nvPr/>
        </p:nvPicPr>
        <p:blipFill>
          <a:blip r:embed="rId4" cstate="print"/>
          <a:stretch>
            <a:fillRect/>
          </a:stretch>
        </p:blipFill>
        <p:spPr>
          <a:xfrm>
            <a:off x="0" y="5715000"/>
            <a:ext cx="2087586" cy="1085918"/>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Seeds of Failure and Success</a:t>
            </a:r>
          </a:p>
        </p:txBody>
      </p:sp>
      <p:sp>
        <p:nvSpPr>
          <p:cNvPr id="3" name="Content Placeholder 2"/>
          <p:cNvSpPr>
            <a:spLocks noGrp="1"/>
          </p:cNvSpPr>
          <p:nvPr>
            <p:ph sz="half" idx="1"/>
          </p:nvPr>
        </p:nvSpPr>
        <p:spPr>
          <a:xfrm>
            <a:off x="457200" y="1600200"/>
            <a:ext cx="4038600" cy="5257800"/>
          </a:xfrm>
        </p:spPr>
        <p:txBody>
          <a:bodyPr>
            <a:normAutofit/>
          </a:bodyPr>
          <a:lstStyle/>
          <a:p>
            <a:r>
              <a:rPr lang="en-US" dirty="0"/>
              <a:t>What do you “see” this time?</a:t>
            </a:r>
          </a:p>
          <a:p>
            <a:endParaRPr lang="en-US" dirty="0"/>
          </a:p>
          <a:p>
            <a:endParaRPr lang="en-US" dirty="0"/>
          </a:p>
          <a:p>
            <a:endParaRPr lang="en-US" dirty="0"/>
          </a:p>
          <a:p>
            <a:endParaRPr lang="en-US" dirty="0"/>
          </a:p>
          <a:p>
            <a:endParaRPr lang="en-US" dirty="0"/>
          </a:p>
          <a:p>
            <a:endParaRPr lang="en-US" dirty="0"/>
          </a:p>
          <a:p>
            <a:endParaRPr lang="en-US" dirty="0"/>
          </a:p>
          <a:p>
            <a:pPr lvl="1"/>
            <a:r>
              <a:rPr lang="en-US" dirty="0"/>
              <a:t>The “invisible” roots?</a:t>
            </a:r>
          </a:p>
        </p:txBody>
      </p:sp>
      <p:sp>
        <p:nvSpPr>
          <p:cNvPr id="4" name="Content Placeholder 3"/>
          <p:cNvSpPr>
            <a:spLocks noGrp="1"/>
          </p:cNvSpPr>
          <p:nvPr>
            <p:ph sz="half" idx="2"/>
          </p:nvPr>
        </p:nvSpPr>
        <p:spPr>
          <a:xfrm>
            <a:off x="4648200" y="1600200"/>
            <a:ext cx="4267200" cy="5029200"/>
          </a:xfrm>
        </p:spPr>
        <p:txBody>
          <a:bodyPr>
            <a:normAutofit/>
          </a:bodyPr>
          <a:lstStyle/>
          <a:p>
            <a:r>
              <a:rPr lang="en-US" dirty="0"/>
              <a:t>And now?</a:t>
            </a:r>
          </a:p>
          <a:p>
            <a:endParaRPr lang="en-US" dirty="0"/>
          </a:p>
          <a:p>
            <a:endParaRPr lang="en-US" dirty="0"/>
          </a:p>
          <a:p>
            <a:endParaRPr lang="en-US" dirty="0"/>
          </a:p>
          <a:p>
            <a:endParaRPr lang="en-US" dirty="0"/>
          </a:p>
          <a:p>
            <a:endParaRPr lang="en-US" dirty="0"/>
          </a:p>
          <a:p>
            <a:endParaRPr lang="en-US" dirty="0"/>
          </a:p>
          <a:p>
            <a:endParaRPr lang="en-US" dirty="0"/>
          </a:p>
          <a:p>
            <a:pPr lvl="1"/>
            <a:r>
              <a:rPr lang="en-US" dirty="0"/>
              <a:t>The seeds that created the tree</a:t>
            </a:r>
          </a:p>
        </p:txBody>
      </p:sp>
      <p:pic>
        <p:nvPicPr>
          <p:cNvPr id="8" name="Picture 7" descr="tree w roots.jpg"/>
          <p:cNvPicPr>
            <a:picLocks noChangeAspect="1"/>
          </p:cNvPicPr>
          <p:nvPr/>
        </p:nvPicPr>
        <p:blipFill>
          <a:blip r:embed="rId2" cstate="print"/>
          <a:stretch>
            <a:fillRect/>
          </a:stretch>
        </p:blipFill>
        <p:spPr>
          <a:xfrm>
            <a:off x="1189383" y="2743200"/>
            <a:ext cx="2915478" cy="3352800"/>
          </a:xfrm>
          <a:prstGeom prst="rect">
            <a:avLst/>
          </a:prstGeom>
        </p:spPr>
      </p:pic>
      <p:pic>
        <p:nvPicPr>
          <p:cNvPr id="9" name="Picture 8" descr="seed.jpg"/>
          <p:cNvPicPr>
            <a:picLocks noChangeAspect="1"/>
          </p:cNvPicPr>
          <p:nvPr/>
        </p:nvPicPr>
        <p:blipFill>
          <a:blip r:embed="rId3" cstate="print"/>
          <a:stretch>
            <a:fillRect/>
          </a:stretch>
        </p:blipFill>
        <p:spPr>
          <a:xfrm>
            <a:off x="5105400" y="2819400"/>
            <a:ext cx="3324797" cy="2178050"/>
          </a:xfrm>
          <a:prstGeom prst="rect">
            <a:avLst/>
          </a:prstGeom>
        </p:spPr>
      </p:pic>
      <p:sp>
        <p:nvSpPr>
          <p:cNvPr id="10" name="Footer Placeholder 9"/>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2014</a:t>
            </a:r>
          </a:p>
        </p:txBody>
      </p:sp>
      <p:sp>
        <p:nvSpPr>
          <p:cNvPr id="11" name="Slide Number Placeholder 10"/>
          <p:cNvSpPr>
            <a:spLocks noGrp="1"/>
          </p:cNvSpPr>
          <p:nvPr>
            <p:ph type="sldNum" sz="quarter" idx="12"/>
          </p:nvPr>
        </p:nvSpPr>
        <p:spPr>
          <a:xfrm>
            <a:off x="7010400" y="6492875"/>
            <a:ext cx="2133600" cy="365125"/>
          </a:xfrm>
        </p:spPr>
        <p:txBody>
          <a:bodyPr/>
          <a:lstStyle/>
          <a:p>
            <a:fld id="{26992660-07D7-4D1A-9A00-6246F487EF94}" type="slidenum">
              <a:rPr lang="en-US" smtClean="0"/>
              <a:pPr/>
              <a:t>14</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Cause and Effect</a:t>
            </a:r>
          </a:p>
        </p:txBody>
      </p:sp>
      <p:sp>
        <p:nvSpPr>
          <p:cNvPr id="3" name="Content Placeholder 2"/>
          <p:cNvSpPr>
            <a:spLocks noGrp="1"/>
          </p:cNvSpPr>
          <p:nvPr>
            <p:ph sz="half" idx="1"/>
          </p:nvPr>
        </p:nvSpPr>
        <p:spPr/>
        <p:txBody>
          <a:bodyPr>
            <a:normAutofit fontScale="92500" lnSpcReduction="10000"/>
          </a:bodyPr>
          <a:lstStyle/>
          <a:p>
            <a:r>
              <a:rPr lang="en-US" dirty="0"/>
              <a:t>Most people see the Effect, but never take the time to Think about the Cause behind the effect.</a:t>
            </a:r>
          </a:p>
          <a:p>
            <a:r>
              <a:rPr lang="en-US" dirty="0"/>
              <a:t> People “see” a beautiful building, a growing business, or a successful person and assume its due to good luck.</a:t>
            </a:r>
          </a:p>
        </p:txBody>
      </p:sp>
      <p:sp>
        <p:nvSpPr>
          <p:cNvPr id="4" name="Content Placeholder 3"/>
          <p:cNvSpPr>
            <a:spLocks noGrp="1"/>
          </p:cNvSpPr>
          <p:nvPr>
            <p:ph sz="half" idx="2"/>
          </p:nvPr>
        </p:nvSpPr>
        <p:spPr>
          <a:xfrm>
            <a:off x="4648200" y="1600200"/>
            <a:ext cx="4038600" cy="5257800"/>
          </a:xfrm>
        </p:spPr>
        <p:txBody>
          <a:bodyPr>
            <a:normAutofit fontScale="92500" lnSpcReduction="10000"/>
          </a:bodyPr>
          <a:lstStyle/>
          <a:p>
            <a:r>
              <a:rPr lang="en-US" dirty="0"/>
              <a:t>People see poverty and starvation in Africa or war in the Middle East and assume it is the result of unfortunate circumstances.</a:t>
            </a:r>
          </a:p>
          <a:p>
            <a:r>
              <a:rPr lang="en-US" dirty="0"/>
              <a:t>There is a “Cause” behind the Effect.</a:t>
            </a:r>
          </a:p>
          <a:p>
            <a:r>
              <a:rPr lang="en-US" dirty="0"/>
              <a:t>There is a “Tree” that gave birth to the Fruit.</a:t>
            </a:r>
          </a:p>
          <a:p>
            <a:r>
              <a:rPr lang="en-US" dirty="0"/>
              <a:t>In life, we “see” the Fruit. We don’t “see” the Seed that created the Fruit. </a:t>
            </a:r>
          </a:p>
        </p:txBody>
      </p:sp>
      <p:sp>
        <p:nvSpPr>
          <p:cNvPr id="7" name="Slide Number Placeholder 6"/>
          <p:cNvSpPr>
            <a:spLocks noGrp="1"/>
          </p:cNvSpPr>
          <p:nvPr>
            <p:ph type="sldNum" sz="quarter" idx="12"/>
          </p:nvPr>
        </p:nvSpPr>
        <p:spPr>
          <a:xfrm>
            <a:off x="7010400" y="6492875"/>
            <a:ext cx="2133600" cy="365125"/>
          </a:xfrm>
        </p:spPr>
        <p:txBody>
          <a:bodyPr/>
          <a:lstStyle/>
          <a:p>
            <a:fld id="{26992660-07D7-4D1A-9A00-6246F487EF94}" type="slidenum">
              <a:rPr lang="en-US" smtClean="0"/>
              <a:pPr/>
              <a:t>15</a:t>
            </a:fld>
            <a:endParaRPr lang="en-US" dirty="0"/>
          </a:p>
        </p:txBody>
      </p:sp>
      <p:pic>
        <p:nvPicPr>
          <p:cNvPr id="8" name="Picture 7" descr="Financial Freedom Seminar logo.PNG"/>
          <p:cNvPicPr>
            <a:picLocks noChangeAspect="1"/>
          </p:cNvPicPr>
          <p:nvPr/>
        </p:nvPicPr>
        <p:blipFill>
          <a:blip r:embed="rId2" cstate="print"/>
          <a:stretch>
            <a:fillRect/>
          </a:stretch>
        </p:blipFill>
        <p:spPr>
          <a:xfrm>
            <a:off x="0" y="5715000"/>
            <a:ext cx="2087586" cy="1085918"/>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Laws of Seedtime and Harvest</a:t>
            </a:r>
          </a:p>
        </p:txBody>
      </p:sp>
      <p:pic>
        <p:nvPicPr>
          <p:cNvPr id="5" name="Content Placeholder 4" descr="HandPlantingSeeds.jpg"/>
          <p:cNvPicPr>
            <a:picLocks noGrp="1" noChangeAspect="1"/>
          </p:cNvPicPr>
          <p:nvPr>
            <p:ph sz="half" idx="1"/>
          </p:nvPr>
        </p:nvPicPr>
        <p:blipFill>
          <a:blip r:embed="rId2" cstate="print"/>
          <a:stretch>
            <a:fillRect/>
          </a:stretch>
        </p:blipFill>
        <p:spPr>
          <a:xfrm>
            <a:off x="533400" y="1600200"/>
            <a:ext cx="3071742" cy="2038191"/>
          </a:xfrm>
        </p:spPr>
      </p:pic>
      <p:pic>
        <p:nvPicPr>
          <p:cNvPr id="6" name="Content Placeholder 5" descr="watering seeds.jpg"/>
          <p:cNvPicPr>
            <a:picLocks noGrp="1" noChangeAspect="1"/>
          </p:cNvPicPr>
          <p:nvPr>
            <p:ph sz="half" idx="2"/>
          </p:nvPr>
        </p:nvPicPr>
        <p:blipFill>
          <a:blip r:embed="rId3" cstate="print"/>
          <a:stretch>
            <a:fillRect/>
          </a:stretch>
        </p:blipFill>
        <p:spPr>
          <a:xfrm>
            <a:off x="4191000" y="1600200"/>
            <a:ext cx="4038600" cy="2169994"/>
          </a:xfrm>
        </p:spPr>
      </p:pic>
      <p:pic>
        <p:nvPicPr>
          <p:cNvPr id="7" name="Picture 6" descr="sun-shining-on-wheatgrass-creating-chlorophyll.jpg"/>
          <p:cNvPicPr>
            <a:picLocks noChangeAspect="1"/>
          </p:cNvPicPr>
          <p:nvPr/>
        </p:nvPicPr>
        <p:blipFill>
          <a:blip r:embed="rId4" cstate="print"/>
          <a:stretch>
            <a:fillRect/>
          </a:stretch>
        </p:blipFill>
        <p:spPr>
          <a:xfrm>
            <a:off x="457200" y="4038600"/>
            <a:ext cx="3733800" cy="2476754"/>
          </a:xfrm>
          <a:prstGeom prst="rect">
            <a:avLst/>
          </a:prstGeom>
        </p:spPr>
      </p:pic>
      <p:pic>
        <p:nvPicPr>
          <p:cNvPr id="1026" name="Picture 2" descr="imagesCA6ETRZ9"/>
          <p:cNvPicPr>
            <a:picLocks noChangeAspect="1" noChangeArrowheads="1"/>
          </p:cNvPicPr>
          <p:nvPr/>
        </p:nvPicPr>
        <p:blipFill>
          <a:blip r:embed="rId5" cstate="print"/>
          <a:srcRect/>
          <a:stretch>
            <a:fillRect/>
          </a:stretch>
        </p:blipFill>
        <p:spPr bwMode="auto">
          <a:xfrm>
            <a:off x="4572001" y="3962400"/>
            <a:ext cx="3352800" cy="2521166"/>
          </a:xfrm>
          <a:prstGeom prst="rect">
            <a:avLst/>
          </a:prstGeom>
          <a:noFill/>
          <a:ln w="9525">
            <a:noFill/>
            <a:miter lim="800000"/>
            <a:headEnd/>
            <a:tailEnd/>
          </a:ln>
        </p:spPr>
      </p:pic>
      <p:sp>
        <p:nvSpPr>
          <p:cNvPr id="9" name="Footer Placeholder 8"/>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2014</a:t>
            </a:r>
          </a:p>
        </p:txBody>
      </p:sp>
      <p:sp>
        <p:nvSpPr>
          <p:cNvPr id="10" name="Slide Number Placeholder 9"/>
          <p:cNvSpPr>
            <a:spLocks noGrp="1"/>
          </p:cNvSpPr>
          <p:nvPr>
            <p:ph type="sldNum" sz="quarter" idx="12"/>
          </p:nvPr>
        </p:nvSpPr>
        <p:spPr>
          <a:xfrm>
            <a:off x="7010400" y="6492875"/>
            <a:ext cx="2133600" cy="365125"/>
          </a:xfrm>
        </p:spPr>
        <p:txBody>
          <a:bodyPr/>
          <a:lstStyle/>
          <a:p>
            <a:fld id="{26992660-07D7-4D1A-9A00-6246F487EF94}" type="slidenum">
              <a:rPr lang="en-US" smtClean="0"/>
              <a:pPr/>
              <a:t>16</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t>The Laws of Seedtime and Harvest</a:t>
            </a:r>
          </a:p>
        </p:txBody>
      </p:sp>
      <p:sp>
        <p:nvSpPr>
          <p:cNvPr id="3" name="Content Placeholder 2"/>
          <p:cNvSpPr>
            <a:spLocks noGrp="1"/>
          </p:cNvSpPr>
          <p:nvPr>
            <p:ph sz="half" idx="1"/>
          </p:nvPr>
        </p:nvSpPr>
        <p:spPr>
          <a:xfrm>
            <a:off x="457200" y="990600"/>
            <a:ext cx="4038600" cy="5715000"/>
          </a:xfrm>
        </p:spPr>
        <p:txBody>
          <a:bodyPr>
            <a:noAutofit/>
          </a:bodyPr>
          <a:lstStyle/>
          <a:p>
            <a:pPr lvl="0">
              <a:buNone/>
            </a:pPr>
            <a:r>
              <a:rPr lang="en-US" sz="1400" b="1" dirty="0"/>
              <a:t>The seed is first, then the harvest</a:t>
            </a:r>
            <a:r>
              <a:rPr lang="en-US" sz="1400" dirty="0"/>
              <a:t>.  You cannot harvest if you do not plant a seed first.  It is always this way: A then B, not B then A.</a:t>
            </a:r>
          </a:p>
          <a:p>
            <a:pPr lvl="0">
              <a:buNone/>
            </a:pPr>
            <a:r>
              <a:rPr lang="en-US" sz="1400" b="1" dirty="0"/>
              <a:t>To grow the seed needs the right environment</a:t>
            </a:r>
            <a:r>
              <a:rPr lang="en-US" sz="1400" dirty="0"/>
              <a:t>.  The seed cannot grow unless you plant it, water it, fertilize it, let the sun warm it, and give it the proper environment for it to grow.  </a:t>
            </a:r>
          </a:p>
          <a:p>
            <a:pPr>
              <a:buNone/>
            </a:pPr>
            <a:r>
              <a:rPr lang="en-US" sz="1400" dirty="0"/>
              <a:t> </a:t>
            </a:r>
            <a:r>
              <a:rPr lang="en-US" sz="1400" b="1" dirty="0"/>
              <a:t>The seed needs to stay planted to grow</a:t>
            </a:r>
            <a:r>
              <a:rPr lang="en-US" sz="1400" dirty="0"/>
              <a:t>.  You cannot pluck it up every other day to see if it is growing.  You need to trust that even when you are not seeing results, they are happening in the invisible world.</a:t>
            </a:r>
          </a:p>
          <a:p>
            <a:pPr>
              <a:buNone/>
            </a:pPr>
            <a:r>
              <a:rPr lang="en-US" sz="1400" dirty="0"/>
              <a:t> </a:t>
            </a:r>
            <a:r>
              <a:rPr lang="en-US" sz="1400" b="1" dirty="0"/>
              <a:t>A seed will produce fruit after its own kind</a:t>
            </a:r>
            <a:r>
              <a:rPr lang="en-US" sz="1400" dirty="0"/>
              <a:t>.  In other words, an apple seed will result in an apple tree that gives apples.  A walnut will result in a walnut tree that yields walnuts.  You cannot plant an apple seed and expect walnuts. Life does NOT work that way.  </a:t>
            </a:r>
          </a:p>
          <a:p>
            <a:pPr>
              <a:buNone/>
            </a:pPr>
            <a:r>
              <a:rPr lang="en-US" sz="1400" dirty="0"/>
              <a:t> </a:t>
            </a:r>
            <a:r>
              <a:rPr lang="en-US" sz="1400" b="1" dirty="0"/>
              <a:t>The process takes time and patience</a:t>
            </a:r>
            <a:r>
              <a:rPr lang="en-US" sz="1400" dirty="0"/>
              <a:t>.  A seed will not turn into a tree overnight.  And a tree will not yield fruit overnight either.  Both take time.  This requires patience, persistence, perseverance, and faith that in due time the results will come to pass. </a:t>
            </a:r>
          </a:p>
        </p:txBody>
      </p:sp>
      <p:sp>
        <p:nvSpPr>
          <p:cNvPr id="4" name="Content Placeholder 3"/>
          <p:cNvSpPr>
            <a:spLocks noGrp="1"/>
          </p:cNvSpPr>
          <p:nvPr>
            <p:ph sz="half" idx="2"/>
          </p:nvPr>
        </p:nvSpPr>
        <p:spPr/>
        <p:txBody>
          <a:bodyPr>
            <a:normAutofit/>
          </a:bodyPr>
          <a:lstStyle/>
          <a:p>
            <a:pPr lvl="0"/>
            <a:r>
              <a:rPr lang="en-US" b="1" dirty="0"/>
              <a:t>SEED =&gt; FRUIT</a:t>
            </a:r>
            <a:endParaRPr lang="en-US" dirty="0"/>
          </a:p>
          <a:p>
            <a:pPr lvl="0"/>
            <a:r>
              <a:rPr lang="en-US" b="1" dirty="0"/>
              <a:t>CAUSE =&gt; EFFECT</a:t>
            </a:r>
            <a:endParaRPr lang="en-US" dirty="0"/>
          </a:p>
          <a:p>
            <a:pPr lvl="0"/>
            <a:r>
              <a:rPr lang="en-US" b="1" dirty="0"/>
              <a:t>DREAM =&gt; REALITY</a:t>
            </a:r>
            <a:endParaRPr lang="en-US" dirty="0"/>
          </a:p>
          <a:p>
            <a:pPr lvl="0"/>
            <a:r>
              <a:rPr lang="en-US" b="1" dirty="0"/>
              <a:t>INPUT =&gt; OUTPUT</a:t>
            </a:r>
            <a:endParaRPr lang="en-US" dirty="0"/>
          </a:p>
          <a:p>
            <a:pPr lvl="0"/>
            <a:r>
              <a:rPr lang="en-US" b="1" dirty="0"/>
              <a:t>INVISIBLE =&gt; VISIBLE</a:t>
            </a:r>
            <a:endParaRPr lang="en-US" dirty="0"/>
          </a:p>
          <a:p>
            <a:endParaRPr lang="en-US" dirty="0"/>
          </a:p>
        </p:txBody>
      </p:sp>
      <p:sp>
        <p:nvSpPr>
          <p:cNvPr id="6" name="Footer Placeholder 5"/>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2014</a:t>
            </a:r>
          </a:p>
        </p:txBody>
      </p:sp>
      <p:sp>
        <p:nvSpPr>
          <p:cNvPr id="7" name="Slide Number Placeholder 6"/>
          <p:cNvSpPr>
            <a:spLocks noGrp="1"/>
          </p:cNvSpPr>
          <p:nvPr>
            <p:ph type="sldNum" sz="quarter" idx="12"/>
          </p:nvPr>
        </p:nvSpPr>
        <p:spPr>
          <a:xfrm>
            <a:off x="7010400" y="6492875"/>
            <a:ext cx="2133600" cy="365125"/>
          </a:xfrm>
        </p:spPr>
        <p:txBody>
          <a:bodyPr/>
          <a:lstStyle/>
          <a:p>
            <a:fld id="{26992660-07D7-4D1A-9A00-6246F487EF94}" type="slidenum">
              <a:rPr lang="en-US" smtClean="0"/>
              <a:pPr/>
              <a:t>17</a:t>
            </a:fld>
            <a:endParaRPr lang="en-US" dirty="0"/>
          </a:p>
        </p:txBody>
      </p:sp>
      <p:pic>
        <p:nvPicPr>
          <p:cNvPr id="8" name="Picture 7" descr="Financial Freedom Seminar logo.PNG"/>
          <p:cNvPicPr>
            <a:picLocks noChangeAspect="1"/>
          </p:cNvPicPr>
          <p:nvPr/>
        </p:nvPicPr>
        <p:blipFill>
          <a:blip r:embed="rId2" cstate="print"/>
          <a:stretch>
            <a:fillRect/>
          </a:stretch>
        </p:blipFill>
        <p:spPr>
          <a:xfrm>
            <a:off x="6477000" y="5410200"/>
            <a:ext cx="2087586" cy="1085918"/>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b="1" dirty="0"/>
              <a:t>Thoughts Become Reality</a:t>
            </a:r>
          </a:p>
        </p:txBody>
      </p:sp>
      <p:sp>
        <p:nvSpPr>
          <p:cNvPr id="3" name="Content Placeholder 2"/>
          <p:cNvSpPr>
            <a:spLocks noGrp="1"/>
          </p:cNvSpPr>
          <p:nvPr>
            <p:ph sz="half" idx="1"/>
          </p:nvPr>
        </p:nvSpPr>
        <p:spPr/>
        <p:txBody>
          <a:bodyPr>
            <a:normAutofit lnSpcReduction="10000"/>
          </a:bodyPr>
          <a:lstStyle/>
          <a:p>
            <a:r>
              <a:rPr lang="en-US" dirty="0"/>
              <a:t>The </a:t>
            </a:r>
            <a:r>
              <a:rPr lang="en-US" b="1" dirty="0"/>
              <a:t>Beliefs, Values, Attitudes, Character, Thoughts</a:t>
            </a:r>
            <a:r>
              <a:rPr lang="en-US" dirty="0"/>
              <a:t>, (invisible mental seeds) plus the </a:t>
            </a:r>
            <a:r>
              <a:rPr lang="en-US" b="1" dirty="0"/>
              <a:t>Methods, Habits, Thought Patterns, and Financial Statements</a:t>
            </a:r>
            <a:r>
              <a:rPr lang="en-US" dirty="0"/>
              <a:t> (invisible soil, heat and water) that are needed to transform your Dreams into Reality!</a:t>
            </a:r>
          </a:p>
          <a:p>
            <a:endParaRPr lang="en-US" dirty="0"/>
          </a:p>
        </p:txBody>
      </p:sp>
      <p:sp>
        <p:nvSpPr>
          <p:cNvPr id="4" name="Content Placeholder 3"/>
          <p:cNvSpPr>
            <a:spLocks noGrp="1"/>
          </p:cNvSpPr>
          <p:nvPr>
            <p:ph sz="half" idx="2"/>
          </p:nvPr>
        </p:nvSpPr>
        <p:spPr>
          <a:xfrm>
            <a:off x="4648200" y="1600200"/>
            <a:ext cx="4038600" cy="5029200"/>
          </a:xfrm>
        </p:spPr>
        <p:txBody>
          <a:bodyPr>
            <a:normAutofit lnSpcReduction="10000"/>
          </a:bodyPr>
          <a:lstStyle/>
          <a:p>
            <a:r>
              <a:rPr lang="en-US" dirty="0"/>
              <a:t>You will learn to understand and “see” how the “invisible” world works that allows you to achieve the “visible” results that you want.</a:t>
            </a:r>
          </a:p>
          <a:p>
            <a:r>
              <a:rPr lang="en-US" dirty="0"/>
              <a:t>It all starts in the mind… and eventually your thoughts transform themselves into their physical equivalents.</a:t>
            </a:r>
          </a:p>
          <a:p>
            <a:endParaRPr lang="en-US" dirty="0"/>
          </a:p>
          <a:p>
            <a:endParaRPr lang="en-US" dirty="0"/>
          </a:p>
        </p:txBody>
      </p:sp>
      <p:sp>
        <p:nvSpPr>
          <p:cNvPr id="6" name="Footer Placeholder 5"/>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2014</a:t>
            </a:r>
          </a:p>
        </p:txBody>
      </p:sp>
      <p:sp>
        <p:nvSpPr>
          <p:cNvPr id="7" name="Slide Number Placeholder 6"/>
          <p:cNvSpPr>
            <a:spLocks noGrp="1"/>
          </p:cNvSpPr>
          <p:nvPr>
            <p:ph type="sldNum" sz="quarter" idx="12"/>
          </p:nvPr>
        </p:nvSpPr>
        <p:spPr>
          <a:xfrm>
            <a:off x="7010400" y="6492875"/>
            <a:ext cx="2133600" cy="365125"/>
          </a:xfrm>
        </p:spPr>
        <p:txBody>
          <a:bodyPr/>
          <a:lstStyle/>
          <a:p>
            <a:fld id="{26992660-07D7-4D1A-9A00-6246F487EF94}" type="slidenum">
              <a:rPr lang="en-US" smtClean="0"/>
              <a:pPr/>
              <a:t>18</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Thoughts Bear Fruit After Their Kind</a:t>
            </a:r>
            <a:endParaRPr lang="en-US" dirty="0"/>
          </a:p>
        </p:txBody>
      </p:sp>
      <p:sp>
        <p:nvSpPr>
          <p:cNvPr id="3" name="Text Placeholder 2"/>
          <p:cNvSpPr>
            <a:spLocks noGrp="1"/>
          </p:cNvSpPr>
          <p:nvPr>
            <p:ph type="body" idx="1"/>
          </p:nvPr>
        </p:nvSpPr>
        <p:spPr/>
        <p:txBody>
          <a:bodyPr>
            <a:normAutofit/>
          </a:bodyPr>
          <a:lstStyle/>
          <a:p>
            <a:r>
              <a:rPr lang="en-US" dirty="0"/>
              <a:t>Financial Failure?	     OR</a:t>
            </a:r>
          </a:p>
        </p:txBody>
      </p:sp>
      <p:pic>
        <p:nvPicPr>
          <p:cNvPr id="7" name="Content Placeholder 6" descr="one-under-the-tree.jpg"/>
          <p:cNvPicPr>
            <a:picLocks noGrp="1" noChangeAspect="1"/>
          </p:cNvPicPr>
          <p:nvPr>
            <p:ph sz="half" idx="2"/>
          </p:nvPr>
        </p:nvPicPr>
        <p:blipFill>
          <a:blip r:embed="rId2" cstate="print"/>
          <a:stretch>
            <a:fillRect/>
          </a:stretch>
        </p:blipFill>
        <p:spPr>
          <a:xfrm>
            <a:off x="4800600" y="2438400"/>
            <a:ext cx="3383913" cy="3000692"/>
          </a:xfrm>
        </p:spPr>
      </p:pic>
      <p:sp>
        <p:nvSpPr>
          <p:cNvPr id="5" name="Text Placeholder 4"/>
          <p:cNvSpPr>
            <a:spLocks noGrp="1"/>
          </p:cNvSpPr>
          <p:nvPr>
            <p:ph type="body" sz="quarter" idx="3"/>
          </p:nvPr>
        </p:nvSpPr>
        <p:spPr/>
        <p:txBody>
          <a:bodyPr/>
          <a:lstStyle/>
          <a:p>
            <a:r>
              <a:rPr lang="en-US" dirty="0"/>
              <a:t>Financial Success?</a:t>
            </a:r>
          </a:p>
        </p:txBody>
      </p:sp>
      <p:pic>
        <p:nvPicPr>
          <p:cNvPr id="8" name="Content Placeholder 7" descr="dandelion-weeds-by-aaron13251.jpg"/>
          <p:cNvPicPr>
            <a:picLocks noGrp="1" noChangeAspect="1"/>
          </p:cNvPicPr>
          <p:nvPr>
            <p:ph sz="quarter" idx="4"/>
          </p:nvPr>
        </p:nvPicPr>
        <p:blipFill>
          <a:blip r:embed="rId3" cstate="print"/>
          <a:stretch>
            <a:fillRect/>
          </a:stretch>
        </p:blipFill>
        <p:spPr>
          <a:xfrm>
            <a:off x="533401" y="2438400"/>
            <a:ext cx="3974820" cy="2971800"/>
          </a:xfrm>
        </p:spPr>
      </p:pic>
      <p:sp>
        <p:nvSpPr>
          <p:cNvPr id="10" name="Footer Placeholder 9"/>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2014</a:t>
            </a:r>
          </a:p>
        </p:txBody>
      </p:sp>
      <p:sp>
        <p:nvSpPr>
          <p:cNvPr id="11" name="Slide Number Placeholder 10"/>
          <p:cNvSpPr>
            <a:spLocks noGrp="1"/>
          </p:cNvSpPr>
          <p:nvPr>
            <p:ph type="sldNum" sz="quarter" idx="12"/>
          </p:nvPr>
        </p:nvSpPr>
        <p:spPr>
          <a:xfrm>
            <a:off x="7010400" y="6492875"/>
            <a:ext cx="2133600" cy="365125"/>
          </a:xfrm>
        </p:spPr>
        <p:txBody>
          <a:bodyPr/>
          <a:lstStyle/>
          <a:p>
            <a:fld id="{26992660-07D7-4D1A-9A00-6246F487EF94}" type="slidenum">
              <a:rPr lang="en-US" smtClean="0"/>
              <a:pPr/>
              <a:t>19</a:t>
            </a:fld>
            <a:endParaRPr lang="en-US" dirty="0"/>
          </a:p>
        </p:txBody>
      </p:sp>
      <p:pic>
        <p:nvPicPr>
          <p:cNvPr id="9" name="Picture 8" descr="Financial Freedom Seminar logo.PNG"/>
          <p:cNvPicPr>
            <a:picLocks noChangeAspect="1"/>
          </p:cNvPicPr>
          <p:nvPr/>
        </p:nvPicPr>
        <p:blipFill>
          <a:blip r:embed="rId4" cstate="print"/>
          <a:stretch>
            <a:fillRect/>
          </a:stretch>
        </p:blipFill>
        <p:spPr>
          <a:xfrm>
            <a:off x="0" y="5715000"/>
            <a:ext cx="2087586" cy="1085918"/>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843" y="593171"/>
            <a:ext cx="5829300" cy="1102519"/>
          </a:xfrm>
        </p:spPr>
        <p:txBody>
          <a:bodyPr>
            <a:normAutofit fontScale="90000"/>
          </a:bodyPr>
          <a:lstStyle/>
          <a:p>
            <a:r>
              <a:rPr lang="en-US" b="1" dirty="0"/>
              <a:t>WHY IS FINANCIAL EDUCATION NECESSARY?</a:t>
            </a:r>
          </a:p>
        </p:txBody>
      </p:sp>
      <p:sp>
        <p:nvSpPr>
          <p:cNvPr id="7" name="Footer Placeholder 7"/>
          <p:cNvSpPr>
            <a:spLocks noGrp="1"/>
          </p:cNvSpPr>
          <p:nvPr>
            <p:ph type="ftr" sz="quarter" idx="11"/>
          </p:nvPr>
        </p:nvSpPr>
        <p:spPr>
          <a:xfrm>
            <a:off x="32657" y="6530749"/>
            <a:ext cx="2171700" cy="273844"/>
          </a:xfrm>
        </p:spPr>
        <p:txBody>
          <a:bodyPr/>
          <a:lstStyle/>
          <a:p>
            <a:pPr algn="l"/>
            <a:r>
              <a:rPr lang="en-US" dirty="0"/>
              <a:t>© Alex </a:t>
            </a:r>
            <a:r>
              <a:rPr lang="en-US" dirty="0" err="1"/>
              <a:t>Barrón</a:t>
            </a:r>
            <a:r>
              <a:rPr lang="en-US" dirty="0"/>
              <a:t> 2018</a:t>
            </a:r>
          </a:p>
        </p:txBody>
      </p:sp>
      <p:sp>
        <p:nvSpPr>
          <p:cNvPr id="8" name="Slide Number Placeholder 8"/>
          <p:cNvSpPr>
            <a:spLocks noGrp="1"/>
          </p:cNvSpPr>
          <p:nvPr>
            <p:ph type="sldNum" sz="quarter" idx="12"/>
          </p:nvPr>
        </p:nvSpPr>
        <p:spPr>
          <a:xfrm>
            <a:off x="6400800" y="5726907"/>
            <a:ext cx="1600200" cy="273844"/>
          </a:xfrm>
        </p:spPr>
        <p:txBody>
          <a:bodyPr/>
          <a:lstStyle/>
          <a:p>
            <a:fld id="{26992660-07D7-4D1A-9A00-6246F487EF94}" type="slidenum">
              <a:rPr lang="en-US" smtClean="0"/>
              <a:pPr/>
              <a:t>2</a:t>
            </a:fld>
            <a:endParaRPr lang="en-US" dirty="0"/>
          </a:p>
        </p:txBody>
      </p:sp>
      <p:pic>
        <p:nvPicPr>
          <p:cNvPr id="9" name="Picture 8">
            <a:extLst>
              <a:ext uri="{FF2B5EF4-FFF2-40B4-BE49-F238E27FC236}">
                <a16:creationId xmlns:a16="http://schemas.microsoft.com/office/drawing/2014/main" xmlns="" id="{C74F6CA5-C470-4C67-B015-FFFF776EC1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657"/>
            <a:ext cx="1714500" cy="891848"/>
          </a:xfrm>
          <a:prstGeom prst="rect">
            <a:avLst/>
          </a:prstGeom>
        </p:spPr>
      </p:pic>
      <p:pic>
        <p:nvPicPr>
          <p:cNvPr id="5" name="Picture 4">
            <a:extLst>
              <a:ext uri="{FF2B5EF4-FFF2-40B4-BE49-F238E27FC236}">
                <a16:creationId xmlns:a16="http://schemas.microsoft.com/office/drawing/2014/main" xmlns="" id="{E8E76B4E-4FCA-46C4-A5DE-3EE63D2952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1280" y="2736056"/>
            <a:ext cx="5061440" cy="2990851"/>
          </a:xfrm>
          <a:prstGeom prst="rect">
            <a:avLst/>
          </a:prstGeom>
        </p:spPr>
      </p:pic>
    </p:spTree>
    <p:extLst>
      <p:ext uri="{BB962C8B-B14F-4D97-AF65-F5344CB8AC3E}">
        <p14:creationId xmlns:p14="http://schemas.microsoft.com/office/powerpoint/2010/main" val="31433844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Thoughts Bear Fruit After Their Kind</a:t>
            </a:r>
            <a:endParaRPr lang="en-US" dirty="0"/>
          </a:p>
        </p:txBody>
      </p:sp>
      <p:sp>
        <p:nvSpPr>
          <p:cNvPr id="3" name="Text Placeholder 2"/>
          <p:cNvSpPr>
            <a:spLocks noGrp="1"/>
          </p:cNvSpPr>
          <p:nvPr>
            <p:ph type="body" idx="1"/>
          </p:nvPr>
        </p:nvSpPr>
        <p:spPr/>
        <p:txBody>
          <a:bodyPr>
            <a:normAutofit/>
          </a:bodyPr>
          <a:lstStyle/>
          <a:p>
            <a:r>
              <a:rPr lang="en-US" dirty="0"/>
              <a:t>Financial Failure?	     OR</a:t>
            </a:r>
          </a:p>
        </p:txBody>
      </p:sp>
      <p:sp>
        <p:nvSpPr>
          <p:cNvPr id="5" name="Text Placeholder 4"/>
          <p:cNvSpPr>
            <a:spLocks noGrp="1"/>
          </p:cNvSpPr>
          <p:nvPr>
            <p:ph type="body" sz="quarter" idx="3"/>
          </p:nvPr>
        </p:nvSpPr>
        <p:spPr/>
        <p:txBody>
          <a:bodyPr/>
          <a:lstStyle/>
          <a:p>
            <a:r>
              <a:rPr lang="en-US" dirty="0"/>
              <a:t>Financial Success?</a:t>
            </a:r>
          </a:p>
        </p:txBody>
      </p:sp>
      <p:pic>
        <p:nvPicPr>
          <p:cNvPr id="10" name="Content Placeholder 9" descr="433287-Royalty-Free-RF-Clipart-Illustration-Of-A-Caucasian-Man-Adrift-On-A-Log-Raft.jpg"/>
          <p:cNvPicPr>
            <a:picLocks noGrp="1" noChangeAspect="1"/>
          </p:cNvPicPr>
          <p:nvPr>
            <p:ph sz="quarter" idx="4"/>
          </p:nvPr>
        </p:nvPicPr>
        <p:blipFill>
          <a:blip r:embed="rId2" cstate="print"/>
          <a:stretch>
            <a:fillRect/>
          </a:stretch>
        </p:blipFill>
        <p:spPr>
          <a:xfrm>
            <a:off x="685800" y="2743200"/>
            <a:ext cx="3322864" cy="2514600"/>
          </a:xfrm>
        </p:spPr>
      </p:pic>
      <p:pic>
        <p:nvPicPr>
          <p:cNvPr id="12" name="Content Placeholder 11" descr="carnival-cruise_ship.jpg"/>
          <p:cNvPicPr>
            <a:picLocks noGrp="1" noChangeAspect="1"/>
          </p:cNvPicPr>
          <p:nvPr>
            <p:ph sz="half" idx="2"/>
          </p:nvPr>
        </p:nvPicPr>
        <p:blipFill>
          <a:blip r:embed="rId3" cstate="print"/>
          <a:stretch>
            <a:fillRect/>
          </a:stretch>
        </p:blipFill>
        <p:spPr>
          <a:xfrm>
            <a:off x="4648200" y="2895600"/>
            <a:ext cx="3352800" cy="2514600"/>
          </a:xfrm>
        </p:spPr>
      </p:pic>
      <p:sp>
        <p:nvSpPr>
          <p:cNvPr id="8" name="Footer Placeholder 7"/>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2014</a:t>
            </a:r>
          </a:p>
        </p:txBody>
      </p:sp>
      <p:sp>
        <p:nvSpPr>
          <p:cNvPr id="9" name="Slide Number Placeholder 8"/>
          <p:cNvSpPr>
            <a:spLocks noGrp="1"/>
          </p:cNvSpPr>
          <p:nvPr>
            <p:ph type="sldNum" sz="quarter" idx="12"/>
          </p:nvPr>
        </p:nvSpPr>
        <p:spPr>
          <a:xfrm>
            <a:off x="7010400" y="6492875"/>
            <a:ext cx="2133600" cy="365125"/>
          </a:xfrm>
        </p:spPr>
        <p:txBody>
          <a:bodyPr/>
          <a:lstStyle/>
          <a:p>
            <a:fld id="{26992660-07D7-4D1A-9A00-6246F487EF94}" type="slidenum">
              <a:rPr lang="en-US" smtClean="0"/>
              <a:pPr/>
              <a:t>20</a:t>
            </a:fld>
            <a:endParaRPr lang="en-US" dirty="0"/>
          </a:p>
        </p:txBody>
      </p:sp>
      <p:pic>
        <p:nvPicPr>
          <p:cNvPr id="11" name="Picture 10" descr="Financial Freedom Seminar logo.PNG"/>
          <p:cNvPicPr>
            <a:picLocks noChangeAspect="1"/>
          </p:cNvPicPr>
          <p:nvPr/>
        </p:nvPicPr>
        <p:blipFill>
          <a:blip r:embed="rId4" cstate="print"/>
          <a:stretch>
            <a:fillRect/>
          </a:stretch>
        </p:blipFill>
        <p:spPr>
          <a:xfrm>
            <a:off x="6324600" y="5638800"/>
            <a:ext cx="2087586" cy="1085918"/>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Thoughts Bear Fruit After Their Kind</a:t>
            </a:r>
            <a:endParaRPr lang="en-US" dirty="0"/>
          </a:p>
        </p:txBody>
      </p:sp>
      <p:sp>
        <p:nvSpPr>
          <p:cNvPr id="3" name="Text Placeholder 2"/>
          <p:cNvSpPr>
            <a:spLocks noGrp="1"/>
          </p:cNvSpPr>
          <p:nvPr>
            <p:ph type="body" idx="1"/>
          </p:nvPr>
        </p:nvSpPr>
        <p:spPr/>
        <p:txBody>
          <a:bodyPr>
            <a:normAutofit/>
          </a:bodyPr>
          <a:lstStyle/>
          <a:p>
            <a:r>
              <a:rPr lang="en-US" dirty="0"/>
              <a:t>Financial Failure?	     OR</a:t>
            </a:r>
          </a:p>
        </p:txBody>
      </p:sp>
      <p:sp>
        <p:nvSpPr>
          <p:cNvPr id="5" name="Text Placeholder 4"/>
          <p:cNvSpPr>
            <a:spLocks noGrp="1"/>
          </p:cNvSpPr>
          <p:nvPr>
            <p:ph type="body" sz="quarter" idx="3"/>
          </p:nvPr>
        </p:nvSpPr>
        <p:spPr/>
        <p:txBody>
          <a:bodyPr/>
          <a:lstStyle/>
          <a:p>
            <a:r>
              <a:rPr lang="en-US" dirty="0"/>
              <a:t>Financial Success?</a:t>
            </a:r>
          </a:p>
        </p:txBody>
      </p:sp>
      <p:pic>
        <p:nvPicPr>
          <p:cNvPr id="8" name="Content Placeholder 7" descr="shotgun-shack.jpg"/>
          <p:cNvPicPr>
            <a:picLocks noGrp="1" noChangeAspect="1"/>
          </p:cNvPicPr>
          <p:nvPr>
            <p:ph sz="quarter" idx="4"/>
          </p:nvPr>
        </p:nvPicPr>
        <p:blipFill>
          <a:blip r:embed="rId2" cstate="print"/>
          <a:stretch>
            <a:fillRect/>
          </a:stretch>
        </p:blipFill>
        <p:spPr>
          <a:xfrm>
            <a:off x="457200" y="2438400"/>
            <a:ext cx="3765241" cy="3951288"/>
          </a:xfrm>
        </p:spPr>
      </p:pic>
      <p:pic>
        <p:nvPicPr>
          <p:cNvPr id="11" name="Content Placeholder 10" descr="070724burjdubai1.jpg"/>
          <p:cNvPicPr>
            <a:picLocks noGrp="1" noChangeAspect="1"/>
          </p:cNvPicPr>
          <p:nvPr>
            <p:ph sz="half" idx="2"/>
          </p:nvPr>
        </p:nvPicPr>
        <p:blipFill>
          <a:blip r:embed="rId3" cstate="print"/>
          <a:stretch>
            <a:fillRect/>
          </a:stretch>
        </p:blipFill>
        <p:spPr>
          <a:xfrm>
            <a:off x="4724400" y="2438400"/>
            <a:ext cx="3429000" cy="3966210"/>
          </a:xfrm>
        </p:spPr>
      </p:pic>
      <p:sp>
        <p:nvSpPr>
          <p:cNvPr id="9" name="Footer Placeholder 8"/>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2014</a:t>
            </a:r>
          </a:p>
        </p:txBody>
      </p:sp>
      <p:sp>
        <p:nvSpPr>
          <p:cNvPr id="10" name="Slide Number Placeholder 9"/>
          <p:cNvSpPr>
            <a:spLocks noGrp="1"/>
          </p:cNvSpPr>
          <p:nvPr>
            <p:ph type="sldNum" sz="quarter" idx="12"/>
          </p:nvPr>
        </p:nvSpPr>
        <p:spPr>
          <a:xfrm>
            <a:off x="7010400" y="6492875"/>
            <a:ext cx="2133600" cy="365125"/>
          </a:xfrm>
        </p:spPr>
        <p:txBody>
          <a:bodyPr/>
          <a:lstStyle/>
          <a:p>
            <a:fld id="{26992660-07D7-4D1A-9A00-6246F487EF94}" type="slidenum">
              <a:rPr lang="en-US" smtClean="0"/>
              <a:pPr/>
              <a:t>21</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a:t>Laying the Foundations of </a:t>
            </a:r>
            <a:br>
              <a:rPr lang="en-US" b="1" dirty="0"/>
            </a:br>
            <a:r>
              <a:rPr lang="en-US" b="1" dirty="0"/>
              <a:t>Financial Success</a:t>
            </a:r>
          </a:p>
        </p:txBody>
      </p:sp>
      <p:sp>
        <p:nvSpPr>
          <p:cNvPr id="3" name="Content Placeholder 2"/>
          <p:cNvSpPr>
            <a:spLocks noGrp="1"/>
          </p:cNvSpPr>
          <p:nvPr>
            <p:ph sz="half" idx="1"/>
          </p:nvPr>
        </p:nvSpPr>
        <p:spPr>
          <a:xfrm>
            <a:off x="457200" y="1981200"/>
            <a:ext cx="4038600" cy="4525963"/>
          </a:xfrm>
        </p:spPr>
        <p:txBody>
          <a:bodyPr>
            <a:normAutofit/>
          </a:bodyPr>
          <a:lstStyle/>
          <a:p>
            <a:r>
              <a:rPr lang="en-US" dirty="0"/>
              <a:t>Laying the Foundations</a:t>
            </a:r>
          </a:p>
          <a:p>
            <a:pPr lvl="1"/>
            <a:r>
              <a:rPr lang="en-US" dirty="0"/>
              <a:t>Beliefs</a:t>
            </a:r>
          </a:p>
          <a:p>
            <a:pPr lvl="1"/>
            <a:r>
              <a:rPr lang="en-US" dirty="0"/>
              <a:t>Motives</a:t>
            </a:r>
          </a:p>
          <a:p>
            <a:pPr lvl="1"/>
            <a:r>
              <a:rPr lang="en-US" dirty="0"/>
              <a:t>Attitudes</a:t>
            </a:r>
          </a:p>
          <a:p>
            <a:pPr lvl="1"/>
            <a:r>
              <a:rPr lang="en-US" dirty="0"/>
              <a:t>Values</a:t>
            </a:r>
          </a:p>
          <a:p>
            <a:pPr lvl="1"/>
            <a:r>
              <a:rPr lang="en-US" dirty="0"/>
              <a:t>Character</a:t>
            </a:r>
          </a:p>
          <a:p>
            <a:pPr lvl="1"/>
            <a:r>
              <a:rPr lang="en-US" dirty="0"/>
              <a:t>Thoughts</a:t>
            </a:r>
          </a:p>
          <a:p>
            <a:pPr lvl="1"/>
            <a:r>
              <a:rPr lang="en-US" dirty="0"/>
              <a:t>Emotions</a:t>
            </a:r>
          </a:p>
          <a:p>
            <a:pPr lvl="1"/>
            <a:r>
              <a:rPr lang="en-US" dirty="0"/>
              <a:t>Habits</a:t>
            </a:r>
          </a:p>
          <a:p>
            <a:endParaRPr lang="en-US" dirty="0"/>
          </a:p>
        </p:txBody>
      </p:sp>
      <p:sp>
        <p:nvSpPr>
          <p:cNvPr id="4" name="Content Placeholder 3"/>
          <p:cNvSpPr>
            <a:spLocks noGrp="1"/>
          </p:cNvSpPr>
          <p:nvPr>
            <p:ph sz="half" idx="2"/>
          </p:nvPr>
        </p:nvSpPr>
        <p:spPr>
          <a:xfrm>
            <a:off x="4648200" y="1981200"/>
            <a:ext cx="4038600" cy="4525963"/>
          </a:xfrm>
        </p:spPr>
        <p:txBody>
          <a:bodyPr>
            <a:normAutofit/>
          </a:bodyPr>
          <a:lstStyle/>
          <a:p>
            <a:r>
              <a:rPr lang="en-US" dirty="0"/>
              <a:t>That Lead to Financial Success</a:t>
            </a:r>
          </a:p>
          <a:p>
            <a:pPr lvl="1"/>
            <a:r>
              <a:rPr lang="en-US" dirty="0"/>
              <a:t>our dreams, </a:t>
            </a:r>
          </a:p>
          <a:p>
            <a:pPr lvl="1"/>
            <a:r>
              <a:rPr lang="en-US" dirty="0"/>
              <a:t>our visions, </a:t>
            </a:r>
          </a:p>
          <a:p>
            <a:pPr lvl="1"/>
            <a:r>
              <a:rPr lang="en-US" dirty="0"/>
              <a:t>our goals and </a:t>
            </a:r>
          </a:p>
          <a:p>
            <a:pPr lvl="1"/>
            <a:r>
              <a:rPr lang="en-US" dirty="0"/>
              <a:t>our plans which lead to our achievements in life</a:t>
            </a:r>
          </a:p>
        </p:txBody>
      </p:sp>
      <p:sp>
        <p:nvSpPr>
          <p:cNvPr id="7" name="Slide Number Placeholder 6"/>
          <p:cNvSpPr>
            <a:spLocks noGrp="1"/>
          </p:cNvSpPr>
          <p:nvPr>
            <p:ph type="sldNum" sz="quarter" idx="12"/>
          </p:nvPr>
        </p:nvSpPr>
        <p:spPr>
          <a:xfrm>
            <a:off x="7010400" y="6492875"/>
            <a:ext cx="2133600" cy="365125"/>
          </a:xfrm>
        </p:spPr>
        <p:txBody>
          <a:bodyPr/>
          <a:lstStyle/>
          <a:p>
            <a:fld id="{26992660-07D7-4D1A-9A00-6246F487EF94}" type="slidenum">
              <a:rPr lang="en-US" smtClean="0"/>
              <a:pPr/>
              <a:t>22</a:t>
            </a:fld>
            <a:endParaRPr lang="en-US" dirty="0"/>
          </a:p>
        </p:txBody>
      </p:sp>
      <p:pic>
        <p:nvPicPr>
          <p:cNvPr id="8" name="Picture 7" descr="Financial Freedom Seminar logo.PNG"/>
          <p:cNvPicPr>
            <a:picLocks noChangeAspect="1"/>
          </p:cNvPicPr>
          <p:nvPr/>
        </p:nvPicPr>
        <p:blipFill>
          <a:blip r:embed="rId2" cstate="print"/>
          <a:stretch>
            <a:fillRect/>
          </a:stretch>
        </p:blipFill>
        <p:spPr>
          <a:xfrm>
            <a:off x="6553200" y="5638800"/>
            <a:ext cx="2087586" cy="1085918"/>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Prosperity of All Depends on YOU</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prosperity of a country depends on the prosperity of each state.</a:t>
            </a:r>
          </a:p>
          <a:p>
            <a:r>
              <a:rPr lang="en-US" dirty="0"/>
              <a:t>The prosperity of each state depends on the prosperity of each city.</a:t>
            </a:r>
          </a:p>
          <a:p>
            <a:r>
              <a:rPr lang="en-US" dirty="0"/>
              <a:t>The prosperity of each city depends on the prosperity of each business and church.</a:t>
            </a:r>
          </a:p>
          <a:p>
            <a:r>
              <a:rPr lang="en-US" dirty="0"/>
              <a:t>The prosperity of each business and church depends on the prosperity of each family.</a:t>
            </a:r>
          </a:p>
          <a:p>
            <a:r>
              <a:rPr lang="en-US" dirty="0"/>
              <a:t>The prosperity of each family depends on the prosperity of each individual.</a:t>
            </a:r>
          </a:p>
          <a:p>
            <a:r>
              <a:rPr lang="en-US" dirty="0"/>
              <a:t>Your individual prosperity is the foundation that can change your life, your family, your church, your business, your city, your state, your country, and ultimately change the world!</a:t>
            </a:r>
          </a:p>
        </p:txBody>
      </p:sp>
      <p:sp>
        <p:nvSpPr>
          <p:cNvPr id="5" name="Footer Placeholder 4"/>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2014</a:t>
            </a:r>
          </a:p>
        </p:txBody>
      </p:sp>
      <p:sp>
        <p:nvSpPr>
          <p:cNvPr id="6" name="Slide Number Placeholder 5"/>
          <p:cNvSpPr>
            <a:spLocks noGrp="1"/>
          </p:cNvSpPr>
          <p:nvPr>
            <p:ph type="sldNum" sz="quarter" idx="12"/>
          </p:nvPr>
        </p:nvSpPr>
        <p:spPr>
          <a:xfrm>
            <a:off x="7010400" y="6492875"/>
            <a:ext cx="2133600" cy="365125"/>
          </a:xfrm>
        </p:spPr>
        <p:txBody>
          <a:bodyPr/>
          <a:lstStyle/>
          <a:p>
            <a:fld id="{26992660-07D7-4D1A-9A00-6246F487EF94}" type="slidenum">
              <a:rPr lang="en-US" smtClean="0"/>
              <a:pPr/>
              <a:t>23</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Change Starts One at a Time</a:t>
            </a:r>
          </a:p>
        </p:txBody>
      </p:sp>
      <p:sp>
        <p:nvSpPr>
          <p:cNvPr id="3" name="Content Placeholder 2"/>
          <p:cNvSpPr>
            <a:spLocks noGrp="1"/>
          </p:cNvSpPr>
          <p:nvPr>
            <p:ph sz="half" idx="1"/>
          </p:nvPr>
        </p:nvSpPr>
        <p:spPr>
          <a:xfrm>
            <a:off x="457200" y="1600200"/>
            <a:ext cx="4038600" cy="4953000"/>
          </a:xfrm>
        </p:spPr>
        <p:txBody>
          <a:bodyPr>
            <a:normAutofit fontScale="92500"/>
          </a:bodyPr>
          <a:lstStyle/>
          <a:p>
            <a:r>
              <a:rPr lang="en-US" b="1" dirty="0"/>
              <a:t>Change Starts with YOU!</a:t>
            </a:r>
          </a:p>
          <a:p>
            <a:pPr lvl="1"/>
            <a:r>
              <a:rPr lang="en-US" dirty="0"/>
              <a:t>We often want circumstances to change.  We want others to change.  We vote for politicians who promise change.  Yet the reality is that change and prosperity starts one at a time!  It all starts with YOU!</a:t>
            </a:r>
          </a:p>
          <a:p>
            <a:r>
              <a:rPr lang="en-US" i="1" dirty="0"/>
              <a:t>"Change begins with the simple step of changing yourself.“ – Tony Robbins</a:t>
            </a:r>
            <a:endParaRPr lang="en-US" dirty="0"/>
          </a:p>
        </p:txBody>
      </p:sp>
      <p:sp>
        <p:nvSpPr>
          <p:cNvPr id="4" name="Content Placeholder 3"/>
          <p:cNvSpPr>
            <a:spLocks noGrp="1"/>
          </p:cNvSpPr>
          <p:nvPr>
            <p:ph sz="half" idx="2"/>
          </p:nvPr>
        </p:nvSpPr>
        <p:spPr/>
        <p:txBody>
          <a:bodyPr>
            <a:normAutofit fontScale="92500"/>
          </a:bodyPr>
          <a:lstStyle/>
          <a:p>
            <a:r>
              <a:rPr lang="en-US" b="1" dirty="0"/>
              <a:t>How to Change?</a:t>
            </a:r>
            <a:endParaRPr lang="en-US" dirty="0"/>
          </a:p>
          <a:p>
            <a:r>
              <a:rPr lang="en-US" dirty="0"/>
              <a:t>We need to develop:</a:t>
            </a:r>
          </a:p>
          <a:p>
            <a:pPr lvl="1"/>
            <a:r>
              <a:rPr lang="en-US" dirty="0"/>
              <a:t>A New Mindset</a:t>
            </a:r>
          </a:p>
          <a:p>
            <a:pPr lvl="1"/>
            <a:r>
              <a:rPr lang="en-US" dirty="0"/>
              <a:t>A New Mentality</a:t>
            </a:r>
          </a:p>
          <a:p>
            <a:pPr lvl="1"/>
            <a:r>
              <a:rPr lang="en-US" dirty="0"/>
              <a:t>A New Perspective</a:t>
            </a:r>
          </a:p>
          <a:p>
            <a:pPr lvl="1"/>
            <a:r>
              <a:rPr lang="en-US" dirty="0"/>
              <a:t>A New Understanding</a:t>
            </a:r>
          </a:p>
          <a:p>
            <a:pPr lvl="1"/>
            <a:r>
              <a:rPr lang="en-US" dirty="0"/>
              <a:t>A New Dream</a:t>
            </a:r>
          </a:p>
          <a:p>
            <a:pPr lvl="1"/>
            <a:r>
              <a:rPr lang="en-US" dirty="0"/>
              <a:t>A New Motivation</a:t>
            </a:r>
          </a:p>
          <a:p>
            <a:pPr lvl="1"/>
            <a:r>
              <a:rPr lang="en-US" dirty="0"/>
              <a:t>New HABITS!</a:t>
            </a:r>
          </a:p>
          <a:p>
            <a:endParaRPr lang="en-US" dirty="0"/>
          </a:p>
        </p:txBody>
      </p:sp>
      <p:sp>
        <p:nvSpPr>
          <p:cNvPr id="6" name="Footer Placeholder 5"/>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2014</a:t>
            </a:r>
          </a:p>
        </p:txBody>
      </p:sp>
      <p:sp>
        <p:nvSpPr>
          <p:cNvPr id="7" name="Slide Number Placeholder 6"/>
          <p:cNvSpPr>
            <a:spLocks noGrp="1"/>
          </p:cNvSpPr>
          <p:nvPr>
            <p:ph type="sldNum" sz="quarter" idx="12"/>
          </p:nvPr>
        </p:nvSpPr>
        <p:spPr>
          <a:xfrm>
            <a:off x="7010400" y="6492875"/>
            <a:ext cx="2133600" cy="365125"/>
          </a:xfrm>
        </p:spPr>
        <p:txBody>
          <a:bodyPr/>
          <a:lstStyle/>
          <a:p>
            <a:fld id="{26992660-07D7-4D1A-9A00-6246F487EF94}" type="slidenum">
              <a:rPr lang="en-US" smtClean="0"/>
              <a:pPr/>
              <a:t>24</a:t>
            </a:fld>
            <a:endParaRPr lang="en-US" dirty="0"/>
          </a:p>
        </p:txBody>
      </p:sp>
      <p:pic>
        <p:nvPicPr>
          <p:cNvPr id="8" name="Picture 7" descr="Financial Freedom Seminar logo.PNG"/>
          <p:cNvPicPr>
            <a:picLocks noChangeAspect="1"/>
          </p:cNvPicPr>
          <p:nvPr/>
        </p:nvPicPr>
        <p:blipFill>
          <a:blip r:embed="rId2" cstate="print"/>
          <a:stretch>
            <a:fillRect/>
          </a:stretch>
        </p:blipFill>
        <p:spPr>
          <a:xfrm>
            <a:off x="6599214" y="5562600"/>
            <a:ext cx="2087586" cy="1085918"/>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Are you Ready for Change?</a:t>
            </a:r>
          </a:p>
        </p:txBody>
      </p:sp>
      <p:sp>
        <p:nvSpPr>
          <p:cNvPr id="3" name="Content Placeholder 2"/>
          <p:cNvSpPr>
            <a:spLocks noGrp="1"/>
          </p:cNvSpPr>
          <p:nvPr>
            <p:ph sz="half" idx="1"/>
          </p:nvPr>
        </p:nvSpPr>
        <p:spPr/>
        <p:txBody>
          <a:bodyPr>
            <a:normAutofit fontScale="77500" lnSpcReduction="20000"/>
          </a:bodyPr>
          <a:lstStyle/>
          <a:p>
            <a:r>
              <a:rPr lang="en-US" i="1" dirty="0"/>
              <a:t>"How to Create Lasting Change</a:t>
            </a:r>
            <a:endParaRPr lang="en-US" dirty="0"/>
          </a:p>
          <a:p>
            <a:pPr marL="914400" lvl="1" indent="-514350">
              <a:buFont typeface="+mj-lt"/>
              <a:buAutoNum type="arabicPeriod"/>
            </a:pPr>
            <a:r>
              <a:rPr lang="en-US" i="1" dirty="0"/>
              <a:t>Raise Your Standards</a:t>
            </a:r>
          </a:p>
          <a:p>
            <a:pPr marL="914400" lvl="1" indent="-514350">
              <a:buFont typeface="+mj-lt"/>
              <a:buAutoNum type="arabicPeriod"/>
            </a:pPr>
            <a:r>
              <a:rPr lang="en-US" i="1" dirty="0"/>
              <a:t>Change Your Limiting Beliefs</a:t>
            </a:r>
          </a:p>
          <a:p>
            <a:pPr marL="914400" lvl="1" indent="-514350">
              <a:buFont typeface="+mj-lt"/>
              <a:buAutoNum type="arabicPeriod"/>
            </a:pPr>
            <a:r>
              <a:rPr lang="en-US" i="1" dirty="0"/>
              <a:t>Change Your Strategy“ </a:t>
            </a:r>
          </a:p>
          <a:p>
            <a:pPr marL="914400" lvl="1" indent="-514350" algn="r">
              <a:buNone/>
            </a:pPr>
            <a:r>
              <a:rPr lang="en-US" i="1" dirty="0"/>
              <a:t>– Tony Robbins</a:t>
            </a:r>
          </a:p>
          <a:p>
            <a:r>
              <a:rPr lang="en-US" i="1" dirty="0"/>
              <a:t>"Permanent changes are quite possible.  Such changes require predetermined planning and meticulous and continued discipline to overcome the bias towards a particular direction.”</a:t>
            </a:r>
          </a:p>
          <a:p>
            <a:pPr algn="r"/>
            <a:r>
              <a:rPr lang="en-US" i="1" dirty="0"/>
              <a:t>- Peter J. Daniels</a:t>
            </a:r>
            <a:endParaRPr lang="en-US" dirty="0"/>
          </a:p>
        </p:txBody>
      </p:sp>
      <p:sp>
        <p:nvSpPr>
          <p:cNvPr id="4" name="Content Placeholder 3"/>
          <p:cNvSpPr>
            <a:spLocks noGrp="1"/>
          </p:cNvSpPr>
          <p:nvPr>
            <p:ph sz="half" idx="2"/>
          </p:nvPr>
        </p:nvSpPr>
        <p:spPr/>
        <p:txBody>
          <a:bodyPr>
            <a:normAutofit fontScale="77500" lnSpcReduction="20000"/>
          </a:bodyPr>
          <a:lstStyle/>
          <a:p>
            <a:r>
              <a:rPr lang="en-US" b="1" dirty="0"/>
              <a:t>Change takes time… </a:t>
            </a:r>
          </a:p>
          <a:p>
            <a:pPr lvl="1"/>
            <a:r>
              <a:rPr lang="en-US" dirty="0"/>
              <a:t>A tree is not born overnight and does not give fruit overnight.  It is the same with your wealth tree.  It takes time, effort, investment – it takes years… but it’s worth it!</a:t>
            </a:r>
          </a:p>
          <a:p>
            <a:r>
              <a:rPr lang="en-US" b="1" dirty="0"/>
              <a:t>Are you ready for change?</a:t>
            </a:r>
            <a:endParaRPr lang="en-US" dirty="0"/>
          </a:p>
          <a:p>
            <a:pPr lvl="1"/>
            <a:r>
              <a:rPr lang="en-US" dirty="0"/>
              <a:t>In life the only thing that is constant is Change!</a:t>
            </a:r>
          </a:p>
          <a:p>
            <a:pPr lvl="1"/>
            <a:endParaRPr lang="en-US" dirty="0"/>
          </a:p>
          <a:p>
            <a:pPr>
              <a:buFont typeface="Wingdings" pitchFamily="2" charset="2"/>
              <a:buChar char="Ø"/>
            </a:pPr>
            <a:r>
              <a:rPr lang="en-US" b="1" dirty="0">
                <a:solidFill>
                  <a:srgbClr val="7030A0"/>
                </a:solidFill>
              </a:rPr>
              <a:t>BREAKTHROUGH THOUGHT</a:t>
            </a:r>
            <a:r>
              <a:rPr lang="en-US" dirty="0">
                <a:solidFill>
                  <a:srgbClr val="7030A0"/>
                </a:solidFill>
              </a:rPr>
              <a:t>: You are either moving forward or you’re moving backward and being left behind.</a:t>
            </a:r>
          </a:p>
          <a:p>
            <a:pPr lvl="1"/>
            <a:endParaRPr lang="en-US" dirty="0"/>
          </a:p>
        </p:txBody>
      </p:sp>
      <p:sp>
        <p:nvSpPr>
          <p:cNvPr id="6" name="Footer Placeholder 5"/>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2014</a:t>
            </a:r>
          </a:p>
        </p:txBody>
      </p:sp>
      <p:sp>
        <p:nvSpPr>
          <p:cNvPr id="7" name="Slide Number Placeholder 6"/>
          <p:cNvSpPr>
            <a:spLocks noGrp="1"/>
          </p:cNvSpPr>
          <p:nvPr>
            <p:ph type="sldNum" sz="quarter" idx="12"/>
          </p:nvPr>
        </p:nvSpPr>
        <p:spPr>
          <a:xfrm>
            <a:off x="7010400" y="6492875"/>
            <a:ext cx="2133600" cy="365125"/>
          </a:xfrm>
        </p:spPr>
        <p:txBody>
          <a:bodyPr/>
          <a:lstStyle/>
          <a:p>
            <a:fld id="{26992660-07D7-4D1A-9A00-6246F487EF94}" type="slidenum">
              <a:rPr lang="en-US" smtClean="0"/>
              <a:pPr/>
              <a:t>25</a:t>
            </a:fld>
            <a:endParaRPr lang="en-US" dirty="0"/>
          </a:p>
        </p:txBody>
      </p:sp>
      <p:pic>
        <p:nvPicPr>
          <p:cNvPr id="8" name="Picture 7" descr="Financial Freedom Seminar logo.PNG"/>
          <p:cNvPicPr>
            <a:picLocks noChangeAspect="1"/>
          </p:cNvPicPr>
          <p:nvPr/>
        </p:nvPicPr>
        <p:blipFill>
          <a:blip r:embed="rId2" cstate="print"/>
          <a:stretch>
            <a:fillRect/>
          </a:stretch>
        </p:blipFill>
        <p:spPr>
          <a:xfrm>
            <a:off x="6553200" y="5772082"/>
            <a:ext cx="2087586" cy="1085918"/>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Teach a Man How to Fish</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a:t>“Give a man a fish – Feed him for a day…”</a:t>
            </a:r>
          </a:p>
        </p:txBody>
      </p:sp>
      <p:pic>
        <p:nvPicPr>
          <p:cNvPr id="7" name="Content Placeholder 6" descr="Fish Dish.jpg"/>
          <p:cNvPicPr>
            <a:picLocks noGrp="1" noChangeAspect="1"/>
          </p:cNvPicPr>
          <p:nvPr>
            <p:ph sz="half" idx="2"/>
          </p:nvPr>
        </p:nvPicPr>
        <p:blipFill>
          <a:blip r:embed="rId2" cstate="print"/>
          <a:stretch>
            <a:fillRect/>
          </a:stretch>
        </p:blipFill>
        <p:spPr>
          <a:xfrm>
            <a:off x="457200" y="2635448"/>
            <a:ext cx="4040188" cy="3030141"/>
          </a:xfrm>
        </p:spPr>
      </p:pic>
      <p:sp>
        <p:nvSpPr>
          <p:cNvPr id="5" name="Text Placeholder 4"/>
          <p:cNvSpPr>
            <a:spLocks noGrp="1"/>
          </p:cNvSpPr>
          <p:nvPr>
            <p:ph type="body" sz="quarter" idx="3"/>
          </p:nvPr>
        </p:nvSpPr>
        <p:spPr>
          <a:xfrm>
            <a:off x="4645025" y="1535112"/>
            <a:ext cx="4270375" cy="674687"/>
          </a:xfrm>
        </p:spPr>
        <p:txBody>
          <a:bodyPr>
            <a:normAutofit fontScale="92500" lnSpcReduction="20000"/>
          </a:bodyPr>
          <a:lstStyle/>
          <a:p>
            <a:r>
              <a:rPr lang="en-US" dirty="0"/>
              <a:t>“Teach a man how to fish - Feed him for a lifetime.” – Steven Covey</a:t>
            </a:r>
          </a:p>
        </p:txBody>
      </p:sp>
      <p:pic>
        <p:nvPicPr>
          <p:cNvPr id="8" name="Content Placeholder 7" descr="Fish Caught.jpg"/>
          <p:cNvPicPr>
            <a:picLocks noGrp="1" noChangeAspect="1"/>
          </p:cNvPicPr>
          <p:nvPr>
            <p:ph sz="quarter" idx="4"/>
          </p:nvPr>
        </p:nvPicPr>
        <p:blipFill>
          <a:blip r:embed="rId3" cstate="print"/>
          <a:stretch>
            <a:fillRect/>
          </a:stretch>
        </p:blipFill>
        <p:spPr>
          <a:xfrm>
            <a:off x="4645025" y="2634853"/>
            <a:ext cx="4041775" cy="3031331"/>
          </a:xfrm>
        </p:spPr>
      </p:pic>
      <p:sp>
        <p:nvSpPr>
          <p:cNvPr id="10" name="Footer Placeholder 9"/>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2014</a:t>
            </a:r>
          </a:p>
        </p:txBody>
      </p:sp>
      <p:sp>
        <p:nvSpPr>
          <p:cNvPr id="11" name="Slide Number Placeholder 10"/>
          <p:cNvSpPr>
            <a:spLocks noGrp="1"/>
          </p:cNvSpPr>
          <p:nvPr>
            <p:ph type="sldNum" sz="quarter" idx="12"/>
          </p:nvPr>
        </p:nvSpPr>
        <p:spPr>
          <a:xfrm>
            <a:off x="7010400" y="6492875"/>
            <a:ext cx="2133600" cy="365125"/>
          </a:xfrm>
        </p:spPr>
        <p:txBody>
          <a:bodyPr/>
          <a:lstStyle/>
          <a:p>
            <a:fld id="{26992660-07D7-4D1A-9A00-6246F487EF94}" type="slidenum">
              <a:rPr lang="en-US" smtClean="0"/>
              <a:pPr/>
              <a:t>26</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a:t>
            </a:r>
          </a:p>
        </p:txBody>
      </p:sp>
      <p:pic>
        <p:nvPicPr>
          <p:cNvPr id="4" name="Content Placeholder 3" descr="SAP-HANA-Questions.jpg"/>
          <p:cNvPicPr>
            <a:picLocks noGrp="1" noChangeAspect="1"/>
          </p:cNvPicPr>
          <p:nvPr>
            <p:ph idx="1"/>
          </p:nvPr>
        </p:nvPicPr>
        <p:blipFill>
          <a:blip r:embed="rId2" cstate="print"/>
          <a:stretch>
            <a:fillRect/>
          </a:stretch>
        </p:blipFill>
        <p:spPr>
          <a:xfrm>
            <a:off x="1447800" y="1752600"/>
            <a:ext cx="6201382" cy="4114800"/>
          </a:xfrm>
        </p:spPr>
      </p:pic>
    </p:spTree>
    <p:extLst>
      <p:ext uri="{BB962C8B-B14F-4D97-AF65-F5344CB8AC3E}">
        <p14:creationId xmlns:p14="http://schemas.microsoft.com/office/powerpoint/2010/main" val="24632065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043"/>
            <a:ext cx="8229600" cy="1143000"/>
          </a:xfrm>
        </p:spPr>
        <p:txBody>
          <a:bodyPr/>
          <a:lstStyle/>
          <a:p>
            <a:r>
              <a:rPr lang="en-US" b="1" dirty="0"/>
              <a:t>What is Financial Success?</a:t>
            </a:r>
          </a:p>
        </p:txBody>
      </p:sp>
      <p:sp>
        <p:nvSpPr>
          <p:cNvPr id="3" name="Content Placeholder 2"/>
          <p:cNvSpPr>
            <a:spLocks noGrp="1"/>
          </p:cNvSpPr>
          <p:nvPr>
            <p:ph idx="1"/>
          </p:nvPr>
        </p:nvSpPr>
        <p:spPr>
          <a:xfrm>
            <a:off x="3048000" y="2207080"/>
            <a:ext cx="4229100" cy="3771900"/>
          </a:xfrm>
        </p:spPr>
        <p:txBody>
          <a:bodyPr>
            <a:normAutofit fontScale="85000" lnSpcReduction="20000"/>
          </a:bodyPr>
          <a:lstStyle/>
          <a:p>
            <a:r>
              <a:rPr lang="en-US" dirty="0"/>
              <a:t>Why do you work?</a:t>
            </a:r>
          </a:p>
          <a:p>
            <a:pPr lvl="1"/>
            <a:r>
              <a:rPr lang="en-US" dirty="0"/>
              <a:t>To Make Money</a:t>
            </a:r>
          </a:p>
          <a:p>
            <a:endParaRPr lang="en-US" dirty="0"/>
          </a:p>
          <a:p>
            <a:r>
              <a:rPr lang="en-US" dirty="0"/>
              <a:t>Why do you need money?</a:t>
            </a:r>
          </a:p>
          <a:p>
            <a:pPr lvl="1"/>
            <a:r>
              <a:rPr lang="en-US" dirty="0"/>
              <a:t>To earn a living?</a:t>
            </a:r>
          </a:p>
          <a:p>
            <a:pPr lvl="1"/>
            <a:r>
              <a:rPr lang="en-US" dirty="0"/>
              <a:t>To survive?</a:t>
            </a:r>
          </a:p>
          <a:p>
            <a:pPr lvl="1"/>
            <a:r>
              <a:rPr lang="en-US" dirty="0"/>
              <a:t>To put food on the table?</a:t>
            </a:r>
          </a:p>
          <a:p>
            <a:pPr lvl="1"/>
            <a:r>
              <a:rPr lang="en-US" dirty="0"/>
              <a:t>To put the kids through college?</a:t>
            </a:r>
          </a:p>
          <a:p>
            <a:pPr lvl="1"/>
            <a:r>
              <a:rPr lang="en-US" dirty="0"/>
              <a:t>To save for retirement?</a:t>
            </a:r>
          </a:p>
        </p:txBody>
      </p:sp>
      <p:pic>
        <p:nvPicPr>
          <p:cNvPr id="5" name="Picture 4" descr="financial successa ahead.bmp"/>
          <p:cNvPicPr>
            <a:picLocks noChangeAspect="1"/>
          </p:cNvPicPr>
          <p:nvPr/>
        </p:nvPicPr>
        <p:blipFill>
          <a:blip r:embed="rId2" cstate="print"/>
          <a:stretch>
            <a:fillRect/>
          </a:stretch>
        </p:blipFill>
        <p:spPr>
          <a:xfrm>
            <a:off x="857250" y="2228851"/>
            <a:ext cx="2013674" cy="2000250"/>
          </a:xfrm>
          <a:prstGeom prst="rect">
            <a:avLst/>
          </a:prstGeom>
        </p:spPr>
      </p:pic>
      <p:pic>
        <p:nvPicPr>
          <p:cNvPr id="6" name="Picture 5" descr="work for money.bmp"/>
          <p:cNvPicPr>
            <a:picLocks noChangeAspect="1"/>
          </p:cNvPicPr>
          <p:nvPr/>
        </p:nvPicPr>
        <p:blipFill>
          <a:blip r:embed="rId3" cstate="print"/>
          <a:stretch>
            <a:fillRect/>
          </a:stretch>
        </p:blipFill>
        <p:spPr>
          <a:xfrm>
            <a:off x="7117276" y="1711833"/>
            <a:ext cx="1327500" cy="1517143"/>
          </a:xfrm>
          <a:prstGeom prst="rect">
            <a:avLst/>
          </a:prstGeom>
        </p:spPr>
      </p:pic>
      <p:sp>
        <p:nvSpPr>
          <p:cNvPr id="8" name="Footer Placeholder 7"/>
          <p:cNvSpPr>
            <a:spLocks noGrp="1"/>
          </p:cNvSpPr>
          <p:nvPr>
            <p:ph type="ftr" sz="quarter" idx="11"/>
          </p:nvPr>
        </p:nvSpPr>
        <p:spPr>
          <a:xfrm>
            <a:off x="0" y="6551499"/>
            <a:ext cx="2171700" cy="273844"/>
          </a:xfrm>
        </p:spPr>
        <p:txBody>
          <a:bodyPr/>
          <a:lstStyle/>
          <a:p>
            <a:pPr algn="l"/>
            <a:r>
              <a:rPr lang="en-US" dirty="0"/>
              <a:t>© Alex </a:t>
            </a:r>
            <a:r>
              <a:rPr lang="en-US" dirty="0" err="1"/>
              <a:t>Barrón</a:t>
            </a:r>
            <a:r>
              <a:rPr lang="en-US" dirty="0"/>
              <a:t> 2018</a:t>
            </a:r>
          </a:p>
        </p:txBody>
      </p:sp>
      <p:sp>
        <p:nvSpPr>
          <p:cNvPr id="9" name="Slide Number Placeholder 8"/>
          <p:cNvSpPr>
            <a:spLocks noGrp="1"/>
          </p:cNvSpPr>
          <p:nvPr>
            <p:ph type="sldNum" sz="quarter" idx="12"/>
          </p:nvPr>
        </p:nvSpPr>
        <p:spPr>
          <a:xfrm>
            <a:off x="6400800" y="5726907"/>
            <a:ext cx="1600200" cy="273844"/>
          </a:xfrm>
        </p:spPr>
        <p:txBody>
          <a:bodyPr/>
          <a:lstStyle/>
          <a:p>
            <a:fld id="{26992660-07D7-4D1A-9A00-6246F487EF94}" type="slidenum">
              <a:rPr lang="en-US" smtClean="0"/>
              <a:pPr/>
              <a:t>3</a:t>
            </a:fld>
            <a:endParaRPr lang="en-US" dirty="0"/>
          </a:p>
        </p:txBody>
      </p:sp>
      <p:pic>
        <p:nvPicPr>
          <p:cNvPr id="10" name="Picture 9">
            <a:extLst>
              <a:ext uri="{FF2B5EF4-FFF2-40B4-BE49-F238E27FC236}">
                <a16:creationId xmlns:a16="http://schemas.microsoft.com/office/drawing/2014/main" xmlns="" id="{3C0B1668-444C-47DC-9393-D096EBA7ED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2657"/>
            <a:ext cx="1714500" cy="891848"/>
          </a:xfrm>
          <a:prstGeom prst="rect">
            <a:avLst/>
          </a:prstGeom>
        </p:spPr>
      </p:pic>
    </p:spTree>
    <p:extLst>
      <p:ext uri="{BB962C8B-B14F-4D97-AF65-F5344CB8AC3E}">
        <p14:creationId xmlns:p14="http://schemas.microsoft.com/office/powerpoint/2010/main" val="40071696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Could You Stop Working </a:t>
            </a:r>
            <a:br>
              <a:rPr lang="en-US" b="1" dirty="0"/>
            </a:br>
            <a:r>
              <a:rPr lang="en-US" b="1" dirty="0"/>
              <a:t>If You Wanted To?</a:t>
            </a:r>
            <a:endParaRPr lang="en-US" dirty="0"/>
          </a:p>
        </p:txBody>
      </p:sp>
      <p:sp>
        <p:nvSpPr>
          <p:cNvPr id="3" name="Content Placeholder 2"/>
          <p:cNvSpPr>
            <a:spLocks noGrp="1"/>
          </p:cNvSpPr>
          <p:nvPr>
            <p:ph idx="1"/>
          </p:nvPr>
        </p:nvSpPr>
        <p:spPr>
          <a:xfrm>
            <a:off x="1228725" y="2125052"/>
            <a:ext cx="3829050" cy="3108722"/>
          </a:xfrm>
        </p:spPr>
        <p:txBody>
          <a:bodyPr>
            <a:normAutofit fontScale="85000" lnSpcReduction="10000"/>
          </a:bodyPr>
          <a:lstStyle/>
          <a:p>
            <a:r>
              <a:rPr lang="en-US" dirty="0"/>
              <a:t>If yes, why don’t you do it?</a:t>
            </a:r>
          </a:p>
          <a:p>
            <a:r>
              <a:rPr lang="en-US" dirty="0"/>
              <a:t>If no, why not?</a:t>
            </a:r>
          </a:p>
          <a:p>
            <a:r>
              <a:rPr lang="en-US" dirty="0"/>
              <a:t>What would happen?</a:t>
            </a:r>
          </a:p>
          <a:p>
            <a:r>
              <a:rPr lang="en-US" dirty="0"/>
              <a:t>What is the worst case</a:t>
            </a:r>
          </a:p>
          <a:p>
            <a:pPr>
              <a:buNone/>
            </a:pPr>
            <a:r>
              <a:rPr lang="en-US" dirty="0"/>
              <a:t>     scenario?</a:t>
            </a:r>
          </a:p>
          <a:p>
            <a:endParaRPr lang="en-US" dirty="0"/>
          </a:p>
        </p:txBody>
      </p:sp>
      <p:pic>
        <p:nvPicPr>
          <p:cNvPr id="5" name="Picture 4" descr="sick of work.jpg"/>
          <p:cNvPicPr>
            <a:picLocks noChangeAspect="1"/>
          </p:cNvPicPr>
          <p:nvPr/>
        </p:nvPicPr>
        <p:blipFill>
          <a:blip r:embed="rId2" cstate="print"/>
          <a:stretch>
            <a:fillRect/>
          </a:stretch>
        </p:blipFill>
        <p:spPr>
          <a:xfrm>
            <a:off x="5387833" y="1560764"/>
            <a:ext cx="3298967" cy="4325686"/>
          </a:xfrm>
          <a:prstGeom prst="rect">
            <a:avLst/>
          </a:prstGeom>
        </p:spPr>
      </p:pic>
      <p:sp>
        <p:nvSpPr>
          <p:cNvPr id="7" name="Footer Placeholder 6"/>
          <p:cNvSpPr>
            <a:spLocks noGrp="1"/>
          </p:cNvSpPr>
          <p:nvPr>
            <p:ph type="ftr" sz="quarter" idx="11"/>
          </p:nvPr>
        </p:nvSpPr>
        <p:spPr>
          <a:xfrm>
            <a:off x="0" y="6551499"/>
            <a:ext cx="2171700" cy="273844"/>
          </a:xfrm>
        </p:spPr>
        <p:txBody>
          <a:bodyPr/>
          <a:lstStyle/>
          <a:p>
            <a:pPr algn="l"/>
            <a:r>
              <a:rPr lang="en-US" dirty="0"/>
              <a:t>© Alex </a:t>
            </a:r>
            <a:r>
              <a:rPr lang="en-US" dirty="0" err="1"/>
              <a:t>Barrón</a:t>
            </a:r>
            <a:r>
              <a:rPr lang="en-US" dirty="0"/>
              <a:t> 2018</a:t>
            </a:r>
          </a:p>
        </p:txBody>
      </p:sp>
      <p:sp>
        <p:nvSpPr>
          <p:cNvPr id="8" name="Slide Number Placeholder 7"/>
          <p:cNvSpPr>
            <a:spLocks noGrp="1"/>
          </p:cNvSpPr>
          <p:nvPr>
            <p:ph type="sldNum" sz="quarter" idx="12"/>
          </p:nvPr>
        </p:nvSpPr>
        <p:spPr>
          <a:xfrm>
            <a:off x="6400800" y="5726907"/>
            <a:ext cx="1600200" cy="273844"/>
          </a:xfrm>
        </p:spPr>
        <p:txBody>
          <a:bodyPr/>
          <a:lstStyle/>
          <a:p>
            <a:fld id="{26992660-07D7-4D1A-9A00-6246F487EF94}" type="slidenum">
              <a:rPr lang="en-US" smtClean="0"/>
              <a:pPr/>
              <a:t>4</a:t>
            </a:fld>
            <a:endParaRPr lang="en-US"/>
          </a:p>
        </p:txBody>
      </p:sp>
      <p:pic>
        <p:nvPicPr>
          <p:cNvPr id="9" name="Picture 8">
            <a:extLst>
              <a:ext uri="{FF2B5EF4-FFF2-40B4-BE49-F238E27FC236}">
                <a16:creationId xmlns:a16="http://schemas.microsoft.com/office/drawing/2014/main" xmlns="" id="{5B5C4ACF-B176-4278-A0A6-158C11D7C0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657"/>
            <a:ext cx="1714500" cy="891848"/>
          </a:xfrm>
          <a:prstGeom prst="rect">
            <a:avLst/>
          </a:prstGeom>
        </p:spPr>
      </p:pic>
    </p:spTree>
    <p:extLst>
      <p:ext uri="{BB962C8B-B14F-4D97-AF65-F5344CB8AC3E}">
        <p14:creationId xmlns:p14="http://schemas.microsoft.com/office/powerpoint/2010/main" val="7369953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03DCE43-0822-4917-95CD-3064D9A9D0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657"/>
            <a:ext cx="1714500" cy="891848"/>
          </a:xfrm>
          <a:prstGeom prst="rect">
            <a:avLst/>
          </a:prstGeom>
        </p:spPr>
      </p:pic>
      <p:sp>
        <p:nvSpPr>
          <p:cNvPr id="2" name="Title 1"/>
          <p:cNvSpPr>
            <a:spLocks noGrp="1"/>
          </p:cNvSpPr>
          <p:nvPr>
            <p:ph type="title"/>
          </p:nvPr>
        </p:nvSpPr>
        <p:spPr>
          <a:xfrm>
            <a:off x="990600" y="274638"/>
            <a:ext cx="7696200" cy="1143000"/>
          </a:xfrm>
        </p:spPr>
        <p:txBody>
          <a:bodyPr/>
          <a:lstStyle/>
          <a:p>
            <a:r>
              <a:rPr lang="en-US" b="1" dirty="0"/>
              <a:t>Where Do You See Yourself?</a:t>
            </a:r>
            <a:endParaRPr lang="en-US" dirty="0"/>
          </a:p>
        </p:txBody>
      </p:sp>
      <p:sp>
        <p:nvSpPr>
          <p:cNvPr id="3" name="Content Placeholder 2"/>
          <p:cNvSpPr>
            <a:spLocks noGrp="1"/>
          </p:cNvSpPr>
          <p:nvPr>
            <p:ph idx="1"/>
          </p:nvPr>
        </p:nvSpPr>
        <p:spPr>
          <a:xfrm>
            <a:off x="4800600" y="1371601"/>
            <a:ext cx="3048000" cy="3733800"/>
          </a:xfrm>
        </p:spPr>
        <p:txBody>
          <a:bodyPr/>
          <a:lstStyle/>
          <a:p>
            <a:r>
              <a:rPr lang="en-US" dirty="0"/>
              <a:t>In 1 year?</a:t>
            </a:r>
          </a:p>
          <a:p>
            <a:r>
              <a:rPr lang="en-US" dirty="0"/>
              <a:t>In 3 years?</a:t>
            </a:r>
          </a:p>
          <a:p>
            <a:r>
              <a:rPr lang="en-US" dirty="0"/>
              <a:t>In 5 years?</a:t>
            </a:r>
          </a:p>
          <a:p>
            <a:r>
              <a:rPr lang="en-US" dirty="0"/>
              <a:t>In 10 years?</a:t>
            </a:r>
          </a:p>
          <a:p>
            <a:r>
              <a:rPr lang="en-US" dirty="0"/>
              <a:t>In 25 years?</a:t>
            </a:r>
          </a:p>
          <a:p>
            <a:r>
              <a:rPr lang="en-US" dirty="0"/>
              <a:t>In 50 years?</a:t>
            </a:r>
          </a:p>
          <a:p>
            <a:endParaRPr lang="en-US" dirty="0"/>
          </a:p>
        </p:txBody>
      </p:sp>
      <p:sp>
        <p:nvSpPr>
          <p:cNvPr id="4" name="Content Placeholder 2"/>
          <p:cNvSpPr txBox="1">
            <a:spLocks/>
          </p:cNvSpPr>
          <p:nvPr/>
        </p:nvSpPr>
        <p:spPr>
          <a:xfrm>
            <a:off x="304800" y="1371600"/>
            <a:ext cx="4572000" cy="5029200"/>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What will you be doing?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Where will you live?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What will you have accomplished?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Can you really picture it in your mind?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Do you have a plan to get there?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Are you taking steps to get there?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a:t>Or are you just drifting through life wondering what will happen from day to day?</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Floating in sea of life.jpg"/>
          <p:cNvPicPr>
            <a:picLocks noChangeAspect="1"/>
          </p:cNvPicPr>
          <p:nvPr/>
        </p:nvPicPr>
        <p:blipFill>
          <a:blip r:embed="rId3" cstate="print"/>
          <a:stretch>
            <a:fillRect/>
          </a:stretch>
        </p:blipFill>
        <p:spPr>
          <a:xfrm>
            <a:off x="5410200" y="5029200"/>
            <a:ext cx="1866900" cy="1549400"/>
          </a:xfrm>
          <a:prstGeom prst="rect">
            <a:avLst/>
          </a:prstGeom>
        </p:spPr>
      </p:pic>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2014</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5</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891848"/>
          </a:xfrm>
        </p:spPr>
        <p:txBody>
          <a:bodyPr>
            <a:normAutofit/>
          </a:bodyPr>
          <a:lstStyle/>
          <a:p>
            <a:r>
              <a:rPr lang="en-US" sz="3600" b="1" dirty="0"/>
              <a:t>What Does Financial Success Mean to You?</a:t>
            </a:r>
          </a:p>
        </p:txBody>
      </p:sp>
      <p:sp>
        <p:nvSpPr>
          <p:cNvPr id="3" name="Content Placeholder 2"/>
          <p:cNvSpPr>
            <a:spLocks noGrp="1"/>
          </p:cNvSpPr>
          <p:nvPr>
            <p:ph sz="half" idx="1"/>
          </p:nvPr>
        </p:nvSpPr>
        <p:spPr>
          <a:xfrm>
            <a:off x="457200" y="1600201"/>
            <a:ext cx="4038600" cy="2286000"/>
          </a:xfrm>
        </p:spPr>
        <p:txBody>
          <a:bodyPr>
            <a:normAutofit fontScale="92500"/>
          </a:bodyPr>
          <a:lstStyle/>
          <a:p>
            <a:r>
              <a:rPr lang="en-US" dirty="0"/>
              <a:t>What comes to mind when you hear the words</a:t>
            </a:r>
          </a:p>
          <a:p>
            <a:pPr lvl="1"/>
            <a:r>
              <a:rPr lang="en-US" dirty="0"/>
              <a:t>“Financial success”?</a:t>
            </a:r>
          </a:p>
          <a:p>
            <a:pPr lvl="1"/>
            <a:r>
              <a:rPr lang="en-US" dirty="0"/>
              <a:t>“Prosperity”?</a:t>
            </a:r>
          </a:p>
          <a:p>
            <a:pPr lvl="1"/>
            <a:r>
              <a:rPr lang="en-US" dirty="0"/>
              <a:t>“Abundance”?</a:t>
            </a:r>
          </a:p>
          <a:p>
            <a:pPr lvl="1"/>
            <a:endParaRPr lang="en-US" dirty="0"/>
          </a:p>
        </p:txBody>
      </p:sp>
      <p:sp>
        <p:nvSpPr>
          <p:cNvPr id="4" name="Content Placeholder 3"/>
          <p:cNvSpPr>
            <a:spLocks noGrp="1"/>
          </p:cNvSpPr>
          <p:nvPr>
            <p:ph sz="half" idx="2"/>
          </p:nvPr>
        </p:nvSpPr>
        <p:spPr>
          <a:xfrm>
            <a:off x="4648200" y="1600200"/>
            <a:ext cx="4495800" cy="5257800"/>
          </a:xfrm>
        </p:spPr>
        <p:txBody>
          <a:bodyPr>
            <a:normAutofit fontScale="92500"/>
          </a:bodyPr>
          <a:lstStyle/>
          <a:p>
            <a:r>
              <a:rPr lang="en-US" dirty="0"/>
              <a:t>Wealth:</a:t>
            </a:r>
          </a:p>
          <a:p>
            <a:pPr lvl="1"/>
            <a:r>
              <a:rPr lang="en-US" dirty="0"/>
              <a:t>Money, Riches, Investments, Gold, Diamonds?</a:t>
            </a:r>
          </a:p>
          <a:p>
            <a:r>
              <a:rPr lang="en-US" dirty="0"/>
              <a:t>Property: </a:t>
            </a:r>
          </a:p>
          <a:p>
            <a:pPr lvl="1"/>
            <a:r>
              <a:rPr lang="en-US" dirty="0"/>
              <a:t>Homes, Land, Cars, Business?</a:t>
            </a:r>
          </a:p>
          <a:p>
            <a:r>
              <a:rPr lang="en-US" dirty="0"/>
              <a:t>Experiences: </a:t>
            </a:r>
          </a:p>
          <a:p>
            <a:pPr lvl="1"/>
            <a:r>
              <a:rPr lang="en-US" dirty="0"/>
              <a:t>Vacations, Travel, Time to do whatever you want?</a:t>
            </a:r>
          </a:p>
          <a:p>
            <a:r>
              <a:rPr lang="en-US" dirty="0"/>
              <a:t>Feelings:</a:t>
            </a:r>
          </a:p>
          <a:p>
            <a:pPr lvl="1"/>
            <a:r>
              <a:rPr lang="en-US" dirty="0"/>
              <a:t>Freedom, Security, Satisfaction, Accomplishment, Be your own boss, Fulfillment?</a:t>
            </a:r>
          </a:p>
        </p:txBody>
      </p:sp>
      <p:pic>
        <p:nvPicPr>
          <p:cNvPr id="5" name="Picture 4" descr="PTW-125~Justification-for-Higher-Education-Posters.jpg"/>
          <p:cNvPicPr>
            <a:picLocks noChangeAspect="1"/>
          </p:cNvPicPr>
          <p:nvPr/>
        </p:nvPicPr>
        <p:blipFill>
          <a:blip r:embed="rId2" cstate="print"/>
          <a:stretch>
            <a:fillRect/>
          </a:stretch>
        </p:blipFill>
        <p:spPr>
          <a:xfrm>
            <a:off x="685800" y="4038600"/>
            <a:ext cx="3810000" cy="2543175"/>
          </a:xfrm>
          <a:prstGeom prst="rect">
            <a:avLst/>
          </a:prstGeom>
        </p:spPr>
      </p:pic>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2014</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6</a:t>
            </a:fld>
            <a:endParaRPr lang="en-US"/>
          </a:p>
        </p:txBody>
      </p:sp>
      <p:pic>
        <p:nvPicPr>
          <p:cNvPr id="9" name="Picture 8">
            <a:extLst>
              <a:ext uri="{FF2B5EF4-FFF2-40B4-BE49-F238E27FC236}">
                <a16:creationId xmlns:a16="http://schemas.microsoft.com/office/drawing/2014/main" xmlns="" id="{16882B3C-210D-43D8-B57A-9B46A6E25D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657"/>
            <a:ext cx="1714500" cy="891848"/>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22E020B5-BEF0-483B-AE28-64A0FF9F3E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657"/>
            <a:ext cx="1714500" cy="891848"/>
          </a:xfrm>
          <a:prstGeom prst="rect">
            <a:avLst/>
          </a:prstGeom>
        </p:spPr>
      </p:pic>
      <p:sp>
        <p:nvSpPr>
          <p:cNvPr id="2" name="Title 1"/>
          <p:cNvSpPr>
            <a:spLocks noGrp="1"/>
          </p:cNvSpPr>
          <p:nvPr>
            <p:ph type="title"/>
          </p:nvPr>
        </p:nvSpPr>
        <p:spPr/>
        <p:txBody>
          <a:bodyPr/>
          <a:lstStyle/>
          <a:p>
            <a:r>
              <a:rPr lang="en-US" b="1" dirty="0"/>
              <a:t>How Do You “Get There”?</a:t>
            </a:r>
          </a:p>
        </p:txBody>
      </p:sp>
      <p:sp>
        <p:nvSpPr>
          <p:cNvPr id="3" name="Content Placeholder 2"/>
          <p:cNvSpPr>
            <a:spLocks noGrp="1"/>
          </p:cNvSpPr>
          <p:nvPr>
            <p:ph sz="half" idx="1"/>
          </p:nvPr>
        </p:nvSpPr>
        <p:spPr/>
        <p:txBody>
          <a:bodyPr>
            <a:normAutofit lnSpcReduction="10000"/>
          </a:bodyPr>
          <a:lstStyle/>
          <a:p>
            <a:r>
              <a:rPr lang="en-US" dirty="0"/>
              <a:t>Work:</a:t>
            </a:r>
          </a:p>
          <a:p>
            <a:pPr lvl="1"/>
            <a:r>
              <a:rPr lang="en-US" dirty="0"/>
              <a:t>Work hard, Good safe secure job, Benefits, Climbing the corporate ladder?</a:t>
            </a:r>
          </a:p>
          <a:p>
            <a:r>
              <a:rPr lang="en-US" dirty="0"/>
              <a:t>Knowledge:</a:t>
            </a:r>
          </a:p>
          <a:p>
            <a:pPr lvl="1"/>
            <a:r>
              <a:rPr lang="en-US" dirty="0"/>
              <a:t>Education, Training, Skills, Graduate School?</a:t>
            </a:r>
          </a:p>
          <a:p>
            <a:endParaRPr lang="en-US" dirty="0"/>
          </a:p>
        </p:txBody>
      </p:sp>
      <p:sp>
        <p:nvSpPr>
          <p:cNvPr id="4" name="Content Placeholder 3"/>
          <p:cNvSpPr>
            <a:spLocks noGrp="1"/>
          </p:cNvSpPr>
          <p:nvPr>
            <p:ph sz="half" idx="2"/>
          </p:nvPr>
        </p:nvSpPr>
        <p:spPr/>
        <p:txBody>
          <a:bodyPr>
            <a:normAutofit lnSpcReduction="10000"/>
          </a:bodyPr>
          <a:lstStyle/>
          <a:p>
            <a:r>
              <a:rPr lang="en-US" dirty="0"/>
              <a:t>Relationships:</a:t>
            </a:r>
          </a:p>
          <a:p>
            <a:pPr lvl="1"/>
            <a:r>
              <a:rPr lang="en-US" dirty="0"/>
              <a:t>Born into the right family, marriage, business relationships (it’s not what you know… it’s who you know), networking, schmoozing, kissing up, etc.</a:t>
            </a:r>
          </a:p>
          <a:p>
            <a:r>
              <a:rPr lang="en-US" dirty="0"/>
              <a:t>Luck: </a:t>
            </a:r>
          </a:p>
          <a:p>
            <a:pPr lvl="1"/>
            <a:r>
              <a:rPr lang="en-US" dirty="0"/>
              <a:t>Good looks, Good luck, Take a risk and Win?</a:t>
            </a:r>
          </a:p>
        </p:txBody>
      </p:sp>
      <p:sp>
        <p:nvSpPr>
          <p:cNvPr id="6" name="Footer Placeholder 5"/>
          <p:cNvSpPr>
            <a:spLocks noGrp="1"/>
          </p:cNvSpPr>
          <p:nvPr>
            <p:ph type="ftr" sz="quarter" idx="11"/>
          </p:nvPr>
        </p:nvSpPr>
        <p:spPr>
          <a:xfrm>
            <a:off x="0" y="6492875"/>
            <a:ext cx="2895600" cy="365125"/>
          </a:xfrm>
        </p:spPr>
        <p:txBody>
          <a:bodyPr/>
          <a:lstStyle/>
          <a:p>
            <a:pPr algn="l"/>
            <a:r>
              <a:rPr lang="en-US" dirty="0"/>
              <a:t>© Alex Barrón 2012</a:t>
            </a:r>
          </a:p>
        </p:txBody>
      </p:sp>
      <p:sp>
        <p:nvSpPr>
          <p:cNvPr id="7" name="Slide Number Placeholder 6"/>
          <p:cNvSpPr>
            <a:spLocks noGrp="1"/>
          </p:cNvSpPr>
          <p:nvPr>
            <p:ph type="sldNum" sz="quarter" idx="12"/>
          </p:nvPr>
        </p:nvSpPr>
        <p:spPr>
          <a:xfrm>
            <a:off x="7010400" y="6492875"/>
            <a:ext cx="2133600" cy="365125"/>
          </a:xfrm>
        </p:spPr>
        <p:txBody>
          <a:bodyPr/>
          <a:lstStyle/>
          <a:p>
            <a:fld id="{26992660-07D7-4D1A-9A00-6246F487EF94}" type="slidenum">
              <a:rPr lang="en-US" smtClean="0"/>
              <a:pPr/>
              <a:t>7</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b="1" dirty="0"/>
              <a:t>There is a Better Way to “Get There”</a:t>
            </a:r>
          </a:p>
        </p:txBody>
      </p:sp>
      <p:sp>
        <p:nvSpPr>
          <p:cNvPr id="3" name="Content Placeholder 2"/>
          <p:cNvSpPr>
            <a:spLocks noGrp="1"/>
          </p:cNvSpPr>
          <p:nvPr>
            <p:ph sz="half" idx="1"/>
          </p:nvPr>
        </p:nvSpPr>
        <p:spPr/>
        <p:txBody>
          <a:bodyPr>
            <a:normAutofit fontScale="92500" lnSpcReduction="20000"/>
          </a:bodyPr>
          <a:lstStyle/>
          <a:p>
            <a:r>
              <a:rPr lang="en-US" dirty="0"/>
              <a:t>Financial Success is NOT random or based on luck.</a:t>
            </a:r>
          </a:p>
          <a:p>
            <a:r>
              <a:rPr lang="en-US" dirty="0"/>
              <a:t>It is a science that can be taught and can be learned!</a:t>
            </a:r>
          </a:p>
          <a:p>
            <a:r>
              <a:rPr lang="en-US" dirty="0"/>
              <a:t>It requires</a:t>
            </a:r>
          </a:p>
          <a:p>
            <a:pPr lvl="1"/>
            <a:r>
              <a:rPr lang="en-US" dirty="0"/>
              <a:t>A Desire to Learn</a:t>
            </a:r>
          </a:p>
          <a:p>
            <a:pPr lvl="1"/>
            <a:r>
              <a:rPr lang="en-US" dirty="0"/>
              <a:t>Investing the Time to Learn</a:t>
            </a:r>
          </a:p>
          <a:p>
            <a:pPr lvl="1"/>
            <a:r>
              <a:rPr lang="en-US" dirty="0"/>
              <a:t>Meditating on what you learn</a:t>
            </a:r>
          </a:p>
          <a:p>
            <a:pPr lvl="1"/>
            <a:r>
              <a:rPr lang="en-US" dirty="0"/>
              <a:t>Putting into practice or action what you learn</a:t>
            </a:r>
          </a:p>
        </p:txBody>
      </p:sp>
      <p:sp>
        <p:nvSpPr>
          <p:cNvPr id="4" name="Content Placeholder 3"/>
          <p:cNvSpPr>
            <a:spLocks noGrp="1"/>
          </p:cNvSpPr>
          <p:nvPr>
            <p:ph sz="half" idx="2"/>
          </p:nvPr>
        </p:nvSpPr>
        <p:spPr/>
        <p:txBody>
          <a:bodyPr>
            <a:normAutofit fontScale="92500" lnSpcReduction="20000"/>
          </a:bodyPr>
          <a:lstStyle/>
          <a:p>
            <a:r>
              <a:rPr lang="en-US" dirty="0"/>
              <a:t>In this seminar we will discuss the:</a:t>
            </a:r>
          </a:p>
          <a:p>
            <a:pPr lvl="1"/>
            <a:r>
              <a:rPr lang="en-US" dirty="0"/>
              <a:t>WHAT – desire you want to accomplish</a:t>
            </a:r>
          </a:p>
          <a:p>
            <a:pPr lvl="1"/>
            <a:r>
              <a:rPr lang="en-US" dirty="0"/>
              <a:t>HOW – steps to achieve it</a:t>
            </a:r>
          </a:p>
          <a:p>
            <a:pPr lvl="1"/>
            <a:r>
              <a:rPr lang="en-US" dirty="0"/>
              <a:t>WHY – motive why you want this</a:t>
            </a:r>
          </a:p>
          <a:p>
            <a:r>
              <a:rPr lang="en-US" dirty="0"/>
              <a:t>Without a clear understanding of WHAT you want and WHY you want it, the HOW, WHEN, and WHERE don’t matter as much…</a:t>
            </a:r>
          </a:p>
        </p:txBody>
      </p:sp>
      <p:sp>
        <p:nvSpPr>
          <p:cNvPr id="6" name="Footer Placeholder 5"/>
          <p:cNvSpPr>
            <a:spLocks noGrp="1"/>
          </p:cNvSpPr>
          <p:nvPr>
            <p:ph type="ftr" sz="quarter" idx="11"/>
          </p:nvPr>
        </p:nvSpPr>
        <p:spPr>
          <a:xfrm>
            <a:off x="0" y="6492875"/>
            <a:ext cx="2895600" cy="365125"/>
          </a:xfrm>
        </p:spPr>
        <p:txBody>
          <a:bodyPr/>
          <a:lstStyle/>
          <a:p>
            <a:pPr algn="l"/>
            <a:r>
              <a:rPr lang="en-US" dirty="0"/>
              <a:t>© Alex Barrón 2012</a:t>
            </a:r>
          </a:p>
        </p:txBody>
      </p:sp>
      <p:sp>
        <p:nvSpPr>
          <p:cNvPr id="7" name="Slide Number Placeholder 6"/>
          <p:cNvSpPr>
            <a:spLocks noGrp="1"/>
          </p:cNvSpPr>
          <p:nvPr>
            <p:ph type="sldNum" sz="quarter" idx="12"/>
          </p:nvPr>
        </p:nvSpPr>
        <p:spPr>
          <a:xfrm>
            <a:off x="7010400" y="6492875"/>
            <a:ext cx="2133600" cy="365125"/>
          </a:xfrm>
        </p:spPr>
        <p:txBody>
          <a:bodyPr/>
          <a:lstStyle/>
          <a:p>
            <a:fld id="{26992660-07D7-4D1A-9A00-6246F487EF94}" type="slidenum">
              <a:rPr lang="en-US" smtClean="0"/>
              <a:pPr/>
              <a:t>8</a:t>
            </a:fld>
            <a:endParaRPr lang="en-US" dirty="0"/>
          </a:p>
        </p:txBody>
      </p:sp>
      <p:pic>
        <p:nvPicPr>
          <p:cNvPr id="8" name="Picture 7">
            <a:extLst>
              <a:ext uri="{FF2B5EF4-FFF2-40B4-BE49-F238E27FC236}">
                <a16:creationId xmlns:a16="http://schemas.microsoft.com/office/drawing/2014/main" xmlns="" id="{061E7486-D588-4833-9E27-45A1A843B0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1286" y="5885366"/>
            <a:ext cx="1714500" cy="891848"/>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600" b="1" dirty="0"/>
              <a:t>Our Forefathers Fought to Give Us Freedom!</a:t>
            </a:r>
          </a:p>
        </p:txBody>
      </p:sp>
      <p:sp>
        <p:nvSpPr>
          <p:cNvPr id="3" name="Content Placeholder 2"/>
          <p:cNvSpPr>
            <a:spLocks noGrp="1"/>
          </p:cNvSpPr>
          <p:nvPr>
            <p:ph sz="half" idx="1"/>
          </p:nvPr>
        </p:nvSpPr>
        <p:spPr/>
        <p:txBody>
          <a:bodyPr/>
          <a:lstStyle/>
          <a:p>
            <a:r>
              <a:rPr lang="en-US" dirty="0"/>
              <a:t>War for Independence</a:t>
            </a:r>
          </a:p>
        </p:txBody>
      </p:sp>
      <p:sp>
        <p:nvSpPr>
          <p:cNvPr id="4" name="Content Placeholder 3"/>
          <p:cNvSpPr>
            <a:spLocks noGrp="1"/>
          </p:cNvSpPr>
          <p:nvPr>
            <p:ph sz="half" idx="2"/>
          </p:nvPr>
        </p:nvSpPr>
        <p:spPr>
          <a:xfrm>
            <a:off x="4648200" y="1600200"/>
            <a:ext cx="4495800" cy="4525963"/>
          </a:xfrm>
        </p:spPr>
        <p:txBody>
          <a:bodyPr/>
          <a:lstStyle/>
          <a:p>
            <a:r>
              <a:rPr lang="en-US" dirty="0"/>
              <a:t>Civil War to Abolish Slavery</a:t>
            </a:r>
          </a:p>
        </p:txBody>
      </p:sp>
      <p:pic>
        <p:nvPicPr>
          <p:cNvPr id="5" name="Picture 4" descr="Washington%20crosses%20river.jpg"/>
          <p:cNvPicPr>
            <a:picLocks noChangeAspect="1"/>
          </p:cNvPicPr>
          <p:nvPr/>
        </p:nvPicPr>
        <p:blipFill>
          <a:blip r:embed="rId2" cstate="print"/>
          <a:stretch>
            <a:fillRect/>
          </a:stretch>
        </p:blipFill>
        <p:spPr>
          <a:xfrm>
            <a:off x="609600" y="2133600"/>
            <a:ext cx="3072384" cy="1828800"/>
          </a:xfrm>
          <a:prstGeom prst="rect">
            <a:avLst/>
          </a:prstGeom>
        </p:spPr>
      </p:pic>
      <p:pic>
        <p:nvPicPr>
          <p:cNvPr id="6" name="Picture 5" descr="QuestionitNow-Declaration_of_Independence-756793.jpg"/>
          <p:cNvPicPr>
            <a:picLocks noChangeAspect="1"/>
          </p:cNvPicPr>
          <p:nvPr/>
        </p:nvPicPr>
        <p:blipFill>
          <a:blip r:embed="rId3" cstate="print"/>
          <a:stretch>
            <a:fillRect/>
          </a:stretch>
        </p:blipFill>
        <p:spPr>
          <a:xfrm>
            <a:off x="1447800" y="4038600"/>
            <a:ext cx="2678765" cy="2819400"/>
          </a:xfrm>
          <a:prstGeom prst="rect">
            <a:avLst/>
          </a:prstGeom>
        </p:spPr>
      </p:pic>
      <p:pic>
        <p:nvPicPr>
          <p:cNvPr id="7" name="Picture 6" descr="abraham-lincoln-picture.jpg"/>
          <p:cNvPicPr>
            <a:picLocks noChangeAspect="1"/>
          </p:cNvPicPr>
          <p:nvPr/>
        </p:nvPicPr>
        <p:blipFill>
          <a:blip r:embed="rId4" cstate="print"/>
          <a:stretch>
            <a:fillRect/>
          </a:stretch>
        </p:blipFill>
        <p:spPr>
          <a:xfrm>
            <a:off x="4724400" y="2133600"/>
            <a:ext cx="1729007" cy="1752600"/>
          </a:xfrm>
          <a:prstGeom prst="rect">
            <a:avLst/>
          </a:prstGeom>
        </p:spPr>
      </p:pic>
      <p:pic>
        <p:nvPicPr>
          <p:cNvPr id="8" name="Picture 7" descr="silhouette20standing20chains20broken20freedom20from20slavery.jpg"/>
          <p:cNvPicPr>
            <a:picLocks noChangeAspect="1"/>
          </p:cNvPicPr>
          <p:nvPr/>
        </p:nvPicPr>
        <p:blipFill>
          <a:blip r:embed="rId5" cstate="print"/>
          <a:stretch>
            <a:fillRect/>
          </a:stretch>
        </p:blipFill>
        <p:spPr>
          <a:xfrm>
            <a:off x="5334000" y="4038600"/>
            <a:ext cx="3606800" cy="2705100"/>
          </a:xfrm>
          <a:prstGeom prst="rect">
            <a:avLst/>
          </a:prstGeom>
        </p:spPr>
      </p:pic>
      <p:sp>
        <p:nvSpPr>
          <p:cNvPr id="10" name="Footer Placeholder 9"/>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2014</a:t>
            </a:r>
          </a:p>
        </p:txBody>
      </p:sp>
      <p:sp>
        <p:nvSpPr>
          <p:cNvPr id="11" name="Slide Number Placeholder 10"/>
          <p:cNvSpPr>
            <a:spLocks noGrp="1"/>
          </p:cNvSpPr>
          <p:nvPr>
            <p:ph type="sldNum" sz="quarter" idx="12"/>
          </p:nvPr>
        </p:nvSpPr>
        <p:spPr/>
        <p:txBody>
          <a:bodyPr/>
          <a:lstStyle/>
          <a:p>
            <a:fld id="{26992660-07D7-4D1A-9A00-6246F487EF94}" type="slidenum">
              <a:rPr lang="en-US" smtClean="0"/>
              <a:pPr/>
              <a:t>9</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1046</TotalTime>
  <Words>1777</Words>
  <Application>Microsoft Macintosh PowerPoint</Application>
  <PresentationFormat>On-screen Show (4:3)</PresentationFormat>
  <Paragraphs>271</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by</vt:lpstr>
      <vt:lpstr>WHY IS FINANCIAL EDUCATION NECESSARY?</vt:lpstr>
      <vt:lpstr>What is Financial Success?</vt:lpstr>
      <vt:lpstr>Could You Stop Working  If You Wanted To?</vt:lpstr>
      <vt:lpstr>Where Do You See Yourself?</vt:lpstr>
      <vt:lpstr>What Does Financial Success Mean to You?</vt:lpstr>
      <vt:lpstr>How Do You “Get There”?</vt:lpstr>
      <vt:lpstr>There is a Better Way to “Get There”</vt:lpstr>
      <vt:lpstr>Our Forefathers Fought to Give Us Freedom!</vt:lpstr>
      <vt:lpstr>Modern Slavery – Financial Bondage</vt:lpstr>
      <vt:lpstr>What is Financial Literacy?</vt:lpstr>
      <vt:lpstr>Invest in Your Financial Intelligence</vt:lpstr>
      <vt:lpstr>The Seeds of Failure and Success</vt:lpstr>
      <vt:lpstr>The Seeds of Failure and Success</vt:lpstr>
      <vt:lpstr>Cause and Effect</vt:lpstr>
      <vt:lpstr>The Laws of Seedtime and Harvest</vt:lpstr>
      <vt:lpstr>The Laws of Seedtime and Harvest</vt:lpstr>
      <vt:lpstr>Thoughts Become Reality</vt:lpstr>
      <vt:lpstr>Thoughts Bear Fruit After Their Kind</vt:lpstr>
      <vt:lpstr>Thoughts Bear Fruit After Their Kind</vt:lpstr>
      <vt:lpstr>Thoughts Bear Fruit After Their Kind</vt:lpstr>
      <vt:lpstr>Laying the Foundations of  Financial Success</vt:lpstr>
      <vt:lpstr>The Prosperity of All Depends on YOU</vt:lpstr>
      <vt:lpstr>Change Starts One at a Time</vt:lpstr>
      <vt:lpstr>Are you Ready for Change?</vt:lpstr>
      <vt:lpstr>Teach a Man How to Fish</vt:lpstr>
      <vt:lpstr>Questions?</vt:lpstr>
    </vt:vector>
  </TitlesOfParts>
  <Company>Multiple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Freedom 101 Seminar</dc:title>
  <dc:creator>abarron</dc:creator>
  <cp:lastModifiedBy>Wally</cp:lastModifiedBy>
  <cp:revision>88</cp:revision>
  <dcterms:created xsi:type="dcterms:W3CDTF">2012-01-28T06:48:17Z</dcterms:created>
  <dcterms:modified xsi:type="dcterms:W3CDTF">2018-06-02T15:11:34Z</dcterms:modified>
</cp:coreProperties>
</file>