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3" r:id="rId5"/>
    <p:sldId id="264" r:id="rId6"/>
    <p:sldId id="265" r:id="rId7"/>
    <p:sldId id="266" r:id="rId8"/>
    <p:sldId id="267" r:id="rId9"/>
    <p:sldId id="268" r:id="rId10"/>
    <p:sldId id="269" r:id="rId11"/>
    <p:sldId id="270" r:id="rId12"/>
    <p:sldId id="271" r:id="rId13"/>
    <p:sldId id="272" r:id="rId14"/>
    <p:sldId id="261" r:id="rId15"/>
    <p:sldId id="262" r:id="rId16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 showGuides="1">
      <p:cViewPr varScale="1">
        <p:scale>
          <a:sx n="71" d="100"/>
          <a:sy n="71" d="100"/>
        </p:scale>
        <p:origin x="618" y="5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B1AA2-3780-44F1-9370-1C1EF514ACE9}" type="datetimeFigureOut">
              <a:rPr lang="es-MX" smtClean="0"/>
              <a:t>24/05/2022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35784-0479-4527-88A8-E2923550897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799505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B1AA2-3780-44F1-9370-1C1EF514ACE9}" type="datetimeFigureOut">
              <a:rPr lang="es-MX" smtClean="0"/>
              <a:t>24/05/2022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35784-0479-4527-88A8-E2923550897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268788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B1AA2-3780-44F1-9370-1C1EF514ACE9}" type="datetimeFigureOut">
              <a:rPr lang="es-MX" smtClean="0"/>
              <a:t>24/05/2022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35784-0479-4527-88A8-E2923550897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727821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B1AA2-3780-44F1-9370-1C1EF514ACE9}" type="datetimeFigureOut">
              <a:rPr lang="es-MX" smtClean="0"/>
              <a:t>24/05/2022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35784-0479-4527-88A8-E2923550897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592795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B1AA2-3780-44F1-9370-1C1EF514ACE9}" type="datetimeFigureOut">
              <a:rPr lang="es-MX" smtClean="0"/>
              <a:t>24/05/2022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35784-0479-4527-88A8-E2923550897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421075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B1AA2-3780-44F1-9370-1C1EF514ACE9}" type="datetimeFigureOut">
              <a:rPr lang="es-MX" smtClean="0"/>
              <a:t>24/05/2022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35784-0479-4527-88A8-E2923550897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999962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B1AA2-3780-44F1-9370-1C1EF514ACE9}" type="datetimeFigureOut">
              <a:rPr lang="es-MX" smtClean="0"/>
              <a:t>24/05/2022</a:t>
            </a:fld>
            <a:endParaRPr lang="es-MX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35784-0479-4527-88A8-E2923550897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935148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B1AA2-3780-44F1-9370-1C1EF514ACE9}" type="datetimeFigureOut">
              <a:rPr lang="es-MX" smtClean="0"/>
              <a:t>24/05/2022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35784-0479-4527-88A8-E2923550897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401222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B1AA2-3780-44F1-9370-1C1EF514ACE9}" type="datetimeFigureOut">
              <a:rPr lang="es-MX" smtClean="0"/>
              <a:t>24/05/2022</a:t>
            </a:fld>
            <a:endParaRPr lang="es-MX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35784-0479-4527-88A8-E2923550897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618183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B1AA2-3780-44F1-9370-1C1EF514ACE9}" type="datetimeFigureOut">
              <a:rPr lang="es-MX" smtClean="0"/>
              <a:t>24/05/2022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35784-0479-4527-88A8-E2923550897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089829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B1AA2-3780-44F1-9370-1C1EF514ACE9}" type="datetimeFigureOut">
              <a:rPr lang="es-MX" smtClean="0"/>
              <a:t>24/05/2022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35784-0479-4527-88A8-E2923550897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490721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DB1AA2-3780-44F1-9370-1C1EF514ACE9}" type="datetimeFigureOut">
              <a:rPr lang="es-MX" smtClean="0"/>
              <a:t>24/05/2022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135784-0479-4527-88A8-E2923550897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558607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xmlns="" id="{B9F00DE2-056F-4706-ADF4-CD7DC6C3C9F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xmlns="" id="{ECC718AA-C6A7-4CF8-808B-69EB12894C5A}"/>
              </a:ext>
            </a:extLst>
          </p:cNvPr>
          <p:cNvSpPr txBox="1"/>
          <p:nvPr/>
        </p:nvSpPr>
        <p:spPr>
          <a:xfrm>
            <a:off x="0" y="1089899"/>
            <a:ext cx="835152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7200" dirty="0">
                <a:solidFill>
                  <a:srgbClr val="C6824D"/>
                </a:solidFill>
                <a:latin typeface="Arial Black" panose="020B0A04020102020204" pitchFamily="34" charset="0"/>
                <a:ea typeface="Lato" panose="020F0502020204030203" pitchFamily="34" charset="0"/>
                <a:cs typeface="Arial" panose="020B0604020202020204" pitchFamily="34" charset="0"/>
              </a:rPr>
              <a:t>Religiones </a:t>
            </a:r>
          </a:p>
          <a:p>
            <a:pPr algn="ctr"/>
            <a:r>
              <a:rPr lang="es-MX" sz="7200" dirty="0" smtClean="0">
                <a:solidFill>
                  <a:srgbClr val="C6824D"/>
                </a:solidFill>
                <a:latin typeface="Arial Black" panose="020B0A04020102020204" pitchFamily="34" charset="0"/>
                <a:ea typeface="Lato" panose="020F0502020204030203" pitchFamily="34" charset="0"/>
                <a:cs typeface="Arial" panose="020B0604020202020204" pitchFamily="34" charset="0"/>
              </a:rPr>
              <a:t>comparativas</a:t>
            </a:r>
            <a:endParaRPr lang="es-MX" sz="7200" dirty="0">
              <a:solidFill>
                <a:srgbClr val="C6824D"/>
              </a:solidFill>
              <a:latin typeface="Arial Black" panose="020B0A04020102020204" pitchFamily="34" charset="0"/>
              <a:ea typeface="Lato" panose="020F0502020204030203" pitchFamily="34" charset="0"/>
              <a:cs typeface="Arial" panose="020B0604020202020204" pitchFamily="34" charset="0"/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xmlns="" id="{0A890711-90CD-4678-BB3A-C03B02AC0E53}"/>
              </a:ext>
            </a:extLst>
          </p:cNvPr>
          <p:cNvSpPr txBox="1"/>
          <p:nvPr/>
        </p:nvSpPr>
        <p:spPr>
          <a:xfrm>
            <a:off x="968188" y="3567171"/>
            <a:ext cx="68992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400" b="1" dirty="0">
                <a:latin typeface="Arial" panose="020B0604020202020204" pitchFamily="34" charset="0"/>
                <a:ea typeface="Lato" panose="020F0502020204030203" pitchFamily="34" charset="0"/>
                <a:cs typeface="Arial" panose="020B0604020202020204" pitchFamily="34" charset="0"/>
              </a:rPr>
              <a:t>Lic. Julio Eduardo Contreras Carrillo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xmlns="" id="{0A890711-90CD-4678-BB3A-C03B02AC0E53}"/>
              </a:ext>
            </a:extLst>
          </p:cNvPr>
          <p:cNvSpPr txBox="1"/>
          <p:nvPr/>
        </p:nvSpPr>
        <p:spPr>
          <a:xfrm>
            <a:off x="121023" y="4488122"/>
            <a:ext cx="809512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400" b="1" dirty="0">
                <a:latin typeface="Arial" panose="020B0604020202020204" pitchFamily="34" charset="0"/>
                <a:ea typeface="Lato" panose="020F0502020204030203" pitchFamily="34" charset="0"/>
                <a:cs typeface="Arial" panose="020B0604020202020204" pitchFamily="34" charset="0"/>
              </a:rPr>
              <a:t>UNIDAD 6: </a:t>
            </a:r>
          </a:p>
          <a:p>
            <a:pPr algn="ctr"/>
            <a:r>
              <a:rPr lang="es-MX" sz="2400" b="1" dirty="0">
                <a:latin typeface="Arial" panose="020B0604020202020204" pitchFamily="34" charset="0"/>
                <a:ea typeface="Lato" panose="020F0502020204030203" pitchFamily="34" charset="0"/>
                <a:cs typeface="Arial" panose="020B0604020202020204" pitchFamily="34" charset="0"/>
              </a:rPr>
              <a:t>EL FENÓMENO DE LAS SECTAS</a:t>
            </a:r>
          </a:p>
          <a:p>
            <a:pPr algn="ctr"/>
            <a:endParaRPr lang="es-MX" sz="2400" b="1" dirty="0">
              <a:latin typeface="Arial" panose="020B0604020202020204" pitchFamily="34" charset="0"/>
              <a:ea typeface="Lato" panose="020F0502020204030203" pitchFamily="34" charset="0"/>
              <a:cs typeface="Arial" panose="020B0604020202020204" pitchFamily="34" charset="0"/>
            </a:endParaRPr>
          </a:p>
          <a:p>
            <a:pPr algn="ctr"/>
            <a:r>
              <a:rPr lang="es-MX" sz="2400" b="1" dirty="0">
                <a:latin typeface="Arial" panose="020B0604020202020204" pitchFamily="34" charset="0"/>
                <a:ea typeface="Lato" panose="020F0502020204030203" pitchFamily="34" charset="0"/>
                <a:cs typeface="Arial" panose="020B0604020202020204" pitchFamily="34" charset="0"/>
              </a:rPr>
              <a:t>SOLO JESÚS</a:t>
            </a:r>
          </a:p>
        </p:txBody>
      </p:sp>
    </p:spTree>
    <p:extLst>
      <p:ext uri="{BB962C8B-B14F-4D97-AF65-F5344CB8AC3E}">
        <p14:creationId xmlns:p14="http://schemas.microsoft.com/office/powerpoint/2010/main" val="3444249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xmlns="" id="{F7DD28EA-2AFC-4C21-AE74-C6055BE8FC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2770" name="Rectangle 1"/>
          <p:cNvSpPr>
            <a:spLocks noGrp="1" noChangeArrowheads="1"/>
          </p:cNvSpPr>
          <p:nvPr>
            <p:ph type="title"/>
          </p:nvPr>
        </p:nvSpPr>
        <p:spPr>
          <a:xfrm>
            <a:off x="838200" y="123079"/>
            <a:ext cx="10515600" cy="1325563"/>
          </a:xfrm>
        </p:spPr>
        <p:txBody>
          <a:bodyPr/>
          <a:lstStyle/>
          <a:p>
            <a:pPr eaLnBrk="1" hangingPunct="1"/>
            <a:r>
              <a:rPr lang="en-US" altLang="es-MX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Testimonio</a:t>
            </a:r>
            <a:r>
              <a:rPr lang="en-US" altLang="es-MX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bíblico</a:t>
            </a:r>
            <a:endParaRPr lang="en-US" altLang="es-MX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8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445559" y="2514601"/>
            <a:ext cx="9300882" cy="5569954"/>
          </a:xfrm>
        </p:spPr>
        <p:txBody>
          <a:bodyPr>
            <a:normAutofit/>
          </a:bodyPr>
          <a:lstStyle/>
          <a:p>
            <a:pPr eaLnBrk="1" hangingPunct="1">
              <a:buFont typeface="Wingdings" panose="05000000000000000000" pitchFamily="2" charset="2"/>
              <a:buChar char="q"/>
            </a:pPr>
            <a:r>
              <a:rPr lang="en-US" altLang="es-MX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Las personas que </a:t>
            </a:r>
            <a:r>
              <a:rPr lang="en-US" altLang="es-MX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ponen</a:t>
            </a:r>
            <a:r>
              <a:rPr lang="en-US" altLang="es-MX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altLang="es-MX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revelación</a:t>
            </a:r>
            <a:r>
              <a:rPr lang="en-US" altLang="es-MX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particular al </a:t>
            </a:r>
            <a:r>
              <a:rPr lang="en-US" altLang="es-MX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nivel</a:t>
            </a:r>
            <a:r>
              <a:rPr lang="en-US" altLang="es-MX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la </a:t>
            </a:r>
            <a:r>
              <a:rPr lang="en-US" altLang="es-MX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Biblia</a:t>
            </a:r>
            <a:r>
              <a:rPr lang="en-US" altLang="es-MX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están</a:t>
            </a:r>
            <a:r>
              <a:rPr lang="en-US" altLang="es-MX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altLang="es-MX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merced</a:t>
            </a:r>
            <a:r>
              <a:rPr lang="en-US" altLang="es-MX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altLang="es-MX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cualquier</a:t>
            </a:r>
            <a:r>
              <a:rPr lang="en-US" altLang="es-MX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error que se </a:t>
            </a:r>
            <a:r>
              <a:rPr lang="en-US" altLang="es-MX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presente</a:t>
            </a:r>
            <a:r>
              <a:rPr lang="en-US" altLang="es-MX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5385617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8" grpId="0" build="p" bldLvl="5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xmlns="" id="{F7DD28EA-2AFC-4C21-AE74-C6055BE8FC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2770" name="Rectangle 1"/>
          <p:cNvSpPr>
            <a:spLocks noGrp="1" noChangeArrowheads="1"/>
          </p:cNvSpPr>
          <p:nvPr>
            <p:ph type="title"/>
          </p:nvPr>
        </p:nvSpPr>
        <p:spPr>
          <a:xfrm>
            <a:off x="-255494" y="123079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s-MX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 TRINIDAD UNIDAD DE DIOS EN EL NUEVO TESTAMENTO:</a:t>
            </a:r>
            <a:endParaRPr lang="en-US" altLang="es-MX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8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838200" y="1571721"/>
            <a:ext cx="9798424" cy="550430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MX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1. En el N.T. tres personas son mencionadas y cada una es reconocida y llamada Dios.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s-MX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a. Una se llama el Padre. (</a:t>
            </a:r>
            <a:r>
              <a:rPr lang="es-MX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Jn</a:t>
            </a:r>
            <a:r>
              <a:rPr lang="es-MX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6:27)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s-MX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b. Una es llamada Jesucristo. (Ro. 9:5)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s-MX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c. Una es llamada Espíritu Santo. (</a:t>
            </a:r>
            <a:r>
              <a:rPr lang="es-MX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Hch</a:t>
            </a:r>
            <a:r>
              <a:rPr lang="es-MX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5:32) </a:t>
            </a:r>
          </a:p>
          <a:p>
            <a:pPr>
              <a:buFont typeface="Wingdings" panose="05000000000000000000" pitchFamily="2" charset="2"/>
              <a:buChar char="q"/>
            </a:pPr>
            <a:endParaRPr lang="es-MX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s-MX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2. Cada una de estas tres personas están cuidadosamente distinguida de las otras dos. (Lc.1:35; </a:t>
            </a:r>
            <a:r>
              <a:rPr lang="es-MX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Jn</a:t>
            </a:r>
            <a:r>
              <a:rPr lang="es-MX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14:16, 17, 26; Jn.15:26)</a:t>
            </a:r>
            <a:endParaRPr lang="en-US" altLang="es-MX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365668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8" grpId="0" build="p" bldLvl="5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xmlns="" id="{F7DD28EA-2AFC-4C21-AE74-C6055BE8FC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48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838200" y="1506071"/>
            <a:ext cx="9300882" cy="556995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MX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Estas tres personas distintas están presentadas como un Dios y no como tres Dioses. a. El Padre y el Hijo son uno. (</a:t>
            </a:r>
            <a:r>
              <a:rPr lang="es-MX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Jn</a:t>
            </a:r>
            <a:r>
              <a:rPr lang="es-MX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10:30-31) b. El Padre y el Espíritu Santos son uno. (I Co. 3:16) c. El Hijo y el Espíritu Santo son uno. (</a:t>
            </a:r>
            <a:r>
              <a:rPr lang="es-MX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Jn</a:t>
            </a:r>
            <a:r>
              <a:rPr lang="es-MX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14:16, 18 y 23) • v.16 - El Espíritu (Consolador): esté con vosotros. • v.18 - El Hijo: vendré a vosotros. • v.23 - El Padre y el Hijo: vendremos a Él. </a:t>
            </a:r>
            <a:endParaRPr lang="en-US" altLang="es-MX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1441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8" grpId="0" build="p" bldLvl="5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xmlns="" id="{F7DD28EA-2AFC-4C21-AE74-C6055BE8FC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48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838200" y="1506071"/>
            <a:ext cx="9300882" cy="556995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MX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Estas tres personas son iguales en su esencia, poder y gloria. El Hijo posee Poder y recibe Honor igual que el Padre. (</a:t>
            </a:r>
            <a:r>
              <a:rPr lang="es-MX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Jn</a:t>
            </a:r>
            <a:r>
              <a:rPr lang="es-MX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5:21 - poder; v. 23 - honor) Cristo es llamado Hijo unigénito, pero esto no indica inferioridad de esencia, sino se refiere a posición. En </a:t>
            </a:r>
            <a:r>
              <a:rPr lang="es-MX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Jn</a:t>
            </a:r>
            <a:r>
              <a:rPr lang="es-MX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14:28 Cristo dice: el Padre mayor es que yo, pero estaba hablando de su humillación. (Fil. 2:5-7)</a:t>
            </a:r>
            <a:r>
              <a:rPr lang="en-US" altLang="es-MX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7327200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8" grpId="0" build="p" bldLvl="5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xmlns="" id="{2E72DCDD-4997-432A-B7FC-7C291AE54F1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xmlns="" id="{401BBDDC-1284-4F91-844B-59C2A2D2D05A}"/>
              </a:ext>
            </a:extLst>
          </p:cNvPr>
          <p:cNvSpPr txBox="1"/>
          <p:nvPr/>
        </p:nvSpPr>
        <p:spPr>
          <a:xfrm>
            <a:off x="457200" y="6227160"/>
            <a:ext cx="65684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INSTITUTO DE LIDERES CRISTIANOS</a:t>
            </a:r>
          </a:p>
        </p:txBody>
      </p:sp>
      <p:cxnSp>
        <p:nvCxnSpPr>
          <p:cNvPr id="7" name="Conector recto 6">
            <a:extLst>
              <a:ext uri="{FF2B5EF4-FFF2-40B4-BE49-F238E27FC236}">
                <a16:creationId xmlns:a16="http://schemas.microsoft.com/office/drawing/2014/main" xmlns="" id="{1518A944-31DF-4F70-A542-0FA15CD1EFE1}"/>
              </a:ext>
            </a:extLst>
          </p:cNvPr>
          <p:cNvCxnSpPr/>
          <p:nvPr/>
        </p:nvCxnSpPr>
        <p:spPr>
          <a:xfrm>
            <a:off x="591125" y="6578147"/>
            <a:ext cx="10252364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CuadroTexto 7">
            <a:extLst>
              <a:ext uri="{FF2B5EF4-FFF2-40B4-BE49-F238E27FC236}">
                <a16:creationId xmlns:a16="http://schemas.microsoft.com/office/drawing/2014/main" xmlns="" id="{DE9CA41E-5C43-48D1-B717-A716C4646AFE}"/>
              </a:ext>
            </a:extLst>
          </p:cNvPr>
          <p:cNvSpPr txBox="1"/>
          <p:nvPr/>
        </p:nvSpPr>
        <p:spPr>
          <a:xfrm>
            <a:off x="693576" y="2286705"/>
            <a:ext cx="10804848" cy="17336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0666" b="1" dirty="0">
                <a:solidFill>
                  <a:schemeClr val="bg1"/>
                </a:solidFill>
                <a:latin typeface="Arial" panose="020B0604020202020204" pitchFamily="34" charset="0"/>
                <a:ea typeface="Lato" panose="020F0502020204030203" pitchFamily="34" charset="0"/>
                <a:cs typeface="Arial" panose="020B0604020202020204" pitchFamily="34" charset="0"/>
              </a:rPr>
              <a:t>Oremos</a:t>
            </a:r>
          </a:p>
        </p:txBody>
      </p:sp>
    </p:spTree>
    <p:extLst>
      <p:ext uri="{BB962C8B-B14F-4D97-AF65-F5344CB8AC3E}">
        <p14:creationId xmlns:p14="http://schemas.microsoft.com/office/powerpoint/2010/main" val="418353182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xmlns="" id="{2E72DCDD-4997-432A-B7FC-7C291AE54F1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xmlns="" id="{401BBDDC-1284-4F91-844B-59C2A2D2D05A}"/>
              </a:ext>
            </a:extLst>
          </p:cNvPr>
          <p:cNvSpPr txBox="1"/>
          <p:nvPr/>
        </p:nvSpPr>
        <p:spPr>
          <a:xfrm>
            <a:off x="457200" y="6227160"/>
            <a:ext cx="65684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INSTITUTO DE LIDERES CRISTIANOS</a:t>
            </a:r>
          </a:p>
        </p:txBody>
      </p:sp>
      <p:cxnSp>
        <p:nvCxnSpPr>
          <p:cNvPr id="7" name="Conector recto 6">
            <a:extLst>
              <a:ext uri="{FF2B5EF4-FFF2-40B4-BE49-F238E27FC236}">
                <a16:creationId xmlns:a16="http://schemas.microsoft.com/office/drawing/2014/main" xmlns="" id="{1518A944-31DF-4F70-A542-0FA15CD1EFE1}"/>
              </a:ext>
            </a:extLst>
          </p:cNvPr>
          <p:cNvCxnSpPr/>
          <p:nvPr/>
        </p:nvCxnSpPr>
        <p:spPr>
          <a:xfrm>
            <a:off x="591125" y="6578147"/>
            <a:ext cx="10252364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CuadroTexto 7">
            <a:extLst>
              <a:ext uri="{FF2B5EF4-FFF2-40B4-BE49-F238E27FC236}">
                <a16:creationId xmlns:a16="http://schemas.microsoft.com/office/drawing/2014/main" xmlns="" id="{DE9CA41E-5C43-48D1-B717-A716C4646AFE}"/>
              </a:ext>
            </a:extLst>
          </p:cNvPr>
          <p:cNvSpPr txBox="1"/>
          <p:nvPr/>
        </p:nvSpPr>
        <p:spPr>
          <a:xfrm>
            <a:off x="693576" y="1560567"/>
            <a:ext cx="10804848" cy="33750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0666" b="1" dirty="0">
                <a:solidFill>
                  <a:schemeClr val="bg1"/>
                </a:solidFill>
                <a:latin typeface="Arial" panose="020B0604020202020204" pitchFamily="34" charset="0"/>
                <a:ea typeface="Lato" panose="020F0502020204030203" pitchFamily="34" charset="0"/>
                <a:cs typeface="Arial" panose="020B0604020202020204" pitchFamily="34" charset="0"/>
              </a:rPr>
              <a:t>Gracias y bendiciones</a:t>
            </a:r>
          </a:p>
        </p:txBody>
      </p:sp>
    </p:spTree>
    <p:extLst>
      <p:ext uri="{BB962C8B-B14F-4D97-AF65-F5344CB8AC3E}">
        <p14:creationId xmlns:p14="http://schemas.microsoft.com/office/powerpoint/2010/main" val="5574033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xmlns="" id="{2E72DCDD-4997-432A-B7FC-7C291AE54F1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xmlns="" id="{401BBDDC-1284-4F91-844B-59C2A2D2D05A}"/>
              </a:ext>
            </a:extLst>
          </p:cNvPr>
          <p:cNvSpPr txBox="1"/>
          <p:nvPr/>
        </p:nvSpPr>
        <p:spPr>
          <a:xfrm>
            <a:off x="457200" y="6227160"/>
            <a:ext cx="65684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INSTITUTO DE LIDERES CRISTIANOS</a:t>
            </a:r>
          </a:p>
        </p:txBody>
      </p:sp>
      <p:cxnSp>
        <p:nvCxnSpPr>
          <p:cNvPr id="7" name="Conector recto 6">
            <a:extLst>
              <a:ext uri="{FF2B5EF4-FFF2-40B4-BE49-F238E27FC236}">
                <a16:creationId xmlns:a16="http://schemas.microsoft.com/office/drawing/2014/main" xmlns="" id="{1518A944-31DF-4F70-A542-0FA15CD1EFE1}"/>
              </a:ext>
            </a:extLst>
          </p:cNvPr>
          <p:cNvCxnSpPr/>
          <p:nvPr/>
        </p:nvCxnSpPr>
        <p:spPr>
          <a:xfrm>
            <a:off x="591125" y="6578147"/>
            <a:ext cx="10252364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Rectangle 11">
            <a:extLst>
              <a:ext uri="{FF2B5EF4-FFF2-40B4-BE49-F238E27FC236}">
                <a16:creationId xmlns:a16="http://schemas.microsoft.com/office/drawing/2014/main" xmlns="" id="{8BEF7796-7E48-0A4F-A211-7BF9B11D8E3D}"/>
              </a:ext>
            </a:extLst>
          </p:cNvPr>
          <p:cNvSpPr/>
          <p:nvPr/>
        </p:nvSpPr>
        <p:spPr>
          <a:xfrm>
            <a:off x="3097517" y="1959418"/>
            <a:ext cx="599696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1 Juan 5. 7 (RVR1960)</a:t>
            </a:r>
          </a:p>
          <a:p>
            <a:r>
              <a:rPr lang="en-US" sz="2400" b="1" baseline="30000" dirty="0">
                <a:solidFill>
                  <a:schemeClr val="bg1"/>
                </a:solidFill>
              </a:rPr>
              <a:t>7 </a:t>
            </a:r>
            <a:r>
              <a:rPr lang="en-US" sz="2400" dirty="0" err="1">
                <a:solidFill>
                  <a:schemeClr val="bg1"/>
                </a:solidFill>
              </a:rPr>
              <a:t>Porque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tres</a:t>
            </a:r>
            <a:r>
              <a:rPr lang="en-US" sz="2400" dirty="0">
                <a:solidFill>
                  <a:schemeClr val="bg1"/>
                </a:solidFill>
              </a:rPr>
              <a:t> son los que dan testimonio </a:t>
            </a:r>
            <a:r>
              <a:rPr lang="en-US" sz="2400" dirty="0" err="1">
                <a:solidFill>
                  <a:schemeClr val="bg1"/>
                </a:solidFill>
              </a:rPr>
              <a:t>en</a:t>
            </a:r>
            <a:r>
              <a:rPr lang="en-US" sz="2400" dirty="0">
                <a:solidFill>
                  <a:schemeClr val="bg1"/>
                </a:solidFill>
              </a:rPr>
              <a:t> el </a:t>
            </a:r>
            <a:r>
              <a:rPr lang="en-US" sz="2400" dirty="0" err="1">
                <a:solidFill>
                  <a:schemeClr val="bg1"/>
                </a:solidFill>
              </a:rPr>
              <a:t>cielo</a:t>
            </a:r>
            <a:r>
              <a:rPr lang="en-US" sz="2400" dirty="0">
                <a:solidFill>
                  <a:schemeClr val="bg1"/>
                </a:solidFill>
              </a:rPr>
              <a:t>: </a:t>
            </a:r>
            <a:r>
              <a:rPr lang="en-US" sz="2400" dirty="0" err="1">
                <a:solidFill>
                  <a:schemeClr val="bg1"/>
                </a:solidFill>
              </a:rPr>
              <a:t>el</a:t>
            </a:r>
            <a:r>
              <a:rPr lang="en-US" sz="2400" dirty="0">
                <a:solidFill>
                  <a:schemeClr val="bg1"/>
                </a:solidFill>
              </a:rPr>
              <a:t> Padre, el Verbo y el </a:t>
            </a:r>
            <a:r>
              <a:rPr lang="en-US" sz="2400" dirty="0" err="1">
                <a:solidFill>
                  <a:schemeClr val="bg1"/>
                </a:solidFill>
              </a:rPr>
              <a:t>Espíritu</a:t>
            </a:r>
            <a:r>
              <a:rPr lang="en-US" sz="2400" dirty="0">
                <a:solidFill>
                  <a:schemeClr val="bg1"/>
                </a:solidFill>
              </a:rPr>
              <a:t> Santo; y </a:t>
            </a:r>
            <a:r>
              <a:rPr lang="en-US" sz="2400" dirty="0" err="1">
                <a:solidFill>
                  <a:schemeClr val="bg1"/>
                </a:solidFill>
              </a:rPr>
              <a:t>estos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tres</a:t>
            </a:r>
            <a:r>
              <a:rPr lang="en-US" sz="2400" dirty="0">
                <a:solidFill>
                  <a:schemeClr val="bg1"/>
                </a:solidFill>
              </a:rPr>
              <a:t> son uno.</a:t>
            </a:r>
          </a:p>
        </p:txBody>
      </p:sp>
    </p:spTree>
    <p:extLst>
      <p:ext uri="{BB962C8B-B14F-4D97-AF65-F5344CB8AC3E}">
        <p14:creationId xmlns:p14="http://schemas.microsoft.com/office/powerpoint/2010/main" val="13119106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xmlns="" id="{2E72DCDD-4997-432A-B7FC-7C291AE54F1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xmlns="" id="{401BBDDC-1284-4F91-844B-59C2A2D2D05A}"/>
              </a:ext>
            </a:extLst>
          </p:cNvPr>
          <p:cNvSpPr txBox="1"/>
          <p:nvPr/>
        </p:nvSpPr>
        <p:spPr>
          <a:xfrm>
            <a:off x="457200" y="6227163"/>
            <a:ext cx="65684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INSTITUTO DE LIDERES CRISTIANOS</a:t>
            </a:r>
          </a:p>
        </p:txBody>
      </p:sp>
      <p:cxnSp>
        <p:nvCxnSpPr>
          <p:cNvPr id="7" name="Conector recto 6">
            <a:extLst>
              <a:ext uri="{FF2B5EF4-FFF2-40B4-BE49-F238E27FC236}">
                <a16:creationId xmlns:a16="http://schemas.microsoft.com/office/drawing/2014/main" xmlns="" id="{1518A944-31DF-4F70-A542-0FA15CD1EFE1}"/>
              </a:ext>
            </a:extLst>
          </p:cNvPr>
          <p:cNvCxnSpPr/>
          <p:nvPr/>
        </p:nvCxnSpPr>
        <p:spPr>
          <a:xfrm>
            <a:off x="591125" y="6578145"/>
            <a:ext cx="10252364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Rectángulo 3">
            <a:extLst>
              <a:ext uri="{FF2B5EF4-FFF2-40B4-BE49-F238E27FC236}">
                <a16:creationId xmlns:a16="http://schemas.microsoft.com/office/drawing/2014/main" xmlns="" id="{D594CBD1-3DE0-4C9B-9183-CC5A9D051771}"/>
              </a:ext>
            </a:extLst>
          </p:cNvPr>
          <p:cNvSpPr/>
          <p:nvPr/>
        </p:nvSpPr>
        <p:spPr>
          <a:xfrm>
            <a:off x="-1" y="1626818"/>
            <a:ext cx="12192001" cy="18773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Bef>
                <a:spcPts val="1600"/>
              </a:spcBef>
            </a:pPr>
            <a:r>
              <a:rPr lang="es-MX" sz="11733" b="1" kern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anose="04040605051002020D02" pitchFamily="82" charset="0"/>
                <a:ea typeface="Times New Roman" panose="02020603050405020304" pitchFamily="18" charset="0"/>
                <a:cs typeface="Aharoni" pitchFamily="2" charset="-79"/>
              </a:rPr>
              <a:t>Solo Jesús</a:t>
            </a:r>
            <a:endParaRPr lang="es-MX" sz="11733" kern="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briola" panose="04040605051002020D02" pitchFamily="82" charset="0"/>
              <a:ea typeface="Times New Roman" panose="02020603050405020304" pitchFamily="18" charset="0"/>
              <a:cs typeface="Aharoni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9612497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xmlns="" id="{F7DD28EA-2AFC-4C21-AE74-C6055BE8FC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2770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s-MX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Origen</a:t>
            </a:r>
          </a:p>
        </p:txBody>
      </p:sp>
      <p:sp>
        <p:nvSpPr>
          <p:cNvPr id="348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925836" y="2344761"/>
            <a:ext cx="7567788" cy="4731263"/>
          </a:xfrm>
        </p:spPr>
        <p:txBody>
          <a:bodyPr>
            <a:normAutofit/>
          </a:bodyPr>
          <a:lstStyle/>
          <a:p>
            <a:pPr eaLnBrk="1" hangingPunct="1">
              <a:buFont typeface="Wingdings" panose="05000000000000000000" pitchFamily="2" charset="2"/>
              <a:buChar char="q"/>
            </a:pPr>
            <a:r>
              <a:rPr lang="en-US" altLang="es-MX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Sabelio</a:t>
            </a:r>
            <a:r>
              <a:rPr lang="en-US" altLang="es-MX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 </a:t>
            </a:r>
            <a:r>
              <a:rPr lang="en-US" altLang="es-MX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sus</a:t>
            </a:r>
            <a:r>
              <a:rPr lang="en-US" altLang="es-MX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seguidores</a:t>
            </a:r>
            <a:r>
              <a:rPr lang="en-US" altLang="es-MX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altLang="es-MX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enseñaban</a:t>
            </a:r>
            <a:r>
              <a:rPr lang="en-US" altLang="es-MX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</a:t>
            </a:r>
            <a:r>
              <a:rPr lang="en-US" altLang="es-MX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el </a:t>
            </a:r>
            <a:r>
              <a:rPr lang="en-US" altLang="es-MX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siglo</a:t>
            </a:r>
            <a:r>
              <a:rPr lang="en-US" altLang="es-MX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tercero</a:t>
            </a:r>
            <a:r>
              <a:rPr lang="en-US" altLang="es-MX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es-MX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Reapareció</a:t>
            </a:r>
            <a:r>
              <a:rPr lang="en-US" altLang="es-MX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</a:t>
            </a:r>
            <a:r>
              <a:rPr lang="en-US" altLang="es-MX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1913 con Frank J. </a:t>
            </a:r>
            <a:r>
              <a:rPr lang="en-US" altLang="es-MX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Ewart</a:t>
            </a:r>
            <a:r>
              <a:rPr lang="en-US" altLang="es-MX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 Glenn Cook entre </a:t>
            </a:r>
            <a:r>
              <a:rPr lang="en-US" altLang="es-MX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otros</a:t>
            </a:r>
            <a:r>
              <a:rPr lang="en-US" altLang="es-MX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0431927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8" grpId="0" build="p" bldLvl="5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xmlns="" id="{F7DD28EA-2AFC-4C21-AE74-C6055BE8FC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2770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s-MX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Autoridad</a:t>
            </a:r>
            <a:endParaRPr lang="en-US" altLang="es-MX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8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925836" y="2344761"/>
            <a:ext cx="7567788" cy="4731263"/>
          </a:xfrm>
        </p:spPr>
        <p:txBody>
          <a:bodyPr>
            <a:normAutofit/>
          </a:bodyPr>
          <a:lstStyle/>
          <a:p>
            <a:pPr eaLnBrk="1" hangingPunct="1">
              <a:buFont typeface="Wingdings" panose="05000000000000000000" pitchFamily="2" charset="2"/>
              <a:buChar char="q"/>
            </a:pPr>
            <a:r>
              <a:rPr lang="en-US" altLang="es-MX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Dan </a:t>
            </a:r>
            <a:r>
              <a:rPr lang="en-US" altLang="es-MX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mucha</a:t>
            </a:r>
            <a:r>
              <a:rPr lang="en-US" altLang="es-MX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importancia</a:t>
            </a:r>
            <a:r>
              <a:rPr lang="en-US" altLang="es-MX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la </a:t>
            </a:r>
            <a:r>
              <a:rPr lang="en-US" altLang="es-MX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revelación</a:t>
            </a:r>
            <a:r>
              <a:rPr lang="en-US" altLang="es-MX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 </a:t>
            </a:r>
            <a:r>
              <a:rPr lang="en-US" altLang="es-MX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los</a:t>
            </a:r>
            <a:r>
              <a:rPr lang="en-US" altLang="es-MX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individuos</a:t>
            </a:r>
            <a:r>
              <a:rPr lang="en-US" altLang="es-MX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 </a:t>
            </a:r>
            <a:r>
              <a:rPr lang="en-US" altLang="es-MX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utilizan</a:t>
            </a:r>
            <a:r>
              <a:rPr lang="en-US" altLang="es-MX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también</a:t>
            </a:r>
            <a:r>
              <a:rPr lang="en-US" altLang="es-MX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altLang="es-MX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Biblia</a:t>
            </a:r>
            <a:r>
              <a:rPr lang="en-US" altLang="es-MX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2100605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8" grpId="0" build="p" bldLvl="5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xmlns="" id="{F7DD28EA-2AFC-4C21-AE74-C6055BE8FC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2770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s-MX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Teología</a:t>
            </a:r>
            <a:endParaRPr lang="en-US" altLang="es-MX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8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925836" y="2344761"/>
            <a:ext cx="7567788" cy="4731263"/>
          </a:xfrm>
        </p:spPr>
        <p:txBody>
          <a:bodyPr>
            <a:normAutofit/>
          </a:bodyPr>
          <a:lstStyle/>
          <a:p>
            <a:pPr eaLnBrk="1" hangingPunct="1">
              <a:buFont typeface="Wingdings" panose="05000000000000000000" pitchFamily="2" charset="2"/>
              <a:buChar char="q"/>
            </a:pPr>
            <a:r>
              <a:rPr lang="en-US" altLang="es-MX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Unitaria</a:t>
            </a:r>
            <a:r>
              <a:rPr lang="en-US" altLang="es-MX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</a:t>
            </a:r>
            <a:r>
              <a:rPr lang="en-US" altLang="es-MX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que </a:t>
            </a:r>
            <a:r>
              <a:rPr lang="en-US" altLang="es-MX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creen</a:t>
            </a:r>
            <a:r>
              <a:rPr lang="en-US" altLang="es-MX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que solo </a:t>
            </a:r>
            <a:r>
              <a:rPr lang="en-US" altLang="es-MX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Jesús</a:t>
            </a:r>
            <a:r>
              <a:rPr lang="en-US" altLang="es-MX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</a:t>
            </a:r>
            <a:r>
              <a:rPr lang="en-US" altLang="es-MX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Dios y </a:t>
            </a:r>
            <a:r>
              <a:rPr lang="en-US" altLang="es-MX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dicen</a:t>
            </a:r>
            <a:r>
              <a:rPr lang="en-US" altLang="es-MX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que “Padre” y “</a:t>
            </a:r>
            <a:r>
              <a:rPr lang="en-US" altLang="es-MX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Espíritu</a:t>
            </a:r>
            <a:r>
              <a:rPr lang="en-US" altLang="es-MX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Santo” son </a:t>
            </a:r>
            <a:r>
              <a:rPr lang="en-US" altLang="es-MX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otros</a:t>
            </a:r>
            <a:r>
              <a:rPr lang="en-US" altLang="es-MX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nombres</a:t>
            </a:r>
            <a:r>
              <a:rPr lang="en-US" altLang="es-MX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suyos</a:t>
            </a:r>
            <a:r>
              <a:rPr lang="en-US" altLang="es-MX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..</a:t>
            </a:r>
          </a:p>
        </p:txBody>
      </p:sp>
    </p:spTree>
    <p:extLst>
      <p:ext uri="{BB962C8B-B14F-4D97-AF65-F5344CB8AC3E}">
        <p14:creationId xmlns:p14="http://schemas.microsoft.com/office/powerpoint/2010/main" val="102732022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8" grpId="0" build="p" bldLvl="5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xmlns="" id="{F7DD28EA-2AFC-4C21-AE74-C6055BE8FC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2770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s-MX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Atracción</a:t>
            </a:r>
            <a:r>
              <a:rPr lang="en-US" altLang="es-MX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especial:</a:t>
            </a:r>
          </a:p>
        </p:txBody>
      </p:sp>
      <p:sp>
        <p:nvSpPr>
          <p:cNvPr id="348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925836" y="2344761"/>
            <a:ext cx="7567788" cy="4731263"/>
          </a:xfrm>
        </p:spPr>
        <p:txBody>
          <a:bodyPr>
            <a:normAutofit/>
          </a:bodyPr>
          <a:lstStyle/>
          <a:p>
            <a:pPr eaLnBrk="1" hangingPunct="1">
              <a:buFont typeface="Wingdings" panose="05000000000000000000" pitchFamily="2" charset="2"/>
              <a:buChar char="q"/>
            </a:pPr>
            <a:r>
              <a:rPr lang="en-US" altLang="es-MX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Afirmación</a:t>
            </a:r>
            <a:r>
              <a:rPr lang="en-US" altLang="es-MX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tener</a:t>
            </a:r>
            <a:r>
              <a:rPr lang="en-US" altLang="es-MX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una</a:t>
            </a:r>
            <a:r>
              <a:rPr lang="en-US" altLang="es-MX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US" altLang="es-MX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nueva</a:t>
            </a:r>
            <a:r>
              <a:rPr lang="en-US" altLang="es-MX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luz”.</a:t>
            </a:r>
          </a:p>
        </p:txBody>
      </p:sp>
    </p:spTree>
    <p:extLst>
      <p:ext uri="{BB962C8B-B14F-4D97-AF65-F5344CB8AC3E}">
        <p14:creationId xmlns:p14="http://schemas.microsoft.com/office/powerpoint/2010/main" val="325243112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8" grpId="0" build="p" bldLvl="5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xmlns="" id="{F7DD28EA-2AFC-4C21-AE74-C6055BE8FC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2770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s-MX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Iglesia</a:t>
            </a:r>
            <a:endParaRPr lang="en-US" altLang="es-MX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8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925836" y="2344761"/>
            <a:ext cx="7567788" cy="4731263"/>
          </a:xfrm>
        </p:spPr>
        <p:txBody>
          <a:bodyPr>
            <a:normAutofit/>
          </a:bodyPr>
          <a:lstStyle/>
          <a:p>
            <a:pPr eaLnBrk="1" hangingPunct="1">
              <a:buFont typeface="Wingdings" panose="05000000000000000000" pitchFamily="2" charset="2"/>
              <a:buChar char="q"/>
            </a:pPr>
            <a:r>
              <a:rPr lang="en-US" altLang="es-MX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Esta</a:t>
            </a:r>
            <a:r>
              <a:rPr lang="en-US" altLang="es-MX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doctrina</a:t>
            </a:r>
            <a:r>
              <a:rPr lang="en-US" altLang="es-MX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en-US" altLang="es-MX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infiltra</a:t>
            </a:r>
            <a:r>
              <a:rPr lang="en-US" altLang="es-MX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</a:t>
            </a:r>
            <a:r>
              <a:rPr lang="en-US" altLang="es-MX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distintas</a:t>
            </a:r>
            <a:r>
              <a:rPr lang="en-US" altLang="es-MX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Iglesias </a:t>
            </a:r>
            <a:r>
              <a:rPr lang="en-US" altLang="es-MX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especialmente</a:t>
            </a:r>
            <a:r>
              <a:rPr lang="en-US" altLang="es-MX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</a:t>
            </a:r>
            <a:r>
              <a:rPr lang="en-US" altLang="es-MX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las Iglesias </a:t>
            </a:r>
            <a:r>
              <a:rPr lang="en-US" altLang="es-MX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pentecostales</a:t>
            </a:r>
            <a:r>
              <a:rPr lang="en-US" altLang="es-MX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independientes</a:t>
            </a:r>
            <a:r>
              <a:rPr lang="en-US" altLang="es-MX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6260551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8" grpId="0" build="p" bldLvl="5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xmlns="" id="{F7DD28EA-2AFC-4C21-AE74-C6055BE8FC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2770" name="Rectangle 1"/>
          <p:cNvSpPr>
            <a:spLocks noGrp="1" noChangeArrowheads="1"/>
          </p:cNvSpPr>
          <p:nvPr>
            <p:ph type="title"/>
          </p:nvPr>
        </p:nvSpPr>
        <p:spPr>
          <a:xfrm>
            <a:off x="838200" y="123079"/>
            <a:ext cx="10515600" cy="1325563"/>
          </a:xfrm>
        </p:spPr>
        <p:txBody>
          <a:bodyPr/>
          <a:lstStyle/>
          <a:p>
            <a:pPr eaLnBrk="1" hangingPunct="1"/>
            <a:r>
              <a:rPr lang="en-US" altLang="es-MX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Historia</a:t>
            </a:r>
            <a:endParaRPr lang="en-US" altLang="es-MX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8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838200" y="1506071"/>
            <a:ext cx="9300882" cy="5569954"/>
          </a:xfrm>
        </p:spPr>
        <p:txBody>
          <a:bodyPr>
            <a:normAutofit lnSpcReduction="10000"/>
          </a:bodyPr>
          <a:lstStyle/>
          <a:p>
            <a:pPr eaLnBrk="1" hangingPunct="1">
              <a:buFont typeface="Wingdings" panose="05000000000000000000" pitchFamily="2" charset="2"/>
              <a:buChar char="q"/>
            </a:pPr>
            <a:r>
              <a:rPr lang="en-US" altLang="es-MX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</a:t>
            </a:r>
            <a:r>
              <a:rPr lang="en-US" altLang="es-MX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el </a:t>
            </a:r>
            <a:r>
              <a:rPr lang="en-US" altLang="es-MX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siglo</a:t>
            </a:r>
            <a:r>
              <a:rPr lang="en-US" altLang="es-MX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tercero</a:t>
            </a:r>
            <a:r>
              <a:rPr lang="en-US" altLang="es-MX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después</a:t>
            </a:r>
            <a:r>
              <a:rPr lang="en-US" altLang="es-MX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altLang="es-MX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Jesucristo</a:t>
            </a:r>
            <a:r>
              <a:rPr lang="en-US" altLang="es-MX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surgió</a:t>
            </a:r>
            <a:r>
              <a:rPr lang="en-US" altLang="es-MX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una</a:t>
            </a:r>
            <a:r>
              <a:rPr lang="en-US" altLang="es-MX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doctrina</a:t>
            </a:r>
            <a:r>
              <a:rPr lang="en-US" altLang="es-MX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nueva</a:t>
            </a:r>
            <a:r>
              <a:rPr lang="en-US" altLang="es-MX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respecto</a:t>
            </a:r>
            <a:r>
              <a:rPr lang="en-US" altLang="es-MX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 la </a:t>
            </a:r>
            <a:r>
              <a:rPr lang="en-US" altLang="es-MX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naturaleza</a:t>
            </a:r>
            <a:r>
              <a:rPr lang="en-US" altLang="es-MX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Dios. </a:t>
            </a:r>
            <a:r>
              <a:rPr lang="en-US" altLang="es-MX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Sabelio</a:t>
            </a:r>
            <a:r>
              <a:rPr lang="en-US" altLang="es-MX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un </a:t>
            </a:r>
            <a:r>
              <a:rPr lang="en-US" altLang="es-MX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presbítero</a:t>
            </a:r>
            <a:r>
              <a:rPr lang="en-US" altLang="es-MX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la </a:t>
            </a:r>
            <a:r>
              <a:rPr lang="en-US" altLang="es-MX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iglesia</a:t>
            </a:r>
            <a:r>
              <a:rPr lang="en-US" altLang="es-MX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Cristiana </a:t>
            </a:r>
            <a:r>
              <a:rPr lang="en-US" altLang="es-MX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</a:t>
            </a:r>
            <a:r>
              <a:rPr lang="en-US" altLang="es-MX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el </a:t>
            </a:r>
            <a:r>
              <a:rPr lang="en-US" altLang="es-MX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norte</a:t>
            </a:r>
            <a:r>
              <a:rPr lang="en-US" altLang="es-MX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altLang="es-MX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África</a:t>
            </a:r>
            <a:r>
              <a:rPr lang="en-US" altLang="es-MX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s-MX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empezó</a:t>
            </a:r>
            <a:r>
              <a:rPr lang="en-US" altLang="es-MX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altLang="es-MX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negar</a:t>
            </a:r>
            <a:r>
              <a:rPr lang="en-US" altLang="es-MX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altLang="es-MX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existencia</a:t>
            </a:r>
            <a:r>
              <a:rPr lang="en-US" altLang="es-MX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la Trinidad. </a:t>
            </a:r>
            <a:r>
              <a:rPr lang="en-US" altLang="es-MX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Decía</a:t>
            </a:r>
            <a:r>
              <a:rPr lang="en-US" altLang="es-MX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que </a:t>
            </a:r>
            <a:r>
              <a:rPr lang="en-US" altLang="es-MX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Jesús</a:t>
            </a:r>
            <a:r>
              <a:rPr lang="en-US" altLang="es-MX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era el </a:t>
            </a:r>
            <a:r>
              <a:rPr lang="en-US" altLang="es-MX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Jehová</a:t>
            </a:r>
            <a:r>
              <a:rPr lang="en-US" altLang="es-MX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del </a:t>
            </a:r>
            <a:r>
              <a:rPr lang="en-US" altLang="es-MX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Antiguo</a:t>
            </a:r>
            <a:r>
              <a:rPr lang="en-US" altLang="es-MX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Testamento</a:t>
            </a:r>
            <a:r>
              <a:rPr lang="en-US" altLang="es-MX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 la </a:t>
            </a:r>
            <a:r>
              <a:rPr lang="en-US" altLang="es-MX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única</a:t>
            </a:r>
            <a:r>
              <a:rPr lang="en-US" altLang="es-MX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persona de la </a:t>
            </a:r>
            <a:r>
              <a:rPr lang="en-US" altLang="es-MX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deidad</a:t>
            </a:r>
            <a:r>
              <a:rPr lang="en-US" altLang="es-MX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Los </a:t>
            </a:r>
            <a:r>
              <a:rPr lang="en-US" altLang="es-MX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términos</a:t>
            </a:r>
            <a:r>
              <a:rPr lang="en-US" altLang="es-MX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“Padre” y “</a:t>
            </a:r>
            <a:r>
              <a:rPr lang="en-US" altLang="es-MX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Espíritu</a:t>
            </a:r>
            <a:r>
              <a:rPr lang="en-US" altLang="es-MX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Santo” </a:t>
            </a:r>
            <a:r>
              <a:rPr lang="en-US" altLang="es-MX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solamente</a:t>
            </a:r>
            <a:r>
              <a:rPr lang="en-US" altLang="es-MX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en-US" altLang="es-MX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referían</a:t>
            </a:r>
            <a:r>
              <a:rPr lang="en-US" altLang="es-MX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altLang="es-MX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ciertos</a:t>
            </a:r>
            <a:r>
              <a:rPr lang="en-US" altLang="es-MX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aspectos</a:t>
            </a:r>
            <a:r>
              <a:rPr lang="en-US" altLang="es-MX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del </a:t>
            </a:r>
            <a:r>
              <a:rPr lang="en-US" altLang="es-MX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carácter</a:t>
            </a:r>
            <a:r>
              <a:rPr lang="en-US" altLang="es-MX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altLang="es-MX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Jesús</a:t>
            </a:r>
            <a:r>
              <a:rPr lang="en-US" altLang="es-MX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 no a </a:t>
            </a:r>
            <a:r>
              <a:rPr lang="en-US" altLang="es-MX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otras</a:t>
            </a:r>
            <a:r>
              <a:rPr lang="en-US" altLang="es-MX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personas. De </a:t>
            </a:r>
            <a:r>
              <a:rPr lang="en-US" altLang="es-MX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manera</a:t>
            </a:r>
            <a:r>
              <a:rPr lang="en-US" altLang="es-MX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que “Padre”, “</a:t>
            </a:r>
            <a:r>
              <a:rPr lang="en-US" altLang="es-MX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Hijo</a:t>
            </a:r>
            <a:r>
              <a:rPr lang="en-US" altLang="es-MX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 y “</a:t>
            </a:r>
            <a:r>
              <a:rPr lang="en-US" altLang="es-MX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Espíritu</a:t>
            </a:r>
            <a:r>
              <a:rPr lang="en-US" altLang="es-MX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Santo” </a:t>
            </a:r>
            <a:r>
              <a:rPr lang="en-US" altLang="es-MX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serían</a:t>
            </a:r>
            <a:r>
              <a:rPr lang="en-US" altLang="es-MX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solamente</a:t>
            </a:r>
            <a:r>
              <a:rPr lang="en-US" altLang="es-MX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tres</a:t>
            </a:r>
            <a:r>
              <a:rPr lang="en-US" altLang="es-MX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nombres</a:t>
            </a:r>
            <a:r>
              <a:rPr lang="en-US" altLang="es-MX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para el </a:t>
            </a:r>
            <a:r>
              <a:rPr lang="en-US" altLang="es-MX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mismo</a:t>
            </a:r>
            <a:r>
              <a:rPr lang="en-US" altLang="es-MX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ser</a:t>
            </a:r>
            <a:r>
              <a:rPr lang="en-US" altLang="es-MX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divino</a:t>
            </a:r>
            <a:r>
              <a:rPr lang="en-US" altLang="es-MX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La </a:t>
            </a:r>
            <a:r>
              <a:rPr lang="en-US" altLang="es-MX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deidad</a:t>
            </a:r>
            <a:r>
              <a:rPr lang="en-US" altLang="es-MX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consistía</a:t>
            </a:r>
            <a:r>
              <a:rPr lang="en-US" altLang="es-MX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</a:t>
            </a:r>
            <a:r>
              <a:rPr lang="en-US" altLang="es-MX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solo </a:t>
            </a:r>
            <a:r>
              <a:rPr lang="en-US" altLang="es-MX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Jesús</a:t>
            </a:r>
            <a:r>
              <a:rPr lang="en-US" altLang="es-MX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La “Nueva Luz” se </a:t>
            </a:r>
            <a:r>
              <a:rPr lang="en-US" altLang="es-MX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esparció</a:t>
            </a:r>
            <a:r>
              <a:rPr lang="en-US" altLang="es-MX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rápidamente</a:t>
            </a:r>
            <a:r>
              <a:rPr lang="en-US" altLang="es-MX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 </a:t>
            </a:r>
            <a:r>
              <a:rPr lang="en-US" altLang="es-MX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ganó</a:t>
            </a:r>
            <a:r>
              <a:rPr lang="en-US" altLang="es-MX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muchos</a:t>
            </a:r>
            <a:r>
              <a:rPr lang="en-US" altLang="es-MX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adeptos</a:t>
            </a:r>
            <a:r>
              <a:rPr lang="en-US" altLang="es-MX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33126385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8" grpId="0" build="p" bldLvl="5" autoUpdateAnimBg="0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70</TotalTime>
  <Words>497</Words>
  <Application>Microsoft Office PowerPoint</Application>
  <PresentationFormat>Panorámica</PresentationFormat>
  <Paragraphs>39</Paragraphs>
  <Slides>15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9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15</vt:i4>
      </vt:variant>
    </vt:vector>
  </HeadingPairs>
  <TitlesOfParts>
    <vt:vector size="25" baseType="lpstr">
      <vt:lpstr>Aharoni</vt:lpstr>
      <vt:lpstr>Arial</vt:lpstr>
      <vt:lpstr>Arial Black</vt:lpstr>
      <vt:lpstr>Calibri</vt:lpstr>
      <vt:lpstr>Calibri Light</vt:lpstr>
      <vt:lpstr>Gabriola</vt:lpstr>
      <vt:lpstr>Lato</vt:lpstr>
      <vt:lpstr>Times New Roman</vt:lpstr>
      <vt:lpstr>Wingdings</vt:lpstr>
      <vt:lpstr>Tema de Office</vt:lpstr>
      <vt:lpstr>Presentación de PowerPoint</vt:lpstr>
      <vt:lpstr>Presentación de PowerPoint</vt:lpstr>
      <vt:lpstr>Presentación de PowerPoint</vt:lpstr>
      <vt:lpstr>Origen</vt:lpstr>
      <vt:lpstr>Autoridad</vt:lpstr>
      <vt:lpstr>Teología</vt:lpstr>
      <vt:lpstr>Atracción especial:</vt:lpstr>
      <vt:lpstr>Iglesia</vt:lpstr>
      <vt:lpstr>Historia</vt:lpstr>
      <vt:lpstr>Testimonio bíblico</vt:lpstr>
      <vt:lpstr>LA TRINIDAD UNIDAD DE DIOS EN EL NUEVO TESTAMENTO:</vt:lpstr>
      <vt:lpstr>Presentación de PowerPoint</vt:lpstr>
      <vt:lpstr>Presentación de PowerPoint</vt:lpstr>
      <vt:lpstr>Presentación de PowerPoint</vt:lpstr>
      <vt:lpstr>Presentación de PowerPoint</vt:lpstr>
    </vt:vector>
  </TitlesOfParts>
  <Company>Toshiba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JULIO CONTRERAS</dc:creator>
  <cp:lastModifiedBy>JULIO CONTRERAS</cp:lastModifiedBy>
  <cp:revision>6</cp:revision>
  <dcterms:created xsi:type="dcterms:W3CDTF">2022-05-09T21:58:19Z</dcterms:created>
  <dcterms:modified xsi:type="dcterms:W3CDTF">2022-05-24T21:10:26Z</dcterms:modified>
</cp:coreProperties>
</file>