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311" r:id="rId2"/>
    <p:sldId id="272" r:id="rId3"/>
    <p:sldId id="282" r:id="rId4"/>
    <p:sldId id="283" r:id="rId5"/>
    <p:sldId id="290" r:id="rId6"/>
    <p:sldId id="284" r:id="rId7"/>
    <p:sldId id="285" r:id="rId8"/>
    <p:sldId id="302" r:id="rId9"/>
    <p:sldId id="305" r:id="rId10"/>
    <p:sldId id="303" r:id="rId11"/>
    <p:sldId id="286" r:id="rId12"/>
    <p:sldId id="287" r:id="rId13"/>
    <p:sldId id="291" r:id="rId14"/>
    <p:sldId id="293" r:id="rId15"/>
    <p:sldId id="306" r:id="rId16"/>
    <p:sldId id="307" r:id="rId17"/>
    <p:sldId id="308" r:id="rId18"/>
    <p:sldId id="309" r:id="rId19"/>
    <p:sldId id="310" r:id="rId20"/>
  </p:sldIdLst>
  <p:sldSz cx="9144000" cy="6858000" type="screen4x3"/>
  <p:notesSz cx="7010400" cy="93726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639" autoAdjust="0"/>
    <p:restoredTop sz="94660"/>
  </p:normalViewPr>
  <p:slideViewPr>
    <p:cSldViewPr>
      <p:cViewPr varScale="1">
        <p:scale>
          <a:sx n="86" d="100"/>
          <a:sy n="86" d="100"/>
        </p:scale>
        <p:origin x="-207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4C7E10-770B-41D4-BE36-9066DADF2589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0270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90270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F7710-4808-4C44-981F-005AC4F65C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762590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r">
              <a:defRPr sz="1200"/>
            </a:lvl1pPr>
          </a:lstStyle>
          <a:p>
            <a:fld id="{74C88FC9-998E-4050-8995-CDFBC81B7FEF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2050" y="703263"/>
            <a:ext cx="4686300" cy="3514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616" tIns="46808" rIns="93616" bIns="4680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51985"/>
            <a:ext cx="5608320" cy="4217670"/>
          </a:xfrm>
          <a:prstGeom prst="rect">
            <a:avLst/>
          </a:prstGeom>
        </p:spPr>
        <p:txBody>
          <a:bodyPr vert="horz" lIns="93616" tIns="46808" rIns="93616" bIns="4680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02343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902343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r">
              <a:defRPr sz="1200"/>
            </a:lvl1pPr>
          </a:lstStyle>
          <a:p>
            <a:fld id="{B1592305-7CE4-47AA-9A7E-0FA34748F2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797653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46875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43542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048895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33340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87035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60601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8927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77571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16674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81119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93130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C2787E-5FD9-46F1-A275-EE1EFDEF8490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635581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s://mohammedyakubu4.files.wordpress.com/2015/09/managment-styles-pic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457200" y="304800"/>
            <a:ext cx="5344220" cy="31700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Leadership Session </a:t>
            </a:r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endParaRPr lang="en-US" sz="40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Culture Introduction</a:t>
            </a:r>
          </a:p>
          <a:p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and Definitions</a:t>
            </a:r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endParaRPr lang="en-US" sz="40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533400"/>
            <a:ext cx="422000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Macro Culture</a:t>
            </a:r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85800" y="838200"/>
            <a:ext cx="5103064" cy="4401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1900</a:t>
            </a:r>
            <a:endParaRPr lang="en-US" sz="4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Economy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Church life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Children’s Ministry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Youth Ministry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Agriculture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Family 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457200"/>
            <a:ext cx="184731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4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4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4000" dirty="0"/>
          </a:p>
        </p:txBody>
      </p:sp>
      <p:sp>
        <p:nvSpPr>
          <p:cNvPr id="5" name="TextBox 4"/>
          <p:cNvSpPr txBox="1"/>
          <p:nvPr/>
        </p:nvSpPr>
        <p:spPr>
          <a:xfrm>
            <a:off x="685800" y="228600"/>
            <a:ext cx="4854791" cy="58477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1920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Major events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War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Automobile </a:t>
            </a:r>
          </a:p>
          <a:p>
            <a:endParaRPr lang="en-US" sz="1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1940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Depression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War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Move to the cities</a:t>
            </a:r>
          </a:p>
          <a:p>
            <a:endParaRPr lang="en-US" sz="40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457200"/>
            <a:ext cx="184731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4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4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838200" y="914400"/>
            <a:ext cx="4904484" cy="523220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1960’s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Societal Upheaval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Vietnam </a:t>
            </a:r>
          </a:p>
          <a:p>
            <a:endParaRPr lang="en-US" sz="1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1980’s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Globalization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Electronics </a:t>
            </a:r>
          </a:p>
          <a:p>
            <a:endParaRPr lang="en-US" sz="4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2000’s</a:t>
            </a:r>
            <a:endParaRPr lang="en-US" sz="40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990600" y="0"/>
            <a:ext cx="7162800" cy="6858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ttttttttrr</a:t>
            </a:r>
            <a:endParaRPr lang="en-US" dirty="0"/>
          </a:p>
        </p:txBody>
      </p:sp>
      <p:pic>
        <p:nvPicPr>
          <p:cNvPr id="1029" name="Picture 5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3800" y="2590800"/>
            <a:ext cx="1905000" cy="1752601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3886200" y="381000"/>
            <a:ext cx="122341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1900</a:t>
            </a:r>
            <a:endParaRPr lang="en-US" sz="4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990600" y="0"/>
            <a:ext cx="7162800" cy="6858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9" name="Picture 5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2895600"/>
            <a:ext cx="1905000" cy="1752601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3886200" y="381000"/>
            <a:ext cx="152073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1920’s</a:t>
            </a:r>
            <a:endParaRPr lang="en-US" sz="4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990600" y="0"/>
            <a:ext cx="7162800" cy="6858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9" name="Picture 5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0" y="2743200"/>
            <a:ext cx="1905000" cy="1752601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3886200" y="381000"/>
            <a:ext cx="152073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1940’s</a:t>
            </a:r>
            <a:endParaRPr lang="en-US" sz="4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990600" y="0"/>
            <a:ext cx="7162800" cy="6858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9" name="Picture 5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52600" y="3657600"/>
            <a:ext cx="1905000" cy="1752601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3886200" y="381000"/>
            <a:ext cx="152073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1960’s</a:t>
            </a:r>
            <a:endParaRPr lang="en-US" sz="4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990600" y="0"/>
            <a:ext cx="7162800" cy="6858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9" name="Picture 5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4191000"/>
            <a:ext cx="1905000" cy="1752601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3886200" y="381000"/>
            <a:ext cx="152073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1980’s</a:t>
            </a:r>
            <a:endParaRPr lang="en-US" sz="4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990600" y="0"/>
            <a:ext cx="7162800" cy="6858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9" name="Picture 5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163312"/>
            <a:ext cx="1676400" cy="1542289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3886200" y="381000"/>
            <a:ext cx="152073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2000’s</a:t>
            </a:r>
            <a:endParaRPr lang="en-US" sz="4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/>
          <p:cNvSpPr/>
          <p:nvPr/>
        </p:nvSpPr>
        <p:spPr>
          <a:xfrm>
            <a:off x="1219200" y="762000"/>
            <a:ext cx="6019800" cy="57912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				</a:t>
            </a:r>
            <a:endParaRPr lang="en-US" dirty="0"/>
          </a:p>
        </p:txBody>
      </p:sp>
      <p:pic>
        <p:nvPicPr>
          <p:cNvPr id="1029" name="Picture 5" descr="http://clipartix.com/wp-content/uploads/2016/05/Clipart-stick-figure-walkin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6400" y="3962400"/>
            <a:ext cx="818033" cy="1433208"/>
          </a:xfrm>
          <a:prstGeom prst="rect">
            <a:avLst/>
          </a:prstGeom>
          <a:noFill/>
        </p:spPr>
      </p:pic>
      <p:pic>
        <p:nvPicPr>
          <p:cNvPr id="1031" name="Picture 7" descr="http://open.lib.umn.edu/organizationalbehavior/wp-content/uploads/sites/197/2016/11/e9888520a7799461ac9e2a38869a3b2c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93334" y="2971800"/>
            <a:ext cx="2622698" cy="3048000"/>
          </a:xfrm>
          <a:prstGeom prst="rect">
            <a:avLst/>
          </a:prstGeom>
          <a:noFill/>
        </p:spPr>
      </p:pic>
      <p:pic>
        <p:nvPicPr>
          <p:cNvPr id="1033" name="Picture 9" descr="http://www.futurist.com/wp-content/uploads/2015/07/4-Star-to-Steer-By-1024x768.jpg"/>
          <p:cNvPicPr>
            <a:picLocks noChangeAspect="1" noChangeArrowheads="1"/>
          </p:cNvPicPr>
          <p:nvPr/>
        </p:nvPicPr>
        <p:blipFill>
          <a:blip r:embed="rId4" cstate="print"/>
          <a:srcRect l="18750" t="7143" r="16964" b="10714"/>
          <a:stretch>
            <a:fillRect/>
          </a:stretch>
        </p:blipFill>
        <p:spPr bwMode="auto">
          <a:xfrm>
            <a:off x="6477000" y="1676400"/>
            <a:ext cx="1600200" cy="1533525"/>
          </a:xfrm>
          <a:prstGeom prst="rect">
            <a:avLst/>
          </a:prstGeom>
          <a:noFill/>
        </p:spPr>
      </p:pic>
      <p:sp>
        <p:nvSpPr>
          <p:cNvPr id="10" name="Bent-Up Arrow 9"/>
          <p:cNvSpPr/>
          <p:nvPr/>
        </p:nvSpPr>
        <p:spPr>
          <a:xfrm>
            <a:off x="5105400" y="3124200"/>
            <a:ext cx="2514600" cy="685800"/>
          </a:xfrm>
          <a:prstGeom prst="bent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Callout 7"/>
          <p:cNvSpPr/>
          <p:nvPr/>
        </p:nvSpPr>
        <p:spPr>
          <a:xfrm>
            <a:off x="7543800" y="3048000"/>
            <a:ext cx="1600200" cy="1066800"/>
          </a:xfrm>
          <a:prstGeom prst="rightArrow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Prayer and Planning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95400" y="35814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Leader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76600" y="27432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Culture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562600" y="2590800"/>
            <a:ext cx="7553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Vision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" descr="http://open.lib.umn.edu/organizationalbehavior/wp-content/uploads/sites/197/2016/11/e9888520a7799461ac9e2a38869a3b2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0"/>
            <a:ext cx="6294476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33401" y="304800"/>
            <a:ext cx="83820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Definitions: </a:t>
            </a:r>
          </a:p>
          <a:p>
            <a:endParaRPr lang="en-US" sz="4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Webster’s Dictionary: 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The integrated pattern of human behavior that includes thought, speech, action and artifacts.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2001" y="990600"/>
            <a:ext cx="81534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Denham </a:t>
            </a:r>
            <a:r>
              <a:rPr lang="en-US" sz="40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Grierson</a:t>
            </a:r>
            <a:r>
              <a:rPr lang="en-US" sz="4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patterned way of life produced by a people through which its members are formed and shaped by the manner of their being.</a:t>
            </a:r>
            <a:endParaRPr lang="en-US" sz="40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304800"/>
            <a:ext cx="838200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Terry Deal: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Culture is a concept that captures the subtle, elusive, intangible, largely unconscious forces that shape a society or work place.  It is a potent shaper of human thought and behavior within organizations and even beyond its boundaries.  Culture provides stability, fosters certainty, solidifies order and predictability and creates meaning. </a:t>
            </a:r>
            <a:endParaRPr lang="en-US" sz="40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457200"/>
            <a:ext cx="18473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4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990600" y="685800"/>
            <a:ext cx="7708905" cy="5632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A pattern </a:t>
            </a:r>
          </a:p>
          <a:p>
            <a:r>
              <a:rPr lang="en-US" sz="4000" dirty="0" smtClean="0"/>
              <a:t>	Thoughts </a:t>
            </a:r>
          </a:p>
          <a:p>
            <a:r>
              <a:rPr lang="en-US" sz="4000" dirty="0" smtClean="0"/>
              <a:t>	</a:t>
            </a:r>
          </a:p>
          <a:p>
            <a:r>
              <a:rPr lang="en-US" sz="4000" dirty="0" smtClean="0"/>
              <a:t>	Words </a:t>
            </a:r>
          </a:p>
          <a:p>
            <a:endParaRPr lang="en-US" sz="4000" dirty="0" smtClean="0"/>
          </a:p>
          <a:p>
            <a:r>
              <a:rPr lang="en-US" sz="4000" dirty="0" smtClean="0"/>
              <a:t>	Actions</a:t>
            </a:r>
          </a:p>
          <a:p>
            <a:endParaRPr lang="en-US" sz="4000" dirty="0" smtClean="0"/>
          </a:p>
          <a:p>
            <a:r>
              <a:rPr lang="en-US" sz="4000" dirty="0" smtClean="0"/>
              <a:t>	Artifacts  -- anything made by a </a:t>
            </a:r>
          </a:p>
          <a:p>
            <a:r>
              <a:rPr lang="en-US" sz="4000" dirty="0" smtClean="0"/>
              <a:t>				human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838200"/>
            <a:ext cx="787696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way we do things here.</a:t>
            </a:r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295400"/>
            <a:ext cx="6520759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“Culture” 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from 1430 </a:t>
            </a:r>
          </a:p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To cultivate the soil</a:t>
            </a:r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36592</TotalTime>
  <Words>124</Words>
  <Application>Microsoft Office PowerPoint</Application>
  <PresentationFormat>On-screen Show (4:3)</PresentationFormat>
  <Paragraphs>62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Bruce Ballast</dc:creator>
  <cp:lastModifiedBy>Authorized</cp:lastModifiedBy>
  <cp:revision>48</cp:revision>
  <cp:lastPrinted>2016-07-08T14:19:14Z</cp:lastPrinted>
  <dcterms:created xsi:type="dcterms:W3CDTF">2016-06-02T20:10:49Z</dcterms:created>
  <dcterms:modified xsi:type="dcterms:W3CDTF">2018-06-01T13:47:40Z</dcterms:modified>
</cp:coreProperties>
</file>