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59" r:id="rId7"/>
    <p:sldId id="261" r:id="rId8"/>
    <p:sldId id="262" r:id="rId9"/>
    <p:sldId id="263" r:id="rId10"/>
    <p:sldId id="270" r:id="rId11"/>
    <p:sldId id="272" r:id="rId12"/>
    <p:sldId id="277" r:id="rId13"/>
    <p:sldId id="278" r:id="rId14"/>
    <p:sldId id="265" r:id="rId15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23" autoAdjust="0"/>
  </p:normalViewPr>
  <p:slideViewPr>
    <p:cSldViewPr>
      <p:cViewPr varScale="1">
        <p:scale>
          <a:sx n="91" d="100"/>
          <a:sy n="91" d="100"/>
        </p:scale>
        <p:origin x="9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9C050-9D95-48A3-A1A5-626829153154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693E-0C29-4031-A44C-BEA44F543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81600" y="4953000"/>
            <a:ext cx="40679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таке лідерство ?</a:t>
            </a:r>
            <a:endParaRPr 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3200" i="1" dirty="0">
                <a:solidFill>
                  <a:srgbClr val="FF0000"/>
                </a:solidFill>
              </a:rPr>
              <a:t>Вступ та</a:t>
            </a:r>
          </a:p>
          <a:p>
            <a:r>
              <a:rPr lang="uk" sz="3200" i="1" dirty="0">
                <a:solidFill>
                  <a:srgbClr val="FF0000"/>
                </a:solidFill>
              </a:rPr>
              <a:t>визначення</a:t>
            </a:r>
            <a:endParaRPr lang="ru-UA" sz="3200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279648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«Вчись керувати»</a:t>
            </a:r>
            <a:endParaRPr lang="ru-UA" sz="3200" dirty="0">
              <a:solidFill>
                <a:srgbClr val="FF0000"/>
              </a:solidFill>
            </a:endParaRPr>
          </a:p>
          <a:p>
            <a:r>
              <a:rPr lang="uk" sz="3200" b="1" dirty="0">
                <a:solidFill>
                  <a:srgbClr val="FF0000"/>
                </a:solidFill>
              </a:rPr>
              <a:t>  Відео 2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Лідер з усіма своїми сильними та слабкими рисами взаємодіє з групою людей, щоб визначити культуру (те, «як чинять тут»), щоб розвинути бачення найкращого майбутнього, а потім дає необхідний імпульс для виконання дій для його досягнення, що пов'язано з плануванням і молитвою. </a:t>
            </a:r>
            <a:endParaRPr lang="ru-UA" sz="6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2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891" y="990600"/>
            <a:ext cx="66502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5400" b="1" dirty="0"/>
              <a:t>Що таке лідерство?</a:t>
            </a: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237389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0100" y="883980"/>
            <a:ext cx="838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800" b="1" dirty="0"/>
              <a:t>Що таке лідерство?</a:t>
            </a:r>
            <a:endParaRPr lang="ru-UA" sz="4800" dirty="0"/>
          </a:p>
          <a:p>
            <a:endParaRPr lang="ru-RU" sz="3200" dirty="0"/>
          </a:p>
          <a:p>
            <a:r>
              <a:rPr lang="uk" sz="3200" dirty="0"/>
              <a:t>850 різних визначень</a:t>
            </a:r>
            <a:endParaRPr lang="ru-UA" sz="3200" dirty="0"/>
          </a:p>
          <a:p>
            <a:r>
              <a:rPr lang="uk" sz="3200" dirty="0"/>
              <a:t>(</a:t>
            </a:r>
            <a:r>
              <a:rPr lang="uk-UA" sz="3200" dirty="0" err="1"/>
              <a:t>Воррен</a:t>
            </a:r>
            <a:r>
              <a:rPr lang="uk-UA" sz="3200" dirty="0"/>
              <a:t> </a:t>
            </a:r>
            <a:r>
              <a:rPr lang="uk-UA" sz="3200" dirty="0" err="1"/>
              <a:t>Бенніс</a:t>
            </a:r>
            <a:r>
              <a:rPr lang="uk-UA" sz="3200" dirty="0"/>
              <a:t> і Берт </a:t>
            </a:r>
            <a:r>
              <a:rPr lang="uk-UA" sz="3200" dirty="0" err="1"/>
              <a:t>Нанус</a:t>
            </a:r>
            <a:r>
              <a:rPr lang="uk-UA" sz="3200" dirty="0"/>
              <a:t> у книзі: «Лідери: Стратегії прийняття відповідальності»)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90169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153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/>
              <a:t>«Лідерство – це процес переконання або прикладу, за допомогою якого людина або лідерська команда спонукає групу до досягнення мети, що стоїть перед лідером або яку поділяє лідер і його або її послідовники.» </a:t>
            </a:r>
            <a:r>
              <a:rPr lang="uk" sz="3200" dirty="0"/>
              <a:t>(Джон В. Гарднер,                          «Про лідерство», с. 186)</a:t>
            </a:r>
            <a:endParaRPr lang="ru-UA" sz="3200" dirty="0"/>
          </a:p>
          <a:p>
            <a:r>
              <a:rPr lang="uk" sz="3200" dirty="0"/>
              <a:t> </a:t>
            </a:r>
            <a:endParaRPr lang="ru-UA" sz="3200" dirty="0"/>
          </a:p>
          <a:p>
            <a:r>
              <a:rPr lang="uk" sz="3200" dirty="0"/>
              <a:t>«Лідерство – це вплив, здатність однієї людини впливати на інших.»</a:t>
            </a:r>
            <a:endParaRPr lang="ru-UA" sz="3200" dirty="0"/>
          </a:p>
          <a:p>
            <a:r>
              <a:rPr lang="uk" sz="3200" dirty="0"/>
              <a:t>(Освальд Сандерс , «Духовне керівництво»)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39577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1179"/>
            <a:ext cx="8458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«Лідерство над людьми здійснюється, коли людей з певними мотивами та цілями мобілізують, вони конкурують або конфліктують з іншими. Мобілізують інституційні, політичні, психологічні та інші ресурси, щоб пробуджувати, залучати та задовольняти мотиви послідовників».</a:t>
            </a:r>
          </a:p>
          <a:p>
            <a:r>
              <a:rPr lang="uk" sz="2800" dirty="0"/>
              <a:t>(Джеймс МакГрегор Бернс, "Лідерство")</a:t>
            </a:r>
          </a:p>
          <a:p>
            <a:endParaRPr lang="ru-UA" sz="2800" dirty="0"/>
          </a:p>
          <a:p>
            <a:r>
              <a:rPr lang="uk-UA" sz="2800" dirty="0"/>
              <a:t>«Християнський лідер – це той, кого Бог покликав керувати; він веде інших за допомогою Христа, виявляючи характер, схожий на Нього, та демонструє функціональні компетенції, що дають змогу ефективно керувати». </a:t>
            </a:r>
            <a:r>
              <a:rPr lang="uk" sz="2800" dirty="0"/>
              <a:t>(Джордж Барне ,                            «Лідери про лідерство»)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35911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838200"/>
            <a:ext cx="777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«Головне завдання керівництва – це впливати на Божих людей для досягнення Божих цілей.»</a:t>
            </a:r>
            <a:endParaRPr lang="ru-UA" sz="3200" dirty="0"/>
          </a:p>
          <a:p>
            <a:r>
              <a:rPr lang="uk" sz="3200" dirty="0"/>
              <a:t>(Роберт Клінтон, «Формування лідера»)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22783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038600"/>
            <a:ext cx="818033" cy="1433208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4D39CA-4393-ED9C-9A8E-DD2483135BC1}"/>
              </a:ext>
            </a:extLst>
          </p:cNvPr>
          <p:cNvSpPr txBox="1"/>
          <p:nvPr/>
        </p:nvSpPr>
        <p:spPr>
          <a:xfrm>
            <a:off x="104216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57823" y="1326343"/>
            <a:ext cx="5867400" cy="553165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9520" y="4506567"/>
            <a:ext cx="685054" cy="1200226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0C16FE-1467-4421-A9D2-A00505E24A13}"/>
              </a:ext>
            </a:extLst>
          </p:cNvPr>
          <p:cNvSpPr/>
          <p:nvPr/>
        </p:nvSpPr>
        <p:spPr>
          <a:xfrm>
            <a:off x="2958123" y="3104659"/>
            <a:ext cx="1066800" cy="15579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45000" endPos="1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" sz="1600" b="1" dirty="0">
                <a:solidFill>
                  <a:schemeClr val="bg1"/>
                </a:solidFill>
              </a:rPr>
              <a:t>Видимі</a:t>
            </a:r>
            <a:endParaRPr lang="ru-UA" sz="1600" b="1" dirty="0">
              <a:solidFill>
                <a:schemeClr val="bg1"/>
              </a:solidFill>
            </a:endParaRPr>
          </a:p>
          <a:p>
            <a:r>
              <a:rPr lang="uk" sz="1600" b="1" dirty="0">
                <a:solidFill>
                  <a:schemeClr val="bg1"/>
                </a:solidFill>
              </a:rPr>
              <a:t>елементи</a:t>
            </a:r>
            <a:endParaRPr lang="ru-UA" sz="1600" b="1" dirty="0">
              <a:solidFill>
                <a:schemeClr val="bg1"/>
              </a:solidFill>
            </a:endParaRPr>
          </a:p>
          <a:p>
            <a:r>
              <a:rPr lang="uk" sz="1600" b="1" dirty="0">
                <a:solidFill>
                  <a:schemeClr val="bg1"/>
                </a:solidFill>
              </a:rPr>
              <a:t>культури</a:t>
            </a:r>
            <a:endParaRPr lang="ru-UA" sz="1600" b="1" dirty="0">
              <a:solidFill>
                <a:schemeClr val="bg1"/>
              </a:solidFill>
            </a:endParaRPr>
          </a:p>
          <a:p>
            <a:pPr algn="ctr"/>
            <a:endParaRPr lang="ru-UA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9CF89C-B7DB-4961-AA29-4B0C02FF2810}"/>
              </a:ext>
            </a:extLst>
          </p:cNvPr>
          <p:cNvCxnSpPr>
            <a:cxnSpLocks/>
          </p:cNvCxnSpPr>
          <p:nvPr/>
        </p:nvCxnSpPr>
        <p:spPr>
          <a:xfrm flipV="1">
            <a:off x="3470589" y="2753505"/>
            <a:ext cx="0" cy="351154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:a16="http://schemas.microsoft.com/office/drawing/2014/main" id="{BC4ACB76-AFCA-4984-819C-73060CE358C9}"/>
              </a:ext>
            </a:extLst>
          </p:cNvPr>
          <p:cNvSpPr/>
          <p:nvPr/>
        </p:nvSpPr>
        <p:spPr>
          <a:xfrm>
            <a:off x="2445570" y="1635508"/>
            <a:ext cx="2091905" cy="1117997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" sz="1400" b="1" dirty="0"/>
              <a:t>Місія організації</a:t>
            </a:r>
            <a:endParaRPr lang="ru-UA" sz="1400" dirty="0"/>
          </a:p>
          <a:p>
            <a:r>
              <a:rPr lang="uk" sz="1400" b="1" dirty="0"/>
              <a:t>(Місіонерська заява)</a:t>
            </a:r>
            <a:endParaRPr lang="ru-UA" sz="1400" dirty="0"/>
          </a:p>
          <a:p>
            <a:pPr algn="ctr"/>
            <a:endParaRPr lang="ru-UA" sz="1100" dirty="0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4DF026-6FD3-4F4D-B235-25B0B2845AED}"/>
              </a:ext>
            </a:extLst>
          </p:cNvPr>
          <p:cNvCxnSpPr>
            <a:cxnSpLocks/>
          </p:cNvCxnSpPr>
          <p:nvPr/>
        </p:nvCxnSpPr>
        <p:spPr>
          <a:xfrm>
            <a:off x="3991942" y="4040720"/>
            <a:ext cx="725610" cy="0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id="{52304E33-BAEE-4254-A52B-BFC3B3319CEB}"/>
              </a:ext>
            </a:extLst>
          </p:cNvPr>
          <p:cNvSpPr/>
          <p:nvPr/>
        </p:nvSpPr>
        <p:spPr>
          <a:xfrm>
            <a:off x="3659860" y="5371486"/>
            <a:ext cx="1828800" cy="947738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" sz="1400" b="1" dirty="0"/>
              <a:t>Географічне</a:t>
            </a:r>
            <a:endParaRPr lang="ru-UA" sz="1400" dirty="0"/>
          </a:p>
          <a:p>
            <a:r>
              <a:rPr lang="uk" sz="1400" b="1" dirty="0"/>
              <a:t>розташування</a:t>
            </a:r>
            <a:endParaRPr lang="ru-UA" sz="1400" dirty="0"/>
          </a:p>
          <a:p>
            <a:endParaRPr lang="ru-UA" sz="1000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4F69C4A9-0189-45F3-A1DA-95D8BD0CAA20}"/>
              </a:ext>
            </a:extLst>
          </p:cNvPr>
          <p:cNvSpPr/>
          <p:nvPr/>
        </p:nvSpPr>
        <p:spPr>
          <a:xfrm>
            <a:off x="4537476" y="3506503"/>
            <a:ext cx="1699532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" b="1" dirty="0"/>
              <a:t>  Історія</a:t>
            </a:r>
            <a:endParaRPr lang="ru-UA" dirty="0"/>
          </a:p>
          <a:p>
            <a:pPr algn="ctr"/>
            <a:endParaRPr lang="ru-UA" sz="110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9B42A0B-84BA-4EA9-8CDE-EECE741687D8}"/>
              </a:ext>
            </a:extLst>
          </p:cNvPr>
          <p:cNvCxnSpPr>
            <a:cxnSpLocks/>
          </p:cNvCxnSpPr>
          <p:nvPr/>
        </p:nvCxnSpPr>
        <p:spPr>
          <a:xfrm flipH="1" flipV="1">
            <a:off x="3954539" y="4662564"/>
            <a:ext cx="200966" cy="805071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9A84B1AD-1EC1-4E0C-94B7-AD21EBB7DBB1}"/>
              </a:ext>
            </a:extLst>
          </p:cNvPr>
          <p:cNvSpPr/>
          <p:nvPr/>
        </p:nvSpPr>
        <p:spPr>
          <a:xfrm>
            <a:off x="1700478" y="5467635"/>
            <a:ext cx="1828800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" b="1" dirty="0"/>
              <a:t>Правила</a:t>
            </a:r>
            <a:endParaRPr lang="ru-UA" dirty="0"/>
          </a:p>
          <a:p>
            <a:pPr algn="ctr"/>
            <a:endParaRPr lang="ru-UA" sz="1000" dirty="0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046AA069-EF90-4CFD-A364-4A587BE0DDC1}"/>
              </a:ext>
            </a:extLst>
          </p:cNvPr>
          <p:cNvSpPr/>
          <p:nvPr/>
        </p:nvSpPr>
        <p:spPr>
          <a:xfrm>
            <a:off x="685800" y="3412419"/>
            <a:ext cx="1564047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" sz="1400" b="1" dirty="0"/>
              <a:t>Ритуали (звичні дії)</a:t>
            </a:r>
            <a:endParaRPr lang="ru-UA" sz="1400" dirty="0"/>
          </a:p>
          <a:p>
            <a:pPr algn="ctr"/>
            <a:endParaRPr lang="ru-UA" sz="800" dirty="0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919A3BF8-3DF3-4F50-9B2D-CBD1571A865D}"/>
              </a:ext>
            </a:extLst>
          </p:cNvPr>
          <p:cNvCxnSpPr>
            <a:cxnSpLocks/>
          </p:cNvCxnSpPr>
          <p:nvPr/>
        </p:nvCxnSpPr>
        <p:spPr>
          <a:xfrm flipV="1">
            <a:off x="2814168" y="4690746"/>
            <a:ext cx="249153" cy="840911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E64858E4-9540-4A6C-879A-64E396F23775}"/>
              </a:ext>
            </a:extLst>
          </p:cNvPr>
          <p:cNvCxnSpPr>
            <a:cxnSpLocks/>
          </p:cNvCxnSpPr>
          <p:nvPr/>
        </p:nvCxnSpPr>
        <p:spPr>
          <a:xfrm>
            <a:off x="2209635" y="3943989"/>
            <a:ext cx="715507" cy="0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675A74B-FEFA-865E-9AFF-6392C52DC25F}"/>
              </a:ext>
            </a:extLst>
          </p:cNvPr>
          <p:cNvSpPr txBox="1"/>
          <p:nvPr/>
        </p:nvSpPr>
        <p:spPr>
          <a:xfrm>
            <a:off x="96223" y="570679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678016-1C02-FA7C-942E-6DCE3B40CB7A}"/>
              </a:ext>
            </a:extLst>
          </p:cNvPr>
          <p:cNvSpPr txBox="1"/>
          <p:nvPr/>
        </p:nvSpPr>
        <p:spPr>
          <a:xfrm>
            <a:off x="2645702" y="753812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495356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FE5646-123E-42CB-9408-BF10328A2C5F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8D18B61-193A-4DAC-841C-33B166A36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3F14BE-A234-42D0-B49D-4CD1D47485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359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22</cp:revision>
  <dcterms:created xsi:type="dcterms:W3CDTF">2016-06-02T20:10:49Z</dcterms:created>
  <dcterms:modified xsi:type="dcterms:W3CDTF">2023-03-08T09:08:58Z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