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58" r:id="rId6"/>
    <p:sldId id="259" r:id="rId7"/>
    <p:sldId id="261" r:id="rId8"/>
    <p:sldId id="262" r:id="rId9"/>
    <p:sldId id="263" r:id="rId10"/>
    <p:sldId id="270" r:id="rId11"/>
    <p:sldId id="272" r:id="rId12"/>
    <p:sldId id="277" r:id="rId13"/>
    <p:sldId id="278" r:id="rId14"/>
    <p:sldId id="265" r:id="rId15"/>
  </p:sldIdLst>
  <p:sldSz cx="9144000" cy="6858000" type="screen4x3"/>
  <p:notesSz cx="6858000" cy="91440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4E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523" autoAdjust="0"/>
  </p:normalViewPr>
  <p:slideViewPr>
    <p:cSldViewPr>
      <p:cViewPr varScale="1">
        <p:scale>
          <a:sx n="91" d="100"/>
          <a:sy n="91" d="100"/>
        </p:scale>
        <p:origin x="90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99C050-9D95-48A3-A1A5-626829153154}" type="datetimeFigureOut">
              <a:rPr lang="en-US" smtClean="0"/>
              <a:pPr/>
              <a:t>3/8/2023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0C693E-0C29-4031-A44C-BEA44F543FA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3/8/2023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"/>
              <a:t>Click to edit Master text styles</a:t>
            </a:r>
          </a:p>
          <a:p>
            <a:pPr lvl="1"/>
            <a:r>
              <a:rPr lang="uk"/>
              <a:t>Second level</a:t>
            </a:r>
          </a:p>
          <a:p>
            <a:pPr lvl="2"/>
            <a:r>
              <a:rPr lang="uk"/>
              <a:t>Third level</a:t>
            </a:r>
          </a:p>
          <a:p>
            <a:pPr lvl="3"/>
            <a:r>
              <a:rPr lang="uk"/>
              <a:t>Fourth level</a:t>
            </a:r>
          </a:p>
          <a:p>
            <a:pPr lvl="4"/>
            <a:r>
              <a:rPr lang="uk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3/8/2023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Click to edit Master text styles</a:t>
            </a:r>
          </a:p>
          <a:p>
            <a:pPr lvl="1"/>
            <a:r>
              <a:rPr lang="uk"/>
              <a:t>Second level</a:t>
            </a:r>
          </a:p>
          <a:p>
            <a:pPr lvl="2"/>
            <a:r>
              <a:rPr lang="uk"/>
              <a:t>Third level</a:t>
            </a:r>
          </a:p>
          <a:p>
            <a:pPr lvl="3"/>
            <a:r>
              <a:rPr lang="uk"/>
              <a:t>Fourth level</a:t>
            </a:r>
          </a:p>
          <a:p>
            <a:pPr lvl="4"/>
            <a:r>
              <a:rPr lang="uk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3/8/2023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181600" y="4953000"/>
            <a:ext cx="406790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Що таке лідерство ?</a:t>
            </a:r>
            <a:endParaRPr lang="en-US" sz="32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" sz="3200" i="1" dirty="0">
                <a:solidFill>
                  <a:srgbClr val="FF0000"/>
                </a:solidFill>
              </a:rPr>
              <a:t>Вступ та</a:t>
            </a:r>
          </a:p>
          <a:p>
            <a:r>
              <a:rPr lang="uk" sz="3200" i="1" dirty="0">
                <a:solidFill>
                  <a:srgbClr val="FF0000"/>
                </a:solidFill>
              </a:rPr>
              <a:t>визначення</a:t>
            </a:r>
            <a:endParaRPr lang="ru-UA" sz="3200" i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95600" y="279648"/>
            <a:ext cx="33625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" sz="3200" b="1" dirty="0">
                <a:solidFill>
                  <a:srgbClr val="FF0000"/>
                </a:solidFill>
              </a:rPr>
              <a:t>«Вчись керувати»</a:t>
            </a:r>
            <a:endParaRPr lang="ru-UA" sz="3200" dirty="0">
              <a:solidFill>
                <a:srgbClr val="FF0000"/>
              </a:solidFill>
            </a:endParaRPr>
          </a:p>
          <a:p>
            <a:r>
              <a:rPr lang="uk" sz="3200" b="1" dirty="0">
                <a:solidFill>
                  <a:srgbClr val="FF0000"/>
                </a:solidFill>
              </a:rPr>
              <a:t>  Відео 2</a:t>
            </a:r>
            <a:endParaRPr lang="ru-UA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12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Arrow Callout 7">
            <a:extLst>
              <a:ext uri="{FF2B5EF4-FFF2-40B4-BE49-F238E27FC236}">
                <a16:creationId xmlns:a16="http://schemas.microsoft.com/office/drawing/2014/main" id="{7221694E-7285-BB40-DB40-4E05B6126902}"/>
              </a:ext>
            </a:extLst>
          </p:cNvPr>
          <p:cNvSpPr/>
          <p:nvPr/>
        </p:nvSpPr>
        <p:spPr>
          <a:xfrm>
            <a:off x="7505699" y="4709533"/>
            <a:ext cx="1718996" cy="843957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5966649" y="1219200"/>
            <a:ext cx="3084349" cy="2955834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410200" y="3944875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A16FCF-9AFD-4AD7-9B1F-6B930664BCFA}"/>
              </a:ext>
            </a:extLst>
          </p:cNvPr>
          <p:cNvSpPr/>
          <p:nvPr/>
        </p:nvSpPr>
        <p:spPr>
          <a:xfrm>
            <a:off x="6477000" y="1600200"/>
            <a:ext cx="2057399" cy="12603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«Бачення найкращого майбутнього стає зіркою, на яку дивляться здалека, але не вживають конкретних дій, що спрямовані на її досягнення.»</a:t>
            </a:r>
            <a:endParaRPr lang="ru-UA" sz="6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6A84B4-14DD-C1FB-966B-D3485A78059C}"/>
              </a:ext>
            </a:extLst>
          </p:cNvPr>
          <p:cNvSpPr txBox="1"/>
          <p:nvPr/>
        </p:nvSpPr>
        <p:spPr>
          <a:xfrm>
            <a:off x="33528" y="56388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Лідер</a:t>
            </a:r>
            <a:endParaRPr lang="ru-UA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AEA796-CA4D-2876-556D-5525D15A23A4}"/>
              </a:ext>
            </a:extLst>
          </p:cNvPr>
          <p:cNvSpPr txBox="1"/>
          <p:nvPr/>
        </p:nvSpPr>
        <p:spPr>
          <a:xfrm>
            <a:off x="2188502" y="899803"/>
            <a:ext cx="1926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b="1" dirty="0"/>
              <a:t>Культура</a:t>
            </a:r>
            <a:endParaRPr lang="ru-UA" sz="28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6CFB0C-A799-14DF-D1DC-2C3CAA2132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34"/>
          <a:stretch/>
        </p:blipFill>
        <p:spPr>
          <a:xfrm>
            <a:off x="0" y="875419"/>
            <a:ext cx="5922970" cy="5638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B275BD-BE42-3403-5B80-C3D3D6F7C171}"/>
              </a:ext>
            </a:extLst>
          </p:cNvPr>
          <p:cNvSpPr txBox="1"/>
          <p:nvPr/>
        </p:nvSpPr>
        <p:spPr>
          <a:xfrm>
            <a:off x="6106983" y="4094369"/>
            <a:ext cx="1633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Бачення</a:t>
            </a:r>
            <a:endParaRPr lang="ru-UA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4F34F7-56EC-9C6E-4A18-0B10F2C9598A}"/>
              </a:ext>
            </a:extLst>
          </p:cNvPr>
          <p:cNvSpPr txBox="1"/>
          <p:nvPr/>
        </p:nvSpPr>
        <p:spPr>
          <a:xfrm>
            <a:off x="7538094" y="4847595"/>
            <a:ext cx="13416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1400" b="1" dirty="0">
                <a:solidFill>
                  <a:schemeClr val="bg1"/>
                </a:solidFill>
              </a:rPr>
              <a:t>Молитва та планування</a:t>
            </a:r>
            <a:endParaRPr lang="ru-UA" sz="1400" dirty="0">
              <a:solidFill>
                <a:schemeClr val="bg1"/>
              </a:solidFill>
            </a:endParaRPr>
          </a:p>
          <a:p>
            <a:endParaRPr lang="ru-UA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63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500" y="335845"/>
            <a:ext cx="8001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Лідер з усіма своїми сильними та слабкими рисами взаємодіє з групою людей, щоб визначити культуру (те, «як чинять тут»), щоб розвинути бачення найкращого майбутнього, а потім дає необхідний імпульс для виконання дій для його досягнення, що пов'язано з плануванням і молитвою. </a:t>
            </a:r>
            <a:endParaRPr lang="ru-UA" sz="6000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722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46891" y="990600"/>
            <a:ext cx="66502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" sz="5400" b="1" dirty="0"/>
              <a:t>Що таке лідерство?</a:t>
            </a:r>
            <a:endParaRPr lang="ru-UA" sz="5400" dirty="0"/>
          </a:p>
        </p:txBody>
      </p:sp>
    </p:spTree>
    <p:extLst>
      <p:ext uri="{BB962C8B-B14F-4D97-AF65-F5344CB8AC3E}">
        <p14:creationId xmlns:p14="http://schemas.microsoft.com/office/powerpoint/2010/main" val="2373896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00100" y="883980"/>
            <a:ext cx="8382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4800" b="1" dirty="0"/>
              <a:t>Що таке лідерство?</a:t>
            </a:r>
            <a:endParaRPr lang="ru-UA" sz="4800" dirty="0"/>
          </a:p>
          <a:p>
            <a:endParaRPr lang="ru-RU" sz="3200" dirty="0"/>
          </a:p>
          <a:p>
            <a:r>
              <a:rPr lang="uk" sz="3200" dirty="0"/>
              <a:t>850 різних визначень</a:t>
            </a:r>
            <a:endParaRPr lang="ru-UA" sz="3200" dirty="0"/>
          </a:p>
          <a:p>
            <a:r>
              <a:rPr lang="uk" sz="3200" dirty="0"/>
              <a:t>(</a:t>
            </a:r>
            <a:r>
              <a:rPr lang="uk-UA" sz="3200" dirty="0" err="1"/>
              <a:t>Воррен</a:t>
            </a:r>
            <a:r>
              <a:rPr lang="uk-UA" sz="3200" dirty="0"/>
              <a:t> </a:t>
            </a:r>
            <a:r>
              <a:rPr lang="uk-UA" sz="3200" dirty="0" err="1"/>
              <a:t>Бенніс</a:t>
            </a:r>
            <a:r>
              <a:rPr lang="uk-UA" sz="3200" dirty="0"/>
              <a:t> і Берт </a:t>
            </a:r>
            <a:r>
              <a:rPr lang="uk-UA" sz="3200" dirty="0" err="1"/>
              <a:t>Нанус</a:t>
            </a:r>
            <a:r>
              <a:rPr lang="uk-UA" sz="3200" dirty="0"/>
              <a:t> у книзі: «Лідери: Стратегії прийняття відповідальності»)</a:t>
            </a:r>
            <a:endParaRPr lang="ru-UA" sz="3200" dirty="0"/>
          </a:p>
        </p:txBody>
      </p:sp>
    </p:spTree>
    <p:extLst>
      <p:ext uri="{BB962C8B-B14F-4D97-AF65-F5344CB8AC3E}">
        <p14:creationId xmlns:p14="http://schemas.microsoft.com/office/powerpoint/2010/main" val="1901697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762000"/>
            <a:ext cx="81534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/>
              <a:t>«Лідерство – це процес переконання або прикладу, за допомогою якого людина або лідерська команда спонукає групу до досягнення мети, що стоїть перед лідером або яку поділяє лідер і його або її послідовники.» </a:t>
            </a:r>
            <a:r>
              <a:rPr lang="uk" sz="3200" dirty="0"/>
              <a:t>(Джон В. Гарднер,                          «Про лідерство», с. 186)</a:t>
            </a:r>
            <a:endParaRPr lang="ru-UA" sz="3200" dirty="0"/>
          </a:p>
          <a:p>
            <a:r>
              <a:rPr lang="uk" sz="3200" dirty="0"/>
              <a:t> </a:t>
            </a:r>
            <a:endParaRPr lang="ru-UA" sz="3200" dirty="0"/>
          </a:p>
          <a:p>
            <a:r>
              <a:rPr lang="uk" sz="3200" dirty="0"/>
              <a:t>«Лідерство – це вплив, здатність однієї людини впливати на інших.»</a:t>
            </a:r>
            <a:endParaRPr lang="ru-UA" sz="3200" dirty="0"/>
          </a:p>
          <a:p>
            <a:r>
              <a:rPr lang="uk" sz="3200" dirty="0"/>
              <a:t>(Освальд Сандерс , «Духовне керівництво»)</a:t>
            </a:r>
            <a:endParaRPr lang="ru-UA" sz="3200" dirty="0"/>
          </a:p>
        </p:txBody>
      </p:sp>
    </p:spTree>
    <p:extLst>
      <p:ext uri="{BB962C8B-B14F-4D97-AF65-F5344CB8AC3E}">
        <p14:creationId xmlns:p14="http://schemas.microsoft.com/office/powerpoint/2010/main" val="2395777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51179"/>
            <a:ext cx="84582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«Лідерство над людьми здійснюється, коли людей з певними мотивами та цілями мобілізують, вони конкурують або конфліктують з іншими. Мобілізують інституційні, політичні, психологічні та інші ресурси, щоб пробуджувати, залучати та задовольняти мотиви послідовників».</a:t>
            </a:r>
          </a:p>
          <a:p>
            <a:r>
              <a:rPr lang="uk" sz="2800" dirty="0"/>
              <a:t>(Джеймс МакГрегор Бернс, "Лідерство")</a:t>
            </a:r>
          </a:p>
          <a:p>
            <a:endParaRPr lang="ru-UA" sz="2800" dirty="0"/>
          </a:p>
          <a:p>
            <a:r>
              <a:rPr lang="uk-UA" sz="2800" dirty="0"/>
              <a:t>«Християнський лідер – це той, кого Бог покликав керувати; він веде інших за допомогою Христа, виявляючи характер, схожий на Нього, та демонструє функціональні компетенції, що дають змогу ефективно керувати». </a:t>
            </a:r>
            <a:r>
              <a:rPr lang="uk" sz="2800" dirty="0"/>
              <a:t>(Джордж Барне ,                            «Лідери про лідерство»)</a:t>
            </a:r>
            <a:endParaRPr lang="ru-UA" sz="2800" dirty="0"/>
          </a:p>
        </p:txBody>
      </p:sp>
    </p:spTree>
    <p:extLst>
      <p:ext uri="{BB962C8B-B14F-4D97-AF65-F5344CB8AC3E}">
        <p14:creationId xmlns:p14="http://schemas.microsoft.com/office/powerpoint/2010/main" val="2359111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1" y="838200"/>
            <a:ext cx="7772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3200" dirty="0"/>
              <a:t>«Головне завдання керівництва – це впливати на Божих людей для досягнення Божих цілей.»</a:t>
            </a:r>
            <a:endParaRPr lang="ru-UA" sz="3200" dirty="0"/>
          </a:p>
          <a:p>
            <a:r>
              <a:rPr lang="uk" sz="3200" dirty="0"/>
              <a:t>(Роберт Клінтон, «Формування лідера»)</a:t>
            </a:r>
            <a:endParaRPr lang="ru-UA" sz="3200" dirty="0"/>
          </a:p>
        </p:txBody>
      </p:sp>
    </p:spTree>
    <p:extLst>
      <p:ext uri="{BB962C8B-B14F-4D97-AF65-F5344CB8AC3E}">
        <p14:creationId xmlns:p14="http://schemas.microsoft.com/office/powerpoint/2010/main" val="1227834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http://clipartix.com/wp-content/uploads/2016/05/Clipart-stick-figure-walki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4038600"/>
            <a:ext cx="818033" cy="1433208"/>
          </a:xfrm>
          <a:prstGeom prst="rect">
            <a:avLst/>
          </a:prstGeom>
          <a:noFill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A4D39CA-4393-ED9C-9A8E-DD2483135BC1}"/>
              </a:ext>
            </a:extLst>
          </p:cNvPr>
          <p:cNvSpPr txBox="1"/>
          <p:nvPr/>
        </p:nvSpPr>
        <p:spPr>
          <a:xfrm>
            <a:off x="104216" y="56388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Лідер</a:t>
            </a:r>
            <a:endParaRPr lang="ru-UA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557823" y="1326343"/>
            <a:ext cx="5867400" cy="553165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9" name="Picture 5" descr="http://clipartix.com/wp-content/uploads/2016/05/Clipart-stick-figure-walki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9520" y="4506567"/>
            <a:ext cx="685054" cy="1200226"/>
          </a:xfrm>
          <a:prstGeom prst="rect">
            <a:avLst/>
          </a:prstGeom>
          <a:noFill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20C16FE-1467-4421-A9D2-A00505E24A13}"/>
              </a:ext>
            </a:extLst>
          </p:cNvPr>
          <p:cNvSpPr/>
          <p:nvPr/>
        </p:nvSpPr>
        <p:spPr>
          <a:xfrm>
            <a:off x="2958123" y="3104659"/>
            <a:ext cx="1066800" cy="155790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1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" sz="1600" b="1" dirty="0">
                <a:solidFill>
                  <a:schemeClr val="bg1"/>
                </a:solidFill>
              </a:rPr>
              <a:t>Видимі</a:t>
            </a:r>
            <a:endParaRPr lang="ru-UA" sz="1600" b="1" dirty="0">
              <a:solidFill>
                <a:schemeClr val="bg1"/>
              </a:solidFill>
            </a:endParaRPr>
          </a:p>
          <a:p>
            <a:r>
              <a:rPr lang="uk" sz="1600" b="1" dirty="0">
                <a:solidFill>
                  <a:schemeClr val="bg1"/>
                </a:solidFill>
              </a:rPr>
              <a:t>елементи</a:t>
            </a:r>
            <a:endParaRPr lang="ru-UA" sz="1600" b="1" dirty="0">
              <a:solidFill>
                <a:schemeClr val="bg1"/>
              </a:solidFill>
            </a:endParaRPr>
          </a:p>
          <a:p>
            <a:r>
              <a:rPr lang="uk" sz="1600" b="1" dirty="0">
                <a:solidFill>
                  <a:schemeClr val="bg1"/>
                </a:solidFill>
              </a:rPr>
              <a:t>культури</a:t>
            </a:r>
            <a:endParaRPr lang="ru-UA" sz="1600" b="1" dirty="0">
              <a:solidFill>
                <a:schemeClr val="bg1"/>
              </a:solidFill>
            </a:endParaRPr>
          </a:p>
          <a:p>
            <a:pPr algn="ctr"/>
            <a:endParaRPr lang="ru-UA" dirty="0"/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979CF89C-B7DB-4961-AA29-4B0C02FF2810}"/>
              </a:ext>
            </a:extLst>
          </p:cNvPr>
          <p:cNvCxnSpPr>
            <a:cxnSpLocks/>
          </p:cNvCxnSpPr>
          <p:nvPr/>
        </p:nvCxnSpPr>
        <p:spPr>
          <a:xfrm flipV="1">
            <a:off x="3470589" y="2753505"/>
            <a:ext cx="0" cy="351154"/>
          </a:xfrm>
          <a:prstGeom prst="line">
            <a:avLst/>
          </a:prstGeom>
          <a:ln w="44450">
            <a:solidFill>
              <a:schemeClr val="dk1">
                <a:shade val="95000"/>
                <a:satMod val="105000"/>
              </a:schemeClr>
            </a:solidFill>
            <a:tailEnd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Овал 7">
            <a:extLst>
              <a:ext uri="{FF2B5EF4-FFF2-40B4-BE49-F238E27FC236}">
                <a16:creationId xmlns:a16="http://schemas.microsoft.com/office/drawing/2014/main" id="{BC4ACB76-AFCA-4984-819C-73060CE358C9}"/>
              </a:ext>
            </a:extLst>
          </p:cNvPr>
          <p:cNvSpPr/>
          <p:nvPr/>
        </p:nvSpPr>
        <p:spPr>
          <a:xfrm>
            <a:off x="2445570" y="1635508"/>
            <a:ext cx="2091905" cy="1117997"/>
          </a:xfrm>
          <a:prstGeom prst="ellipse">
            <a:avLst/>
          </a:prstGeom>
          <a:gradFill>
            <a:gsLst>
              <a:gs pos="0">
                <a:srgbClr val="E84E4E"/>
              </a:gs>
              <a:gs pos="70000">
                <a:schemeClr val="accent6">
                  <a:lumMod val="75000"/>
                </a:schemeClr>
              </a:gs>
              <a:gs pos="83000">
                <a:schemeClr val="accent6">
                  <a:lumMod val="60000"/>
                  <a:lumOff val="40000"/>
                </a:schemeClr>
              </a:gs>
              <a:gs pos="100000">
                <a:schemeClr val="tx1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" sz="1400" b="1" dirty="0"/>
              <a:t>Місія організації</a:t>
            </a:r>
            <a:endParaRPr lang="ru-UA" sz="1400" dirty="0"/>
          </a:p>
          <a:p>
            <a:r>
              <a:rPr lang="uk" sz="1400" b="1" dirty="0"/>
              <a:t>(Місіонерська заява)</a:t>
            </a:r>
            <a:endParaRPr lang="ru-UA" sz="1400" dirty="0"/>
          </a:p>
          <a:p>
            <a:pPr algn="ctr"/>
            <a:endParaRPr lang="ru-UA" sz="1100" dirty="0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E54DF026-6FD3-4F4D-B235-25B0B2845AED}"/>
              </a:ext>
            </a:extLst>
          </p:cNvPr>
          <p:cNvCxnSpPr>
            <a:cxnSpLocks/>
          </p:cNvCxnSpPr>
          <p:nvPr/>
        </p:nvCxnSpPr>
        <p:spPr>
          <a:xfrm>
            <a:off x="3991942" y="4040720"/>
            <a:ext cx="725610" cy="0"/>
          </a:xfrm>
          <a:prstGeom prst="line">
            <a:avLst/>
          </a:prstGeom>
          <a:ln w="44450">
            <a:solidFill>
              <a:schemeClr val="dk1">
                <a:shade val="95000"/>
                <a:satMod val="105000"/>
              </a:schemeClr>
            </a:solidFill>
            <a:tailEnd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Овал 12">
            <a:extLst>
              <a:ext uri="{FF2B5EF4-FFF2-40B4-BE49-F238E27FC236}">
                <a16:creationId xmlns:a16="http://schemas.microsoft.com/office/drawing/2014/main" id="{52304E33-BAEE-4254-A52B-BFC3B3319CEB}"/>
              </a:ext>
            </a:extLst>
          </p:cNvPr>
          <p:cNvSpPr/>
          <p:nvPr/>
        </p:nvSpPr>
        <p:spPr>
          <a:xfrm>
            <a:off x="3659860" y="5371486"/>
            <a:ext cx="1828800" cy="947738"/>
          </a:xfrm>
          <a:prstGeom prst="ellipse">
            <a:avLst/>
          </a:prstGeom>
          <a:gradFill>
            <a:gsLst>
              <a:gs pos="0">
                <a:srgbClr val="E84E4E"/>
              </a:gs>
              <a:gs pos="70000">
                <a:schemeClr val="accent6">
                  <a:lumMod val="75000"/>
                </a:schemeClr>
              </a:gs>
              <a:gs pos="83000">
                <a:schemeClr val="accent6">
                  <a:lumMod val="60000"/>
                  <a:lumOff val="40000"/>
                </a:schemeClr>
              </a:gs>
              <a:gs pos="100000">
                <a:schemeClr val="tx1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" sz="1400" b="1" dirty="0"/>
              <a:t>Географічне</a:t>
            </a:r>
            <a:endParaRPr lang="ru-UA" sz="1400" dirty="0"/>
          </a:p>
          <a:p>
            <a:r>
              <a:rPr lang="uk" sz="1400" b="1" dirty="0"/>
              <a:t>розташування</a:t>
            </a:r>
            <a:endParaRPr lang="ru-UA" sz="1400" dirty="0"/>
          </a:p>
          <a:p>
            <a:endParaRPr lang="ru-UA" sz="1000" dirty="0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4F69C4A9-0189-45F3-A1DA-95D8BD0CAA20}"/>
              </a:ext>
            </a:extLst>
          </p:cNvPr>
          <p:cNvSpPr/>
          <p:nvPr/>
        </p:nvSpPr>
        <p:spPr>
          <a:xfrm>
            <a:off x="4537476" y="3506503"/>
            <a:ext cx="1699532" cy="985914"/>
          </a:xfrm>
          <a:prstGeom prst="ellipse">
            <a:avLst/>
          </a:prstGeom>
          <a:gradFill>
            <a:gsLst>
              <a:gs pos="0">
                <a:srgbClr val="E84E4E"/>
              </a:gs>
              <a:gs pos="70000">
                <a:schemeClr val="accent6">
                  <a:lumMod val="75000"/>
                </a:schemeClr>
              </a:gs>
              <a:gs pos="83000">
                <a:schemeClr val="accent6">
                  <a:lumMod val="60000"/>
                  <a:lumOff val="40000"/>
                </a:schemeClr>
              </a:gs>
              <a:gs pos="100000">
                <a:schemeClr val="tx1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" b="1" dirty="0"/>
              <a:t>  Історія</a:t>
            </a:r>
            <a:endParaRPr lang="ru-UA" dirty="0"/>
          </a:p>
          <a:p>
            <a:pPr algn="ctr"/>
            <a:endParaRPr lang="ru-UA" sz="1100" dirty="0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69B42A0B-84BA-4EA9-8CDE-EECE741687D8}"/>
              </a:ext>
            </a:extLst>
          </p:cNvPr>
          <p:cNvCxnSpPr>
            <a:cxnSpLocks/>
          </p:cNvCxnSpPr>
          <p:nvPr/>
        </p:nvCxnSpPr>
        <p:spPr>
          <a:xfrm flipH="1" flipV="1">
            <a:off x="3954539" y="4662564"/>
            <a:ext cx="200966" cy="805071"/>
          </a:xfrm>
          <a:prstGeom prst="line">
            <a:avLst/>
          </a:prstGeom>
          <a:ln w="44450">
            <a:solidFill>
              <a:schemeClr val="dk1">
                <a:shade val="95000"/>
                <a:satMod val="105000"/>
              </a:schemeClr>
            </a:solidFill>
            <a:tailEnd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Овал 19">
            <a:extLst>
              <a:ext uri="{FF2B5EF4-FFF2-40B4-BE49-F238E27FC236}">
                <a16:creationId xmlns:a16="http://schemas.microsoft.com/office/drawing/2014/main" id="{9A84B1AD-1EC1-4E0C-94B7-AD21EBB7DBB1}"/>
              </a:ext>
            </a:extLst>
          </p:cNvPr>
          <p:cNvSpPr/>
          <p:nvPr/>
        </p:nvSpPr>
        <p:spPr>
          <a:xfrm>
            <a:off x="1700478" y="5467635"/>
            <a:ext cx="1828800" cy="985914"/>
          </a:xfrm>
          <a:prstGeom prst="ellipse">
            <a:avLst/>
          </a:prstGeom>
          <a:gradFill>
            <a:gsLst>
              <a:gs pos="0">
                <a:srgbClr val="E84E4E"/>
              </a:gs>
              <a:gs pos="70000">
                <a:schemeClr val="accent6">
                  <a:lumMod val="75000"/>
                </a:schemeClr>
              </a:gs>
              <a:gs pos="83000">
                <a:schemeClr val="accent6">
                  <a:lumMod val="60000"/>
                  <a:lumOff val="40000"/>
                </a:schemeClr>
              </a:gs>
              <a:gs pos="100000">
                <a:schemeClr val="tx1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" b="1" dirty="0"/>
              <a:t>Правила</a:t>
            </a:r>
            <a:endParaRPr lang="ru-UA" dirty="0"/>
          </a:p>
          <a:p>
            <a:pPr algn="ctr"/>
            <a:endParaRPr lang="ru-UA" sz="1000" dirty="0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046AA069-EF90-4CFD-A364-4A587BE0DDC1}"/>
              </a:ext>
            </a:extLst>
          </p:cNvPr>
          <p:cNvSpPr/>
          <p:nvPr/>
        </p:nvSpPr>
        <p:spPr>
          <a:xfrm>
            <a:off x="685800" y="3412419"/>
            <a:ext cx="1564047" cy="985914"/>
          </a:xfrm>
          <a:prstGeom prst="ellipse">
            <a:avLst/>
          </a:prstGeom>
          <a:gradFill>
            <a:gsLst>
              <a:gs pos="0">
                <a:srgbClr val="E84E4E"/>
              </a:gs>
              <a:gs pos="70000">
                <a:schemeClr val="accent6">
                  <a:lumMod val="75000"/>
                </a:schemeClr>
              </a:gs>
              <a:gs pos="83000">
                <a:schemeClr val="accent6">
                  <a:lumMod val="60000"/>
                  <a:lumOff val="40000"/>
                </a:schemeClr>
              </a:gs>
              <a:gs pos="100000">
                <a:schemeClr val="tx1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" sz="1400" b="1" dirty="0"/>
              <a:t>Ритуали (звичні дії)</a:t>
            </a:r>
            <a:endParaRPr lang="ru-UA" sz="1400" dirty="0"/>
          </a:p>
          <a:p>
            <a:pPr algn="ctr"/>
            <a:endParaRPr lang="ru-UA" sz="800" dirty="0"/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919A3BF8-3DF3-4F50-9B2D-CBD1571A865D}"/>
              </a:ext>
            </a:extLst>
          </p:cNvPr>
          <p:cNvCxnSpPr>
            <a:cxnSpLocks/>
          </p:cNvCxnSpPr>
          <p:nvPr/>
        </p:nvCxnSpPr>
        <p:spPr>
          <a:xfrm flipV="1">
            <a:off x="2814168" y="4690746"/>
            <a:ext cx="249153" cy="840911"/>
          </a:xfrm>
          <a:prstGeom prst="line">
            <a:avLst/>
          </a:prstGeom>
          <a:ln w="44450">
            <a:solidFill>
              <a:schemeClr val="dk1">
                <a:shade val="95000"/>
                <a:satMod val="105000"/>
              </a:schemeClr>
            </a:solidFill>
            <a:tailEnd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E64858E4-9540-4A6C-879A-64E396F23775}"/>
              </a:ext>
            </a:extLst>
          </p:cNvPr>
          <p:cNvCxnSpPr>
            <a:cxnSpLocks/>
          </p:cNvCxnSpPr>
          <p:nvPr/>
        </p:nvCxnSpPr>
        <p:spPr>
          <a:xfrm>
            <a:off x="2209635" y="3943989"/>
            <a:ext cx="715507" cy="0"/>
          </a:xfrm>
          <a:prstGeom prst="line">
            <a:avLst/>
          </a:prstGeom>
          <a:ln w="44450">
            <a:solidFill>
              <a:schemeClr val="dk1">
                <a:shade val="95000"/>
                <a:satMod val="105000"/>
              </a:schemeClr>
            </a:solidFill>
            <a:tailEnd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D675A74B-FEFA-865E-9AFF-6392C52DC25F}"/>
              </a:ext>
            </a:extLst>
          </p:cNvPr>
          <p:cNvSpPr txBox="1"/>
          <p:nvPr/>
        </p:nvSpPr>
        <p:spPr>
          <a:xfrm>
            <a:off x="96223" y="5706793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Лідер</a:t>
            </a:r>
            <a:endParaRPr lang="ru-UA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678016-1C02-FA7C-942E-6DCE3B40CB7A}"/>
              </a:ext>
            </a:extLst>
          </p:cNvPr>
          <p:cNvSpPr txBox="1"/>
          <p:nvPr/>
        </p:nvSpPr>
        <p:spPr>
          <a:xfrm>
            <a:off x="2645702" y="753812"/>
            <a:ext cx="1926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b="1" dirty="0"/>
              <a:t>Культура</a:t>
            </a:r>
            <a:endParaRPr lang="ru-UA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5966649" y="1219200"/>
            <a:ext cx="3084349" cy="2955834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410200" y="3944875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A16FCF-9AFD-4AD7-9B1F-6B930664BCFA}"/>
              </a:ext>
            </a:extLst>
          </p:cNvPr>
          <p:cNvSpPr/>
          <p:nvPr/>
        </p:nvSpPr>
        <p:spPr>
          <a:xfrm>
            <a:off x="6477000" y="1600200"/>
            <a:ext cx="2057399" cy="12603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«Бачення найкращого майбутнього стає зіркою, на яку дивляться здалека, але не вживають конкретних дій, що спрямовані на її досягнення.»</a:t>
            </a:r>
            <a:endParaRPr lang="ru-UA" sz="6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6A84B4-14DD-C1FB-966B-D3485A78059C}"/>
              </a:ext>
            </a:extLst>
          </p:cNvPr>
          <p:cNvSpPr txBox="1"/>
          <p:nvPr/>
        </p:nvSpPr>
        <p:spPr>
          <a:xfrm>
            <a:off x="33528" y="5638800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Лідер</a:t>
            </a:r>
            <a:endParaRPr lang="ru-UA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AEA796-CA4D-2876-556D-5525D15A23A4}"/>
              </a:ext>
            </a:extLst>
          </p:cNvPr>
          <p:cNvSpPr txBox="1"/>
          <p:nvPr/>
        </p:nvSpPr>
        <p:spPr>
          <a:xfrm>
            <a:off x="2188502" y="899803"/>
            <a:ext cx="1926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800" b="1" dirty="0"/>
              <a:t>Культура</a:t>
            </a:r>
            <a:endParaRPr lang="ru-UA" sz="28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6CFB0C-A799-14DF-D1DC-2C3CAA2132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34"/>
          <a:stretch/>
        </p:blipFill>
        <p:spPr>
          <a:xfrm>
            <a:off x="0" y="875419"/>
            <a:ext cx="5922970" cy="5638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2B275BD-BE42-3403-5B80-C3D3D6F7C171}"/>
              </a:ext>
            </a:extLst>
          </p:cNvPr>
          <p:cNvSpPr txBox="1"/>
          <p:nvPr/>
        </p:nvSpPr>
        <p:spPr>
          <a:xfrm>
            <a:off x="6106983" y="4094369"/>
            <a:ext cx="1633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" sz="2400" b="1" dirty="0"/>
              <a:t>Бачення</a:t>
            </a:r>
            <a:endParaRPr lang="ru-UA" sz="2400" dirty="0"/>
          </a:p>
        </p:txBody>
      </p:sp>
    </p:spTree>
    <p:extLst>
      <p:ext uri="{BB962C8B-B14F-4D97-AF65-F5344CB8AC3E}">
        <p14:creationId xmlns:p14="http://schemas.microsoft.com/office/powerpoint/2010/main" val="34953569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DFA92B14E29BF4890D4BC2BAC32BD07" ma:contentTypeVersion="8" ma:contentTypeDescription="Create a new document." ma:contentTypeScope="" ma:versionID="5d2e94e2c74cab8680faffd20e15374a">
  <xsd:schema xmlns:xsd="http://www.w3.org/2001/XMLSchema" xmlns:xs="http://www.w3.org/2001/XMLSchema" xmlns:p="http://schemas.microsoft.com/office/2006/metadata/properties" xmlns:ns3="75646f33-f6ff-4721-bb2b-e35215f11779" targetNamespace="http://schemas.microsoft.com/office/2006/metadata/properties" ma:root="true" ma:fieldsID="b7f9734280fefb32ffb8ac23f077cd48" ns3:_="">
    <xsd:import namespace="75646f33-f6ff-4721-bb2b-e35215f1177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46f33-f6ff-4721-bb2b-e35215f117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2FE5646-123E-42CB-9408-BF10328A2C5F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75646f33-f6ff-4721-bb2b-e35215f11779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8D18B61-193A-4DAC-841C-33B166A361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646f33-f6ff-4721-bb2b-e35215f117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83F14BE-A234-42D0-B49D-4CD1D47485A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8723</TotalTime>
  <Words>359</Words>
  <Application>Microsoft Office PowerPoint</Application>
  <PresentationFormat>Экран (4:3)</PresentationFormat>
  <Paragraphs>43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Ruslan Lvov</cp:lastModifiedBy>
  <cp:revision>22</cp:revision>
  <dcterms:created xsi:type="dcterms:W3CDTF">2016-06-02T20:10:49Z</dcterms:created>
  <dcterms:modified xsi:type="dcterms:W3CDTF">2023-03-08T09:08:58Z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0x0101004DFA92B14E29BF4890D4BC2BAC32BD07</vt:lpwstr>
  </property>
</Properties>
</file>