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8" r:id="rId6"/>
    <p:sldId id="259" r:id="rId7"/>
    <p:sldId id="261" r:id="rId8"/>
    <p:sldId id="262" r:id="rId9"/>
    <p:sldId id="263" r:id="rId10"/>
    <p:sldId id="270" r:id="rId11"/>
    <p:sldId id="272" r:id="rId12"/>
    <p:sldId id="271" r:id="rId13"/>
    <p:sldId id="275" r:id="rId14"/>
    <p:sldId id="276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23" autoAdjust="0"/>
  </p:normalViewPr>
  <p:slideViewPr>
    <p:cSldViewPr>
      <p:cViewPr varScale="1">
        <p:scale>
          <a:sx n="91" d="100"/>
          <a:sy n="91" d="100"/>
        </p:scale>
        <p:origin x="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9C050-9D95-48A3-A1A5-626829153154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C693E-0C29-4031-A44C-BEA44F543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72000" y="4804023"/>
            <a:ext cx="5220131" cy="2088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800" dirty="0">
              <a:solidFill>
                <a:srgbClr val="FF0000"/>
              </a:solidFill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лидерство?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понятия </a:t>
            </a:r>
            <a:endParaRPr lang="uk-UA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279648"/>
            <a:ext cx="38163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«Учись руководить»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Видео 2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6000" y="1343161"/>
            <a:ext cx="2954998" cy="2831873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152400" y="1371600"/>
            <a:ext cx="5867400" cy="5280660"/>
          </a:xfrm>
          <a:prstGeom prst="rect">
            <a:avLst/>
          </a:prstGeom>
        </p:spPr>
      </p:pic>
      <p:sp>
        <p:nvSpPr>
          <p:cNvPr id="10" name="Bent-Up Arrow 9"/>
          <p:cNvSpPr/>
          <p:nvPr/>
        </p:nvSpPr>
        <p:spPr>
          <a:xfrm>
            <a:off x="5410200" y="3997416"/>
            <a:ext cx="2149929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9400" y="1752600"/>
            <a:ext cx="1871396" cy="13480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05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683894" y="4066359"/>
            <a:ext cx="1367104" cy="6096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3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93002" y="1357086"/>
            <a:ext cx="5867400" cy="5280660"/>
          </a:xfrm>
          <a:prstGeom prst="rect">
            <a:avLst/>
          </a:prstGeom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9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>
                <a:solidFill>
                  <a:srgbClr val="FFFF00"/>
                </a:solidFill>
              </a:rPr>
              <a:t>Лидер со всеми своими плюсами и минусами, сильными и слабыми сторонами взаимодействует с группой людей, чтобы определить культуру (то, «как поступают здесь»), чтобы развить видение предпочтительного будущего, а затем дает импульс для выполнения действий, необходимых для достижения этого будущего, что связано с планированием и молитвой.</a:t>
            </a:r>
            <a:endParaRPr lang="ru-UA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2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891" y="990600"/>
            <a:ext cx="66502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/>
              <a:t>Что такое лидерство?</a:t>
            </a: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237389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0100" y="883980"/>
            <a:ext cx="838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/>
              <a:t>       Что такое лидерство?</a:t>
            </a:r>
            <a:endParaRPr lang="ru-UA" sz="4800" dirty="0"/>
          </a:p>
          <a:p>
            <a:endParaRPr lang="ru-RU" sz="3200" dirty="0"/>
          </a:p>
          <a:p>
            <a:r>
              <a:rPr lang="ru-RU" sz="3200" dirty="0"/>
              <a:t>850 различных определений</a:t>
            </a:r>
            <a:endParaRPr lang="ru-UA" sz="3200" dirty="0"/>
          </a:p>
          <a:p>
            <a:r>
              <a:rPr lang="ru-RU" sz="3200" dirty="0"/>
              <a:t>(Уоррен </a:t>
            </a:r>
            <a:r>
              <a:rPr lang="ru-RU" sz="3200" dirty="0" err="1"/>
              <a:t>Беннис</a:t>
            </a:r>
            <a:r>
              <a:rPr lang="ru-RU" sz="3200" dirty="0"/>
              <a:t> и Берт </a:t>
            </a:r>
            <a:r>
              <a:rPr lang="ru-RU" sz="3200" dirty="0" err="1"/>
              <a:t>Нанус</a:t>
            </a:r>
            <a:r>
              <a:rPr lang="ru-RU" sz="3200" dirty="0"/>
              <a:t>, книга «Лидеры: Стратегии принятия ответственности»)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90169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74400"/>
            <a:ext cx="8153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Лидерство - это процесс убеждения или примера, с помощью которого человек (или лидерская команда) побуждает группу к достижению целей, стоящих перед лидером или разделяемых лидером и его или ее последователями.</a:t>
            </a:r>
            <a:endParaRPr lang="ru-UA" sz="3200" dirty="0"/>
          </a:p>
          <a:p>
            <a:r>
              <a:rPr lang="ru-RU" sz="3200" dirty="0"/>
              <a:t>(Джон В. Гарднер, «О лидерстве», с. 186)</a:t>
            </a:r>
            <a:endParaRPr lang="ru-UA" sz="3200" dirty="0"/>
          </a:p>
          <a:p>
            <a:r>
              <a:rPr lang="ru-RU" sz="3200" dirty="0"/>
              <a:t> </a:t>
            </a:r>
            <a:endParaRPr lang="ru-UA" sz="3200" dirty="0"/>
          </a:p>
          <a:p>
            <a:r>
              <a:rPr lang="ru-RU" sz="3200" dirty="0"/>
              <a:t>Лидерство - это влияние, способность одного человека влиять на других.</a:t>
            </a:r>
            <a:endParaRPr lang="ru-UA" sz="3200" dirty="0"/>
          </a:p>
          <a:p>
            <a:r>
              <a:rPr lang="ru-RU" sz="3200" dirty="0"/>
              <a:t>(Освальд </a:t>
            </a:r>
            <a:r>
              <a:rPr lang="ru-RU" sz="3200" dirty="0" err="1"/>
              <a:t>Сандерс</a:t>
            </a:r>
            <a:r>
              <a:rPr lang="ru-RU" sz="3200" dirty="0"/>
              <a:t>, «Духовное лидерство»)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39577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1179"/>
            <a:ext cx="8458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Лидерство над людьми осуществляется, когда люди с определенными мотивами и целями мобилизуют, конкурируют или конфликтуют с другими, институциональные, политические, психологические и другие ресурсы, чтобы пробуждать, привлекать и удовлетворять мотивы последователей.				</a:t>
            </a:r>
            <a:endParaRPr lang="ru-UA" sz="2800" dirty="0"/>
          </a:p>
          <a:p>
            <a:r>
              <a:rPr lang="ru-RU" sz="2800" dirty="0"/>
              <a:t>(Джеймс </a:t>
            </a:r>
            <a:r>
              <a:rPr lang="ru-RU" sz="2800" dirty="0" err="1"/>
              <a:t>МакГрегор</a:t>
            </a:r>
            <a:r>
              <a:rPr lang="ru-RU" sz="2800" dirty="0"/>
              <a:t> Бернс, «Лидерство»)</a:t>
            </a:r>
          </a:p>
          <a:p>
            <a:endParaRPr lang="ru-UA" sz="2800" dirty="0"/>
          </a:p>
          <a:p>
            <a:r>
              <a:rPr lang="ru-RU" sz="2800" dirty="0"/>
              <a:t>Христианский лидер - это тот, кого Бог призвал руководить; ведет других с помощью Христа, проявляя характер подобный Ему; и демонстрирует функциональные компетенции, позволяющие эффективно руководить.</a:t>
            </a:r>
            <a:endParaRPr lang="ru-UA" sz="2800" dirty="0"/>
          </a:p>
          <a:p>
            <a:r>
              <a:rPr lang="ru-RU" sz="2800" dirty="0"/>
              <a:t>(Джордж </a:t>
            </a:r>
            <a:r>
              <a:rPr lang="ru-RU" sz="2800" dirty="0" err="1"/>
              <a:t>Барна</a:t>
            </a:r>
            <a:r>
              <a:rPr lang="ru-RU" sz="2800" dirty="0"/>
              <a:t>, «Лидеры о лидерстве»)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35911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838200"/>
            <a:ext cx="777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Главная задача руководства - это влиять на Божьих людей для достижения Божьих целей.</a:t>
            </a:r>
            <a:endParaRPr lang="ru-UA" sz="3200" dirty="0"/>
          </a:p>
          <a:p>
            <a:r>
              <a:rPr lang="ru-RU" sz="3200" dirty="0"/>
              <a:t>  (Роберт Клинтон, Созидание лидера)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22783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0386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57823" y="1326343"/>
            <a:ext cx="5867400" cy="553165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9520" y="4506567"/>
            <a:ext cx="685054" cy="1200226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0C16FE-1467-4421-A9D2-A00505E24A13}"/>
              </a:ext>
            </a:extLst>
          </p:cNvPr>
          <p:cNvSpPr/>
          <p:nvPr/>
        </p:nvSpPr>
        <p:spPr>
          <a:xfrm>
            <a:off x="2958123" y="3104659"/>
            <a:ext cx="1066800" cy="15579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45000" endPos="1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bg1"/>
                </a:solidFill>
              </a:rPr>
              <a:t>Видимые </a:t>
            </a:r>
            <a:endParaRPr lang="ru-UA" sz="1600" b="1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элементы </a:t>
            </a:r>
            <a:endParaRPr lang="ru-UA" sz="1600" b="1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культуры</a:t>
            </a:r>
            <a:endParaRPr lang="ru-UA" sz="1600" b="1" dirty="0">
              <a:solidFill>
                <a:schemeClr val="bg1"/>
              </a:solidFill>
            </a:endParaRPr>
          </a:p>
          <a:p>
            <a:pPr algn="ctr"/>
            <a:endParaRPr lang="ru-UA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9CF89C-B7DB-4961-AA29-4B0C02FF2810}"/>
              </a:ext>
            </a:extLst>
          </p:cNvPr>
          <p:cNvCxnSpPr>
            <a:cxnSpLocks/>
          </p:cNvCxnSpPr>
          <p:nvPr/>
        </p:nvCxnSpPr>
        <p:spPr>
          <a:xfrm flipV="1">
            <a:off x="3470589" y="2753505"/>
            <a:ext cx="0" cy="351154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:a16="http://schemas.microsoft.com/office/drawing/2014/main" id="{BC4ACB76-AFCA-4984-819C-73060CE358C9}"/>
              </a:ext>
            </a:extLst>
          </p:cNvPr>
          <p:cNvSpPr/>
          <p:nvPr/>
        </p:nvSpPr>
        <p:spPr>
          <a:xfrm>
            <a:off x="2445571" y="1635508"/>
            <a:ext cx="2091904" cy="1117997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/>
              <a:t>Миссия организации </a:t>
            </a:r>
            <a:endParaRPr lang="ru-UA" sz="1100" dirty="0"/>
          </a:p>
          <a:p>
            <a:r>
              <a:rPr lang="ru-RU" sz="1100" b="1" dirty="0"/>
              <a:t>(миссионерское заявление)</a:t>
            </a:r>
            <a:endParaRPr lang="ru-UA" sz="1100" dirty="0"/>
          </a:p>
          <a:p>
            <a:pPr algn="ctr"/>
            <a:endParaRPr lang="ru-UA" sz="1100" dirty="0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4DF026-6FD3-4F4D-B235-25B0B2845AED}"/>
              </a:ext>
            </a:extLst>
          </p:cNvPr>
          <p:cNvCxnSpPr>
            <a:cxnSpLocks/>
          </p:cNvCxnSpPr>
          <p:nvPr/>
        </p:nvCxnSpPr>
        <p:spPr>
          <a:xfrm>
            <a:off x="3991942" y="4040720"/>
            <a:ext cx="725610" cy="0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id="{52304E33-BAEE-4254-A52B-BFC3B3319CEB}"/>
              </a:ext>
            </a:extLst>
          </p:cNvPr>
          <p:cNvSpPr/>
          <p:nvPr/>
        </p:nvSpPr>
        <p:spPr>
          <a:xfrm>
            <a:off x="3659860" y="5371486"/>
            <a:ext cx="1752592" cy="947738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/>
              <a:t>Географическое</a:t>
            </a:r>
            <a:endParaRPr lang="ru-UA" sz="1100" dirty="0"/>
          </a:p>
          <a:p>
            <a:r>
              <a:rPr lang="ru-RU" sz="1100" b="1" dirty="0"/>
              <a:t>расположение</a:t>
            </a:r>
            <a:endParaRPr lang="ru-UA" sz="1100" dirty="0"/>
          </a:p>
          <a:p>
            <a:endParaRPr lang="ru-UA" sz="800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4F69C4A9-0189-45F3-A1DA-95D8BD0CAA20}"/>
              </a:ext>
            </a:extLst>
          </p:cNvPr>
          <p:cNvSpPr/>
          <p:nvPr/>
        </p:nvSpPr>
        <p:spPr>
          <a:xfrm>
            <a:off x="4769466" y="3506503"/>
            <a:ext cx="1467541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История </a:t>
            </a:r>
            <a:endParaRPr lang="ru-UA" dirty="0"/>
          </a:p>
          <a:p>
            <a:pPr algn="ctr"/>
            <a:endParaRPr lang="ru-UA" sz="110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9B42A0B-84BA-4EA9-8CDE-EECE741687D8}"/>
              </a:ext>
            </a:extLst>
          </p:cNvPr>
          <p:cNvCxnSpPr>
            <a:cxnSpLocks/>
          </p:cNvCxnSpPr>
          <p:nvPr/>
        </p:nvCxnSpPr>
        <p:spPr>
          <a:xfrm flipH="1" flipV="1">
            <a:off x="3954539" y="4662564"/>
            <a:ext cx="200966" cy="805071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9A84B1AD-1EC1-4E0C-94B7-AD21EBB7DBB1}"/>
              </a:ext>
            </a:extLst>
          </p:cNvPr>
          <p:cNvSpPr/>
          <p:nvPr/>
        </p:nvSpPr>
        <p:spPr>
          <a:xfrm>
            <a:off x="1700478" y="5467635"/>
            <a:ext cx="1828800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Правила и установления</a:t>
            </a:r>
            <a:endParaRPr lang="ru-UA" sz="1400" dirty="0"/>
          </a:p>
          <a:p>
            <a:pPr algn="ctr"/>
            <a:endParaRPr lang="ru-UA" sz="1000" dirty="0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046AA069-EF90-4CFD-A364-4A587BE0DDC1}"/>
              </a:ext>
            </a:extLst>
          </p:cNvPr>
          <p:cNvSpPr/>
          <p:nvPr/>
        </p:nvSpPr>
        <p:spPr>
          <a:xfrm>
            <a:off x="895697" y="3412419"/>
            <a:ext cx="1354150" cy="985914"/>
          </a:xfrm>
          <a:prstGeom prst="ellipse">
            <a:avLst/>
          </a:prstGeom>
          <a:gradFill>
            <a:gsLst>
              <a:gs pos="0">
                <a:srgbClr val="E84E4E"/>
              </a:gs>
              <a:gs pos="70000">
                <a:schemeClr val="accent6">
                  <a:lumMod val="75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/>
              <a:t>Ритуалы (привычные действия)</a:t>
            </a:r>
            <a:endParaRPr lang="ru-UA" sz="1100" dirty="0"/>
          </a:p>
          <a:p>
            <a:pPr algn="ctr"/>
            <a:endParaRPr lang="ru-UA" sz="800" dirty="0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919A3BF8-3DF3-4F50-9B2D-CBD1571A865D}"/>
              </a:ext>
            </a:extLst>
          </p:cNvPr>
          <p:cNvCxnSpPr>
            <a:cxnSpLocks/>
          </p:cNvCxnSpPr>
          <p:nvPr/>
        </p:nvCxnSpPr>
        <p:spPr>
          <a:xfrm flipV="1">
            <a:off x="2814168" y="4690746"/>
            <a:ext cx="249153" cy="840911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E64858E4-9540-4A6C-879A-64E396F23775}"/>
              </a:ext>
            </a:extLst>
          </p:cNvPr>
          <p:cNvCxnSpPr>
            <a:cxnSpLocks/>
          </p:cNvCxnSpPr>
          <p:nvPr/>
        </p:nvCxnSpPr>
        <p:spPr>
          <a:xfrm>
            <a:off x="2209635" y="3943989"/>
            <a:ext cx="715507" cy="0"/>
          </a:xfrm>
          <a:prstGeom prst="line">
            <a:avLst/>
          </a:prstGeom>
          <a:ln w="44450">
            <a:solidFill>
              <a:schemeClr val="dk1">
                <a:shade val="95000"/>
                <a:satMod val="105000"/>
              </a:schemeClr>
            </a:solidFill>
            <a:tailEnd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152400" y="1371600"/>
            <a:ext cx="5867400" cy="5280660"/>
          </a:xfrm>
          <a:prstGeom prst="rect">
            <a:avLst/>
          </a:prstGeom>
        </p:spPr>
      </p:pic>
      <p:sp>
        <p:nvSpPr>
          <p:cNvPr id="10" name="Bent-Up Arrow 9"/>
          <p:cNvSpPr/>
          <p:nvPr/>
        </p:nvSpPr>
        <p:spPr>
          <a:xfrm>
            <a:off x="5410200" y="3997416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3F14BE-A234-42D0-B49D-4CD1D47485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D18B61-193A-4DAC-841C-33B166A36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2FE5646-123E-42CB-9408-BF10328A2C5F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8647</TotalTime>
  <Words>366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Segoe UI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16</cp:revision>
  <dcterms:created xsi:type="dcterms:W3CDTF">2016-06-02T20:10:49Z</dcterms:created>
  <dcterms:modified xsi:type="dcterms:W3CDTF">2023-01-19T20:09:05Z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