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61"/>
  </p:notesMasterIdLst>
  <p:sldIdLst>
    <p:sldId id="256" r:id="rId2"/>
    <p:sldId id="326" r:id="rId3"/>
    <p:sldId id="296" r:id="rId4"/>
    <p:sldId id="329" r:id="rId5"/>
    <p:sldId id="258" r:id="rId6"/>
    <p:sldId id="306" r:id="rId7"/>
    <p:sldId id="308" r:id="rId8"/>
    <p:sldId id="333" r:id="rId9"/>
    <p:sldId id="334" r:id="rId10"/>
    <p:sldId id="335" r:id="rId11"/>
    <p:sldId id="336" r:id="rId12"/>
    <p:sldId id="337" r:id="rId13"/>
    <p:sldId id="338" r:id="rId14"/>
    <p:sldId id="397" r:id="rId15"/>
    <p:sldId id="327" r:id="rId16"/>
    <p:sldId id="330" r:id="rId17"/>
    <p:sldId id="331" r:id="rId18"/>
    <p:sldId id="387" r:id="rId19"/>
    <p:sldId id="388" r:id="rId20"/>
    <p:sldId id="389" r:id="rId21"/>
    <p:sldId id="391" r:id="rId22"/>
    <p:sldId id="390" r:id="rId23"/>
    <p:sldId id="392" r:id="rId24"/>
    <p:sldId id="393" r:id="rId25"/>
    <p:sldId id="394" r:id="rId26"/>
    <p:sldId id="395" r:id="rId27"/>
    <p:sldId id="396" r:id="rId28"/>
    <p:sldId id="398" r:id="rId29"/>
    <p:sldId id="328" r:id="rId30"/>
    <p:sldId id="332" r:id="rId31"/>
    <p:sldId id="339" r:id="rId32"/>
    <p:sldId id="340" r:id="rId33"/>
    <p:sldId id="341" r:id="rId34"/>
    <p:sldId id="342" r:id="rId35"/>
    <p:sldId id="343" r:id="rId36"/>
    <p:sldId id="344" r:id="rId37"/>
    <p:sldId id="345" r:id="rId38"/>
    <p:sldId id="367" r:id="rId39"/>
    <p:sldId id="368" r:id="rId40"/>
    <p:sldId id="401" r:id="rId41"/>
    <p:sldId id="402" r:id="rId42"/>
    <p:sldId id="371" r:id="rId43"/>
    <p:sldId id="403" r:id="rId44"/>
    <p:sldId id="373" r:id="rId45"/>
    <p:sldId id="399" r:id="rId46"/>
    <p:sldId id="346" r:id="rId47"/>
    <p:sldId id="374" r:id="rId48"/>
    <p:sldId id="375" r:id="rId49"/>
    <p:sldId id="376" r:id="rId50"/>
    <p:sldId id="377" r:id="rId51"/>
    <p:sldId id="378" r:id="rId52"/>
    <p:sldId id="379" r:id="rId53"/>
    <p:sldId id="380" r:id="rId54"/>
    <p:sldId id="404" r:id="rId55"/>
    <p:sldId id="382" r:id="rId56"/>
    <p:sldId id="405" r:id="rId57"/>
    <p:sldId id="383" r:id="rId58"/>
    <p:sldId id="406" r:id="rId59"/>
    <p:sldId id="400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680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Sheet1!$F$1</c:f>
              <c:strCache>
                <c:ptCount val="1"/>
                <c:pt idx="0">
                  <c:v>Proportion of Heads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xVal>
          <c:yVal>
            <c:numRef>
              <c:f>Sheet1!$F$2:$F$501</c:f>
              <c:numCache>
                <c:formatCode>General</c:formatCode>
                <c:ptCount val="500"/>
                <c:pt idx="0">
                  <c:v>0</c:v>
                </c:pt>
                <c:pt idx="1">
                  <c:v>0.5</c:v>
                </c:pt>
                <c:pt idx="2">
                  <c:v>0.33333333333333331</c:v>
                </c:pt>
                <c:pt idx="3">
                  <c:v>0.5</c:v>
                </c:pt>
                <c:pt idx="4">
                  <c:v>0.6</c:v>
                </c:pt>
                <c:pt idx="5">
                  <c:v>0.66666666666666663</c:v>
                </c:pt>
                <c:pt idx="6">
                  <c:v>0.7142857142857143</c:v>
                </c:pt>
                <c:pt idx="7">
                  <c:v>0.75</c:v>
                </c:pt>
                <c:pt idx="8">
                  <c:v>0.66666666666666663</c:v>
                </c:pt>
                <c:pt idx="9">
                  <c:v>0.6</c:v>
                </c:pt>
                <c:pt idx="10">
                  <c:v>0.54545454545454541</c:v>
                </c:pt>
                <c:pt idx="11">
                  <c:v>0.58333333333333337</c:v>
                </c:pt>
                <c:pt idx="12">
                  <c:v>0.53846153846153844</c:v>
                </c:pt>
                <c:pt idx="13">
                  <c:v>0.5714285714285714</c:v>
                </c:pt>
                <c:pt idx="14">
                  <c:v>0.6</c:v>
                </c:pt>
                <c:pt idx="15">
                  <c:v>0.5625</c:v>
                </c:pt>
                <c:pt idx="16">
                  <c:v>0.58823529411764708</c:v>
                </c:pt>
                <c:pt idx="17">
                  <c:v>0.55555555555555558</c:v>
                </c:pt>
                <c:pt idx="18">
                  <c:v>0.52631578947368418</c:v>
                </c:pt>
                <c:pt idx="19">
                  <c:v>0.55000000000000004</c:v>
                </c:pt>
                <c:pt idx="20">
                  <c:v>0.5714285714285714</c:v>
                </c:pt>
                <c:pt idx="21">
                  <c:v>0.59090909090909094</c:v>
                </c:pt>
                <c:pt idx="22">
                  <c:v>0.56521739130434778</c:v>
                </c:pt>
                <c:pt idx="23">
                  <c:v>0.54166666666666663</c:v>
                </c:pt>
                <c:pt idx="24">
                  <c:v>0.52</c:v>
                </c:pt>
                <c:pt idx="25">
                  <c:v>0.53846153846153844</c:v>
                </c:pt>
                <c:pt idx="26">
                  <c:v>0.51851851851851849</c:v>
                </c:pt>
                <c:pt idx="27">
                  <c:v>0.5357142857142857</c:v>
                </c:pt>
                <c:pt idx="28">
                  <c:v>0.55172413793103448</c:v>
                </c:pt>
                <c:pt idx="29">
                  <c:v>0.56666666666666665</c:v>
                </c:pt>
                <c:pt idx="30">
                  <c:v>0.54838709677419351</c:v>
                </c:pt>
                <c:pt idx="31">
                  <c:v>0.53125</c:v>
                </c:pt>
                <c:pt idx="32">
                  <c:v>0.51515151515151514</c:v>
                </c:pt>
                <c:pt idx="33">
                  <c:v>0.5</c:v>
                </c:pt>
                <c:pt idx="34">
                  <c:v>0.48571428571428571</c:v>
                </c:pt>
                <c:pt idx="35">
                  <c:v>0.47222222222222221</c:v>
                </c:pt>
                <c:pt idx="36">
                  <c:v>0.48648648648648651</c:v>
                </c:pt>
                <c:pt idx="37">
                  <c:v>0.47368421052631576</c:v>
                </c:pt>
                <c:pt idx="38">
                  <c:v>0.46153846153846156</c:v>
                </c:pt>
                <c:pt idx="39">
                  <c:v>0.45</c:v>
                </c:pt>
                <c:pt idx="40">
                  <c:v>0.46341463414634149</c:v>
                </c:pt>
                <c:pt idx="41">
                  <c:v>0.47619047619047616</c:v>
                </c:pt>
                <c:pt idx="42">
                  <c:v>0.46511627906976744</c:v>
                </c:pt>
                <c:pt idx="43">
                  <c:v>0.45454545454545453</c:v>
                </c:pt>
                <c:pt idx="44">
                  <c:v>0.46666666666666667</c:v>
                </c:pt>
                <c:pt idx="45">
                  <c:v>0.47826086956521741</c:v>
                </c:pt>
                <c:pt idx="46">
                  <c:v>0.46808510638297873</c:v>
                </c:pt>
                <c:pt idx="47">
                  <c:v>0.45833333333333331</c:v>
                </c:pt>
                <c:pt idx="48">
                  <c:v>0.44897959183673469</c:v>
                </c:pt>
                <c:pt idx="49">
                  <c:v>0.46</c:v>
                </c:pt>
                <c:pt idx="50">
                  <c:v>0.47058823529411764</c:v>
                </c:pt>
                <c:pt idx="51">
                  <c:v>0.46153846153846156</c:v>
                </c:pt>
                <c:pt idx="52">
                  <c:v>0.47169811320754718</c:v>
                </c:pt>
                <c:pt idx="53">
                  <c:v>0.46296296296296297</c:v>
                </c:pt>
                <c:pt idx="54">
                  <c:v>0.45454545454545453</c:v>
                </c:pt>
                <c:pt idx="55">
                  <c:v>0.4642857142857143</c:v>
                </c:pt>
                <c:pt idx="56">
                  <c:v>0.45614035087719296</c:v>
                </c:pt>
                <c:pt idx="57">
                  <c:v>0.46551724137931033</c:v>
                </c:pt>
                <c:pt idx="58">
                  <c:v>0.47457627118644069</c:v>
                </c:pt>
                <c:pt idx="59">
                  <c:v>0.46666666666666667</c:v>
                </c:pt>
                <c:pt idx="60">
                  <c:v>0.47540983606557374</c:v>
                </c:pt>
                <c:pt idx="61">
                  <c:v>0.4838709677419355</c:v>
                </c:pt>
                <c:pt idx="62">
                  <c:v>0.47619047619047616</c:v>
                </c:pt>
                <c:pt idx="63">
                  <c:v>0.484375</c:v>
                </c:pt>
                <c:pt idx="64">
                  <c:v>0.49230769230769234</c:v>
                </c:pt>
                <c:pt idx="65">
                  <c:v>0.48484848484848486</c:v>
                </c:pt>
                <c:pt idx="66">
                  <c:v>0.47761194029850745</c:v>
                </c:pt>
                <c:pt idx="67">
                  <c:v>0.47058823529411764</c:v>
                </c:pt>
                <c:pt idx="68">
                  <c:v>0.47826086956521741</c:v>
                </c:pt>
                <c:pt idx="69">
                  <c:v>0.48571428571428571</c:v>
                </c:pt>
                <c:pt idx="70">
                  <c:v>0.47887323943661969</c:v>
                </c:pt>
                <c:pt idx="71">
                  <c:v>0.4861111111111111</c:v>
                </c:pt>
                <c:pt idx="72">
                  <c:v>0.47945205479452052</c:v>
                </c:pt>
                <c:pt idx="73">
                  <c:v>0.48648648648648651</c:v>
                </c:pt>
                <c:pt idx="74">
                  <c:v>0.48</c:v>
                </c:pt>
                <c:pt idx="75">
                  <c:v>0.48684210526315791</c:v>
                </c:pt>
                <c:pt idx="76">
                  <c:v>0.4935064935064935</c:v>
                </c:pt>
                <c:pt idx="77">
                  <c:v>0.5</c:v>
                </c:pt>
                <c:pt idx="78">
                  <c:v>0.50632911392405067</c:v>
                </c:pt>
                <c:pt idx="79">
                  <c:v>0.51249999999999996</c:v>
                </c:pt>
                <c:pt idx="80">
                  <c:v>0.50617283950617287</c:v>
                </c:pt>
                <c:pt idx="81">
                  <c:v>0.5</c:v>
                </c:pt>
                <c:pt idx="82">
                  <c:v>0.50602409638554213</c:v>
                </c:pt>
                <c:pt idx="83">
                  <c:v>0.5</c:v>
                </c:pt>
                <c:pt idx="84">
                  <c:v>0.49411764705882355</c:v>
                </c:pt>
                <c:pt idx="85">
                  <c:v>0.5</c:v>
                </c:pt>
                <c:pt idx="86">
                  <c:v>0.4942528735632184</c:v>
                </c:pt>
                <c:pt idx="87">
                  <c:v>0.48863636363636365</c:v>
                </c:pt>
                <c:pt idx="88">
                  <c:v>0.48314606741573035</c:v>
                </c:pt>
                <c:pt idx="89">
                  <c:v>0.4777777777777778</c:v>
                </c:pt>
                <c:pt idx="90">
                  <c:v>0.48351648351648352</c:v>
                </c:pt>
                <c:pt idx="91">
                  <c:v>0.4891304347826087</c:v>
                </c:pt>
                <c:pt idx="92">
                  <c:v>0.4946236559139785</c:v>
                </c:pt>
                <c:pt idx="93">
                  <c:v>0.5</c:v>
                </c:pt>
                <c:pt idx="94">
                  <c:v>0.50526315789473686</c:v>
                </c:pt>
                <c:pt idx="95">
                  <c:v>0.51041666666666663</c:v>
                </c:pt>
                <c:pt idx="96">
                  <c:v>0.51546391752577314</c:v>
                </c:pt>
                <c:pt idx="97">
                  <c:v>0.51020408163265307</c:v>
                </c:pt>
                <c:pt idx="98">
                  <c:v>0.51515151515151514</c:v>
                </c:pt>
                <c:pt idx="99">
                  <c:v>0.52</c:v>
                </c:pt>
                <c:pt idx="100">
                  <c:v>0.51485148514851486</c:v>
                </c:pt>
                <c:pt idx="101">
                  <c:v>0.51960784313725494</c:v>
                </c:pt>
                <c:pt idx="102">
                  <c:v>0.5145631067961165</c:v>
                </c:pt>
                <c:pt idx="103">
                  <c:v>0.50961538461538458</c:v>
                </c:pt>
                <c:pt idx="104">
                  <c:v>0.51428571428571423</c:v>
                </c:pt>
                <c:pt idx="105">
                  <c:v>0.50943396226415094</c:v>
                </c:pt>
                <c:pt idx="106">
                  <c:v>0.50467289719626163</c:v>
                </c:pt>
                <c:pt idx="107">
                  <c:v>0.5</c:v>
                </c:pt>
                <c:pt idx="108">
                  <c:v>0.50458715596330272</c:v>
                </c:pt>
                <c:pt idx="109">
                  <c:v>0.50909090909090904</c:v>
                </c:pt>
                <c:pt idx="110">
                  <c:v>0.50450450450450446</c:v>
                </c:pt>
                <c:pt idx="111">
                  <c:v>0.5</c:v>
                </c:pt>
                <c:pt idx="112">
                  <c:v>0.49557522123893805</c:v>
                </c:pt>
                <c:pt idx="113">
                  <c:v>0.5</c:v>
                </c:pt>
                <c:pt idx="114">
                  <c:v>0.4956521739130435</c:v>
                </c:pt>
                <c:pt idx="115">
                  <c:v>0.5</c:v>
                </c:pt>
                <c:pt idx="116">
                  <c:v>0.49572649572649574</c:v>
                </c:pt>
                <c:pt idx="117">
                  <c:v>0.5</c:v>
                </c:pt>
                <c:pt idx="118">
                  <c:v>0.49579831932773111</c:v>
                </c:pt>
                <c:pt idx="119">
                  <c:v>0.5</c:v>
                </c:pt>
                <c:pt idx="120">
                  <c:v>0.49586776859504134</c:v>
                </c:pt>
                <c:pt idx="121">
                  <c:v>0.49180327868852458</c:v>
                </c:pt>
                <c:pt idx="122">
                  <c:v>0.49593495934959347</c:v>
                </c:pt>
                <c:pt idx="123">
                  <c:v>0.5</c:v>
                </c:pt>
                <c:pt idx="124">
                  <c:v>0.496</c:v>
                </c:pt>
                <c:pt idx="125">
                  <c:v>0.49206349206349204</c:v>
                </c:pt>
                <c:pt idx="126">
                  <c:v>0.49606299212598426</c:v>
                </c:pt>
                <c:pt idx="127">
                  <c:v>0.4921875</c:v>
                </c:pt>
                <c:pt idx="128">
                  <c:v>0.49612403100775193</c:v>
                </c:pt>
                <c:pt idx="129">
                  <c:v>0.49230769230769234</c:v>
                </c:pt>
                <c:pt idx="130">
                  <c:v>0.49618320610687022</c:v>
                </c:pt>
                <c:pt idx="131">
                  <c:v>0.49242424242424243</c:v>
                </c:pt>
                <c:pt idx="132">
                  <c:v>0.49624060150375937</c:v>
                </c:pt>
                <c:pt idx="133">
                  <c:v>0.4925373134328358</c:v>
                </c:pt>
                <c:pt idx="134">
                  <c:v>0.48888888888888887</c:v>
                </c:pt>
                <c:pt idx="135">
                  <c:v>0.49264705882352944</c:v>
                </c:pt>
                <c:pt idx="136">
                  <c:v>0.48905109489051096</c:v>
                </c:pt>
                <c:pt idx="137">
                  <c:v>0.49275362318840582</c:v>
                </c:pt>
                <c:pt idx="138">
                  <c:v>0.49640287769784175</c:v>
                </c:pt>
                <c:pt idx="139">
                  <c:v>0.49285714285714288</c:v>
                </c:pt>
                <c:pt idx="140">
                  <c:v>0.48936170212765956</c:v>
                </c:pt>
                <c:pt idx="141">
                  <c:v>0.49295774647887325</c:v>
                </c:pt>
                <c:pt idx="142">
                  <c:v>0.48951048951048953</c:v>
                </c:pt>
                <c:pt idx="143">
                  <c:v>0.4861111111111111</c:v>
                </c:pt>
                <c:pt idx="144">
                  <c:v>0.48275862068965519</c:v>
                </c:pt>
                <c:pt idx="145">
                  <c:v>0.4863013698630137</c:v>
                </c:pt>
                <c:pt idx="146">
                  <c:v>0.48979591836734693</c:v>
                </c:pt>
                <c:pt idx="147">
                  <c:v>0.48648648648648651</c:v>
                </c:pt>
                <c:pt idx="148">
                  <c:v>0.48993288590604028</c:v>
                </c:pt>
                <c:pt idx="149">
                  <c:v>0.48666666666666669</c:v>
                </c:pt>
                <c:pt idx="150">
                  <c:v>0.49006622516556292</c:v>
                </c:pt>
                <c:pt idx="151">
                  <c:v>0.48684210526315791</c:v>
                </c:pt>
                <c:pt idx="152">
                  <c:v>0.48366013071895425</c:v>
                </c:pt>
                <c:pt idx="153">
                  <c:v>0.48051948051948051</c:v>
                </c:pt>
                <c:pt idx="154">
                  <c:v>0.4838709677419355</c:v>
                </c:pt>
                <c:pt idx="155">
                  <c:v>0.48717948717948717</c:v>
                </c:pt>
                <c:pt idx="156">
                  <c:v>0.49044585987261147</c:v>
                </c:pt>
                <c:pt idx="157">
                  <c:v>0.48734177215189872</c:v>
                </c:pt>
                <c:pt idx="158">
                  <c:v>0.49056603773584906</c:v>
                </c:pt>
                <c:pt idx="159">
                  <c:v>0.48749999999999999</c:v>
                </c:pt>
                <c:pt idx="160">
                  <c:v>0.48447204968944102</c:v>
                </c:pt>
                <c:pt idx="161">
                  <c:v>0.48148148148148145</c:v>
                </c:pt>
                <c:pt idx="162">
                  <c:v>0.4785276073619632</c:v>
                </c:pt>
                <c:pt idx="163">
                  <c:v>0.48170731707317072</c:v>
                </c:pt>
                <c:pt idx="164">
                  <c:v>0.48484848484848486</c:v>
                </c:pt>
                <c:pt idx="165">
                  <c:v>0.48795180722891568</c:v>
                </c:pt>
                <c:pt idx="166">
                  <c:v>0.48502994011976047</c:v>
                </c:pt>
                <c:pt idx="167">
                  <c:v>0.48809523809523808</c:v>
                </c:pt>
                <c:pt idx="168">
                  <c:v>0.48520710059171596</c:v>
                </c:pt>
                <c:pt idx="169">
                  <c:v>0.4823529411764706</c:v>
                </c:pt>
                <c:pt idx="170">
                  <c:v>0.4853801169590643</c:v>
                </c:pt>
                <c:pt idx="171">
                  <c:v>0.48255813953488375</c:v>
                </c:pt>
                <c:pt idx="172">
                  <c:v>0.48554913294797686</c:v>
                </c:pt>
                <c:pt idx="173">
                  <c:v>0.48275862068965519</c:v>
                </c:pt>
                <c:pt idx="174">
                  <c:v>0.48571428571428571</c:v>
                </c:pt>
                <c:pt idx="175">
                  <c:v>0.48863636363636365</c:v>
                </c:pt>
                <c:pt idx="176">
                  <c:v>0.49152542372881358</c:v>
                </c:pt>
                <c:pt idx="177">
                  <c:v>0.4887640449438202</c:v>
                </c:pt>
                <c:pt idx="178">
                  <c:v>0.49162011173184356</c:v>
                </c:pt>
                <c:pt idx="179">
                  <c:v>0.48888888888888887</c:v>
                </c:pt>
                <c:pt idx="180">
                  <c:v>0.49171270718232046</c:v>
                </c:pt>
                <c:pt idx="181">
                  <c:v>0.49450549450549453</c:v>
                </c:pt>
                <c:pt idx="182">
                  <c:v>0.49180327868852458</c:v>
                </c:pt>
                <c:pt idx="183">
                  <c:v>0.4891304347826087</c:v>
                </c:pt>
                <c:pt idx="184">
                  <c:v>0.48648648648648651</c:v>
                </c:pt>
                <c:pt idx="185">
                  <c:v>0.4838709677419355</c:v>
                </c:pt>
                <c:pt idx="186">
                  <c:v>0.48128342245989303</c:v>
                </c:pt>
                <c:pt idx="187">
                  <c:v>0.48404255319148937</c:v>
                </c:pt>
                <c:pt idx="188">
                  <c:v>0.48148148148148145</c:v>
                </c:pt>
                <c:pt idx="189">
                  <c:v>0.47894736842105262</c:v>
                </c:pt>
                <c:pt idx="190">
                  <c:v>0.47643979057591623</c:v>
                </c:pt>
                <c:pt idx="191">
                  <c:v>0.47916666666666669</c:v>
                </c:pt>
                <c:pt idx="192">
                  <c:v>0.47668393782383417</c:v>
                </c:pt>
                <c:pt idx="193">
                  <c:v>0.47422680412371132</c:v>
                </c:pt>
                <c:pt idx="194">
                  <c:v>0.47692307692307695</c:v>
                </c:pt>
                <c:pt idx="195">
                  <c:v>0.47448979591836737</c:v>
                </c:pt>
                <c:pt idx="196">
                  <c:v>0.4720812182741117</c:v>
                </c:pt>
                <c:pt idx="197">
                  <c:v>0.47474747474747475</c:v>
                </c:pt>
                <c:pt idx="198">
                  <c:v>0.47236180904522612</c:v>
                </c:pt>
                <c:pt idx="199">
                  <c:v>0.47499999999999998</c:v>
                </c:pt>
                <c:pt idx="200">
                  <c:v>0.47761194029850745</c:v>
                </c:pt>
                <c:pt idx="201">
                  <c:v>0.47524752475247523</c:v>
                </c:pt>
                <c:pt idx="202">
                  <c:v>0.47783251231527096</c:v>
                </c:pt>
                <c:pt idx="203">
                  <c:v>0.47549019607843135</c:v>
                </c:pt>
                <c:pt idx="204">
                  <c:v>0.47317073170731705</c:v>
                </c:pt>
                <c:pt idx="205">
                  <c:v>0.47572815533980584</c:v>
                </c:pt>
                <c:pt idx="206">
                  <c:v>0.47826086956521741</c:v>
                </c:pt>
                <c:pt idx="207">
                  <c:v>0.48076923076923078</c:v>
                </c:pt>
                <c:pt idx="208">
                  <c:v>0.48325358851674644</c:v>
                </c:pt>
                <c:pt idx="209">
                  <c:v>0.48571428571428571</c:v>
                </c:pt>
                <c:pt idx="210">
                  <c:v>0.48341232227488151</c:v>
                </c:pt>
                <c:pt idx="211">
                  <c:v>0.48584905660377359</c:v>
                </c:pt>
                <c:pt idx="212">
                  <c:v>0.48826291079812206</c:v>
                </c:pt>
                <c:pt idx="213">
                  <c:v>0.48598130841121495</c:v>
                </c:pt>
                <c:pt idx="214">
                  <c:v>0.48837209302325579</c:v>
                </c:pt>
                <c:pt idx="215">
                  <c:v>0.49074074074074076</c:v>
                </c:pt>
                <c:pt idx="216">
                  <c:v>0.49308755760368661</c:v>
                </c:pt>
                <c:pt idx="217">
                  <c:v>0.49541284403669728</c:v>
                </c:pt>
                <c:pt idx="218">
                  <c:v>0.49315068493150682</c:v>
                </c:pt>
                <c:pt idx="219">
                  <c:v>0.49545454545454548</c:v>
                </c:pt>
                <c:pt idx="220">
                  <c:v>0.49773755656108598</c:v>
                </c:pt>
                <c:pt idx="221">
                  <c:v>0.49549549549549549</c:v>
                </c:pt>
                <c:pt idx="222">
                  <c:v>0.49327354260089684</c:v>
                </c:pt>
                <c:pt idx="223">
                  <c:v>0.4955357142857143</c:v>
                </c:pt>
                <c:pt idx="224">
                  <c:v>0.49777777777777776</c:v>
                </c:pt>
                <c:pt idx="225">
                  <c:v>0.5</c:v>
                </c:pt>
                <c:pt idx="226">
                  <c:v>0.50220264317180618</c:v>
                </c:pt>
                <c:pt idx="227">
                  <c:v>0.50438596491228072</c:v>
                </c:pt>
                <c:pt idx="228">
                  <c:v>0.50218340611353707</c:v>
                </c:pt>
                <c:pt idx="229">
                  <c:v>0.5</c:v>
                </c:pt>
                <c:pt idx="230">
                  <c:v>0.49783549783549785</c:v>
                </c:pt>
                <c:pt idx="231">
                  <c:v>0.49568965517241381</c:v>
                </c:pt>
                <c:pt idx="232">
                  <c:v>0.4978540772532189</c:v>
                </c:pt>
                <c:pt idx="233">
                  <c:v>0.5</c:v>
                </c:pt>
                <c:pt idx="234">
                  <c:v>0.50212765957446803</c:v>
                </c:pt>
                <c:pt idx="235">
                  <c:v>0.50423728813559321</c:v>
                </c:pt>
                <c:pt idx="236">
                  <c:v>0.50632911392405067</c:v>
                </c:pt>
                <c:pt idx="237">
                  <c:v>0.50420168067226889</c:v>
                </c:pt>
                <c:pt idx="238">
                  <c:v>0.50627615062761511</c:v>
                </c:pt>
                <c:pt idx="239">
                  <c:v>0.5083333333333333</c:v>
                </c:pt>
                <c:pt idx="240">
                  <c:v>0.51037344398340245</c:v>
                </c:pt>
                <c:pt idx="241">
                  <c:v>0.51239669421487599</c:v>
                </c:pt>
                <c:pt idx="242">
                  <c:v>0.51028806584362141</c:v>
                </c:pt>
                <c:pt idx="243">
                  <c:v>0.51229508196721307</c:v>
                </c:pt>
                <c:pt idx="244">
                  <c:v>0.51020408163265307</c:v>
                </c:pt>
                <c:pt idx="245">
                  <c:v>0.51219512195121952</c:v>
                </c:pt>
                <c:pt idx="246">
                  <c:v>0.51012145748987858</c:v>
                </c:pt>
                <c:pt idx="247">
                  <c:v>0.51209677419354838</c:v>
                </c:pt>
                <c:pt idx="248">
                  <c:v>0.51405622489959835</c:v>
                </c:pt>
                <c:pt idx="249">
                  <c:v>0.51200000000000001</c:v>
                </c:pt>
                <c:pt idx="250">
                  <c:v>0.50996015936254979</c:v>
                </c:pt>
                <c:pt idx="251">
                  <c:v>0.51190476190476186</c:v>
                </c:pt>
                <c:pt idx="252">
                  <c:v>0.50988142292490124</c:v>
                </c:pt>
                <c:pt idx="253">
                  <c:v>0.51181102362204722</c:v>
                </c:pt>
                <c:pt idx="254">
                  <c:v>0.50980392156862742</c:v>
                </c:pt>
                <c:pt idx="255">
                  <c:v>0.51171875</c:v>
                </c:pt>
                <c:pt idx="256">
                  <c:v>0.51361867704280151</c:v>
                </c:pt>
                <c:pt idx="257">
                  <c:v>0.51162790697674421</c:v>
                </c:pt>
                <c:pt idx="258">
                  <c:v>0.51351351351351349</c:v>
                </c:pt>
                <c:pt idx="259">
                  <c:v>0.51538461538461533</c:v>
                </c:pt>
                <c:pt idx="260">
                  <c:v>0.51724137931034486</c:v>
                </c:pt>
                <c:pt idx="261">
                  <c:v>0.51526717557251911</c:v>
                </c:pt>
                <c:pt idx="262">
                  <c:v>0.5171102661596958</c:v>
                </c:pt>
                <c:pt idx="263">
                  <c:v>0.51515151515151514</c:v>
                </c:pt>
                <c:pt idx="264">
                  <c:v>0.51320754716981132</c:v>
                </c:pt>
                <c:pt idx="265">
                  <c:v>0.51127819548872178</c:v>
                </c:pt>
                <c:pt idx="266">
                  <c:v>0.51310861423220977</c:v>
                </c:pt>
                <c:pt idx="267">
                  <c:v>0.5149253731343284</c:v>
                </c:pt>
                <c:pt idx="268">
                  <c:v>0.51672862453531598</c:v>
                </c:pt>
                <c:pt idx="269">
                  <c:v>0.51851851851851849</c:v>
                </c:pt>
                <c:pt idx="270">
                  <c:v>0.51660516605166051</c:v>
                </c:pt>
                <c:pt idx="271">
                  <c:v>0.51838235294117652</c:v>
                </c:pt>
                <c:pt idx="272">
                  <c:v>0.52014652014652019</c:v>
                </c:pt>
                <c:pt idx="273">
                  <c:v>0.51824817518248179</c:v>
                </c:pt>
                <c:pt idx="274">
                  <c:v>0.51636363636363636</c:v>
                </c:pt>
                <c:pt idx="275">
                  <c:v>0.51811594202898548</c:v>
                </c:pt>
                <c:pt idx="276">
                  <c:v>0.51624548736462095</c:v>
                </c:pt>
                <c:pt idx="277">
                  <c:v>0.51438848920863312</c:v>
                </c:pt>
                <c:pt idx="278">
                  <c:v>0.5161290322580645</c:v>
                </c:pt>
                <c:pt idx="279">
                  <c:v>0.51428571428571423</c:v>
                </c:pt>
                <c:pt idx="280">
                  <c:v>0.51245551601423489</c:v>
                </c:pt>
                <c:pt idx="281">
                  <c:v>0.51063829787234039</c:v>
                </c:pt>
                <c:pt idx="282">
                  <c:v>0.50883392226148405</c:v>
                </c:pt>
                <c:pt idx="283">
                  <c:v>0.50704225352112675</c:v>
                </c:pt>
                <c:pt idx="284">
                  <c:v>0.50526315789473686</c:v>
                </c:pt>
                <c:pt idx="285">
                  <c:v>0.50699300699300698</c:v>
                </c:pt>
                <c:pt idx="286">
                  <c:v>0.50522648083623689</c:v>
                </c:pt>
                <c:pt idx="287">
                  <c:v>0.50694444444444442</c:v>
                </c:pt>
                <c:pt idx="288">
                  <c:v>0.50865051903114189</c:v>
                </c:pt>
                <c:pt idx="289">
                  <c:v>0.50689655172413794</c:v>
                </c:pt>
                <c:pt idx="290">
                  <c:v>0.50859106529209619</c:v>
                </c:pt>
                <c:pt idx="291">
                  <c:v>0.51027397260273977</c:v>
                </c:pt>
                <c:pt idx="292">
                  <c:v>0.50853242320819114</c:v>
                </c:pt>
                <c:pt idx="293">
                  <c:v>0.50680272108843538</c:v>
                </c:pt>
                <c:pt idx="294">
                  <c:v>0.5050847457627119</c:v>
                </c:pt>
                <c:pt idx="295">
                  <c:v>0.5067567567567568</c:v>
                </c:pt>
                <c:pt idx="296">
                  <c:v>0.50841750841750843</c:v>
                </c:pt>
                <c:pt idx="297">
                  <c:v>0.51006711409395977</c:v>
                </c:pt>
                <c:pt idx="298">
                  <c:v>0.51170568561872909</c:v>
                </c:pt>
                <c:pt idx="299">
                  <c:v>0.51333333333333331</c:v>
                </c:pt>
                <c:pt idx="300">
                  <c:v>0.51495016611295685</c:v>
                </c:pt>
                <c:pt idx="301">
                  <c:v>0.51324503311258274</c:v>
                </c:pt>
                <c:pt idx="302">
                  <c:v>0.51485148514851486</c:v>
                </c:pt>
                <c:pt idx="303">
                  <c:v>0.51644736842105265</c:v>
                </c:pt>
                <c:pt idx="304">
                  <c:v>0.51475409836065578</c:v>
                </c:pt>
                <c:pt idx="305">
                  <c:v>0.5163398692810458</c:v>
                </c:pt>
                <c:pt idx="306">
                  <c:v>0.51465798045602607</c:v>
                </c:pt>
                <c:pt idx="307">
                  <c:v>0.51623376623376627</c:v>
                </c:pt>
                <c:pt idx="308">
                  <c:v>0.5145631067961165</c:v>
                </c:pt>
                <c:pt idx="309">
                  <c:v>0.51290322580645165</c:v>
                </c:pt>
                <c:pt idx="310">
                  <c:v>0.51446945337620575</c:v>
                </c:pt>
                <c:pt idx="311">
                  <c:v>0.51282051282051277</c:v>
                </c:pt>
                <c:pt idx="312">
                  <c:v>0.51437699680511184</c:v>
                </c:pt>
                <c:pt idx="313">
                  <c:v>0.51592356687898089</c:v>
                </c:pt>
                <c:pt idx="314">
                  <c:v>0.51428571428571423</c:v>
                </c:pt>
                <c:pt idx="315">
                  <c:v>0.51582278481012656</c:v>
                </c:pt>
                <c:pt idx="316">
                  <c:v>0.51735015772870663</c:v>
                </c:pt>
                <c:pt idx="317">
                  <c:v>0.51886792452830188</c:v>
                </c:pt>
                <c:pt idx="318">
                  <c:v>0.52037617554858939</c:v>
                </c:pt>
                <c:pt idx="319">
                  <c:v>0.51875000000000004</c:v>
                </c:pt>
                <c:pt idx="320">
                  <c:v>0.51713395638629278</c:v>
                </c:pt>
                <c:pt idx="321">
                  <c:v>0.51552795031055898</c:v>
                </c:pt>
                <c:pt idx="322">
                  <c:v>0.51393188854489169</c:v>
                </c:pt>
                <c:pt idx="323">
                  <c:v>0.51234567901234573</c:v>
                </c:pt>
                <c:pt idx="324">
                  <c:v>0.51076923076923075</c:v>
                </c:pt>
                <c:pt idx="325">
                  <c:v>0.50920245398773001</c:v>
                </c:pt>
                <c:pt idx="326">
                  <c:v>0.5107033639143731</c:v>
                </c:pt>
                <c:pt idx="327">
                  <c:v>0.51219512195121952</c:v>
                </c:pt>
                <c:pt idx="328">
                  <c:v>0.51367781155015202</c:v>
                </c:pt>
                <c:pt idx="329">
                  <c:v>0.51515151515151514</c:v>
                </c:pt>
                <c:pt idx="330">
                  <c:v>0.5166163141993958</c:v>
                </c:pt>
                <c:pt idx="331">
                  <c:v>0.51807228915662651</c:v>
                </c:pt>
                <c:pt idx="332">
                  <c:v>0.51951951951951947</c:v>
                </c:pt>
                <c:pt idx="333">
                  <c:v>0.52095808383233533</c:v>
                </c:pt>
                <c:pt idx="334">
                  <c:v>0.52238805970149249</c:v>
                </c:pt>
                <c:pt idx="335">
                  <c:v>0.52380952380952384</c:v>
                </c:pt>
                <c:pt idx="336">
                  <c:v>0.52522255192878342</c:v>
                </c:pt>
                <c:pt idx="337">
                  <c:v>0.52662721893491127</c:v>
                </c:pt>
                <c:pt idx="338">
                  <c:v>0.52507374631268433</c:v>
                </c:pt>
                <c:pt idx="339">
                  <c:v>0.52647058823529413</c:v>
                </c:pt>
                <c:pt idx="340">
                  <c:v>0.52785923753665687</c:v>
                </c:pt>
                <c:pt idx="341">
                  <c:v>0.52631578947368418</c:v>
                </c:pt>
                <c:pt idx="342">
                  <c:v>0.52478134110787167</c:v>
                </c:pt>
                <c:pt idx="343">
                  <c:v>0.52325581395348841</c:v>
                </c:pt>
                <c:pt idx="344">
                  <c:v>0.52463768115942033</c:v>
                </c:pt>
                <c:pt idx="345">
                  <c:v>0.52601156069364163</c:v>
                </c:pt>
                <c:pt idx="346">
                  <c:v>0.52449567723342938</c:v>
                </c:pt>
                <c:pt idx="347">
                  <c:v>0.52586206896551724</c:v>
                </c:pt>
                <c:pt idx="348">
                  <c:v>0.52435530085959881</c:v>
                </c:pt>
                <c:pt idx="349">
                  <c:v>0.52571428571428569</c:v>
                </c:pt>
                <c:pt idx="350">
                  <c:v>0.5242165242165242</c:v>
                </c:pt>
                <c:pt idx="351">
                  <c:v>0.52556818181818177</c:v>
                </c:pt>
                <c:pt idx="352">
                  <c:v>0.52407932011331448</c:v>
                </c:pt>
                <c:pt idx="353">
                  <c:v>0.52259887005649719</c:v>
                </c:pt>
                <c:pt idx="354">
                  <c:v>0.52394366197183095</c:v>
                </c:pt>
                <c:pt idx="355">
                  <c:v>0.5252808988764045</c:v>
                </c:pt>
                <c:pt idx="356">
                  <c:v>0.52380952380952384</c:v>
                </c:pt>
                <c:pt idx="357">
                  <c:v>0.52513966480446927</c:v>
                </c:pt>
                <c:pt idx="358">
                  <c:v>0.52646239554317553</c:v>
                </c:pt>
                <c:pt idx="359">
                  <c:v>0.52500000000000002</c:v>
                </c:pt>
                <c:pt idx="360">
                  <c:v>0.52354570637119113</c:v>
                </c:pt>
                <c:pt idx="361">
                  <c:v>0.52209944751381221</c:v>
                </c:pt>
                <c:pt idx="362">
                  <c:v>0.52066115702479343</c:v>
                </c:pt>
                <c:pt idx="363">
                  <c:v>0.51923076923076927</c:v>
                </c:pt>
                <c:pt idx="364">
                  <c:v>0.51780821917808217</c:v>
                </c:pt>
                <c:pt idx="365">
                  <c:v>0.51639344262295084</c:v>
                </c:pt>
                <c:pt idx="366">
                  <c:v>0.51498637602179842</c:v>
                </c:pt>
                <c:pt idx="367">
                  <c:v>0.51358695652173914</c:v>
                </c:pt>
                <c:pt idx="368">
                  <c:v>0.51219512195121952</c:v>
                </c:pt>
                <c:pt idx="369">
                  <c:v>0.51351351351351349</c:v>
                </c:pt>
                <c:pt idx="370">
                  <c:v>0.5121293800539084</c:v>
                </c:pt>
                <c:pt idx="371">
                  <c:v>0.51344086021505375</c:v>
                </c:pt>
                <c:pt idx="372">
                  <c:v>0.51474530831099197</c:v>
                </c:pt>
                <c:pt idx="373">
                  <c:v>0.51604278074866305</c:v>
                </c:pt>
                <c:pt idx="374">
                  <c:v>0.51733333333333331</c:v>
                </c:pt>
                <c:pt idx="375">
                  <c:v>0.51595744680851063</c:v>
                </c:pt>
                <c:pt idx="376">
                  <c:v>0.51458885941644561</c:v>
                </c:pt>
                <c:pt idx="377">
                  <c:v>0.51322751322751325</c:v>
                </c:pt>
                <c:pt idx="378">
                  <c:v>0.51451187335092352</c:v>
                </c:pt>
                <c:pt idx="379">
                  <c:v>0.51578947368421058</c:v>
                </c:pt>
                <c:pt idx="380">
                  <c:v>0.51443569553805779</c:v>
                </c:pt>
                <c:pt idx="381">
                  <c:v>0.51308900523560208</c:v>
                </c:pt>
                <c:pt idx="382">
                  <c:v>0.51174934725848564</c:v>
                </c:pt>
                <c:pt idx="383">
                  <c:v>0.51041666666666663</c:v>
                </c:pt>
                <c:pt idx="384">
                  <c:v>0.50909090909090904</c:v>
                </c:pt>
                <c:pt idx="385">
                  <c:v>0.50777202072538863</c:v>
                </c:pt>
                <c:pt idx="386">
                  <c:v>0.50904392764857886</c:v>
                </c:pt>
                <c:pt idx="387">
                  <c:v>0.50773195876288657</c:v>
                </c:pt>
                <c:pt idx="388">
                  <c:v>0.50642673521850901</c:v>
                </c:pt>
                <c:pt idx="389">
                  <c:v>0.50512820512820511</c:v>
                </c:pt>
                <c:pt idx="390">
                  <c:v>0.50383631713554988</c:v>
                </c:pt>
                <c:pt idx="391">
                  <c:v>0.50255102040816324</c:v>
                </c:pt>
                <c:pt idx="392">
                  <c:v>0.50381679389312972</c:v>
                </c:pt>
                <c:pt idx="393">
                  <c:v>0.5025380710659898</c:v>
                </c:pt>
                <c:pt idx="394">
                  <c:v>0.50126582278481013</c:v>
                </c:pt>
                <c:pt idx="395">
                  <c:v>0.5</c:v>
                </c:pt>
                <c:pt idx="396">
                  <c:v>0.4987405541561713</c:v>
                </c:pt>
                <c:pt idx="397">
                  <c:v>0.5</c:v>
                </c:pt>
                <c:pt idx="398">
                  <c:v>0.49874686716791977</c:v>
                </c:pt>
                <c:pt idx="399">
                  <c:v>0.5</c:v>
                </c:pt>
                <c:pt idx="400">
                  <c:v>0.49875311720698257</c:v>
                </c:pt>
                <c:pt idx="401">
                  <c:v>0.49751243781094528</c:v>
                </c:pt>
                <c:pt idx="402">
                  <c:v>0.49627791563275436</c:v>
                </c:pt>
                <c:pt idx="403">
                  <c:v>0.49504950495049505</c:v>
                </c:pt>
                <c:pt idx="404">
                  <c:v>0.49629629629629629</c:v>
                </c:pt>
                <c:pt idx="405">
                  <c:v>0.49507389162561577</c:v>
                </c:pt>
                <c:pt idx="406">
                  <c:v>0.49385749385749383</c:v>
                </c:pt>
                <c:pt idx="407">
                  <c:v>0.49264705882352944</c:v>
                </c:pt>
                <c:pt idx="408">
                  <c:v>0.49144254278728605</c:v>
                </c:pt>
                <c:pt idx="409">
                  <c:v>0.49268292682926829</c:v>
                </c:pt>
                <c:pt idx="410">
                  <c:v>0.49391727493917276</c:v>
                </c:pt>
                <c:pt idx="411">
                  <c:v>0.49271844660194175</c:v>
                </c:pt>
                <c:pt idx="412">
                  <c:v>0.49152542372881358</c:v>
                </c:pt>
                <c:pt idx="413">
                  <c:v>0.49275362318840582</c:v>
                </c:pt>
                <c:pt idx="414">
                  <c:v>0.49156626506024098</c:v>
                </c:pt>
                <c:pt idx="415">
                  <c:v>0.49278846153846156</c:v>
                </c:pt>
                <c:pt idx="416">
                  <c:v>0.49160671462829736</c:v>
                </c:pt>
                <c:pt idx="417">
                  <c:v>0.49043062200956938</c:v>
                </c:pt>
                <c:pt idx="418">
                  <c:v>0.49164677804295942</c:v>
                </c:pt>
                <c:pt idx="419">
                  <c:v>0.49285714285714288</c:v>
                </c:pt>
                <c:pt idx="420">
                  <c:v>0.49168646080760092</c:v>
                </c:pt>
                <c:pt idx="421">
                  <c:v>0.49289099526066349</c:v>
                </c:pt>
                <c:pt idx="422">
                  <c:v>0.49408983451536642</c:v>
                </c:pt>
                <c:pt idx="423">
                  <c:v>0.49528301886792453</c:v>
                </c:pt>
                <c:pt idx="424">
                  <c:v>0.49411764705882355</c:v>
                </c:pt>
                <c:pt idx="425">
                  <c:v>0.49530516431924881</c:v>
                </c:pt>
                <c:pt idx="426">
                  <c:v>0.49648711943793911</c:v>
                </c:pt>
                <c:pt idx="427">
                  <c:v>0.49532710280373832</c:v>
                </c:pt>
                <c:pt idx="428">
                  <c:v>0.49417249417249415</c:v>
                </c:pt>
                <c:pt idx="429">
                  <c:v>0.49302325581395351</c:v>
                </c:pt>
                <c:pt idx="430">
                  <c:v>0.49419953596287702</c:v>
                </c:pt>
                <c:pt idx="431">
                  <c:v>0.49537037037037035</c:v>
                </c:pt>
                <c:pt idx="432">
                  <c:v>0.49653579676674364</c:v>
                </c:pt>
                <c:pt idx="433">
                  <c:v>0.49539170506912444</c:v>
                </c:pt>
                <c:pt idx="434">
                  <c:v>0.4942528735632184</c:v>
                </c:pt>
                <c:pt idx="435">
                  <c:v>0.49541284403669728</c:v>
                </c:pt>
                <c:pt idx="436">
                  <c:v>0.49656750572082381</c:v>
                </c:pt>
                <c:pt idx="437">
                  <c:v>0.4954337899543379</c:v>
                </c:pt>
                <c:pt idx="438">
                  <c:v>0.49658314350797267</c:v>
                </c:pt>
                <c:pt idx="439">
                  <c:v>0.49545454545454548</c:v>
                </c:pt>
                <c:pt idx="440">
                  <c:v>0.49659863945578231</c:v>
                </c:pt>
                <c:pt idx="441">
                  <c:v>0.49773755656108598</c:v>
                </c:pt>
                <c:pt idx="442">
                  <c:v>0.49887133182844245</c:v>
                </c:pt>
                <c:pt idx="443">
                  <c:v>0.49774774774774777</c:v>
                </c:pt>
                <c:pt idx="444">
                  <c:v>0.49662921348314609</c:v>
                </c:pt>
                <c:pt idx="445">
                  <c:v>0.49775784753363228</c:v>
                </c:pt>
                <c:pt idx="446">
                  <c:v>0.49888143176733779</c:v>
                </c:pt>
                <c:pt idx="447">
                  <c:v>0.5</c:v>
                </c:pt>
                <c:pt idx="448">
                  <c:v>0.50111358574610243</c:v>
                </c:pt>
                <c:pt idx="449">
                  <c:v>0.50222222222222224</c:v>
                </c:pt>
                <c:pt idx="450">
                  <c:v>0.50332594235033257</c:v>
                </c:pt>
                <c:pt idx="451">
                  <c:v>0.50221238938053092</c:v>
                </c:pt>
                <c:pt idx="452">
                  <c:v>0.5011037527593819</c:v>
                </c:pt>
                <c:pt idx="453">
                  <c:v>0.5</c:v>
                </c:pt>
                <c:pt idx="454">
                  <c:v>0.49890109890109891</c:v>
                </c:pt>
                <c:pt idx="455">
                  <c:v>0.5</c:v>
                </c:pt>
                <c:pt idx="456">
                  <c:v>0.4989059080962801</c:v>
                </c:pt>
                <c:pt idx="457">
                  <c:v>0.49781659388646288</c:v>
                </c:pt>
                <c:pt idx="458">
                  <c:v>0.49673202614379086</c:v>
                </c:pt>
                <c:pt idx="459">
                  <c:v>0.4956521739130435</c:v>
                </c:pt>
                <c:pt idx="460">
                  <c:v>0.49674620390455532</c:v>
                </c:pt>
                <c:pt idx="461">
                  <c:v>0.49567099567099565</c:v>
                </c:pt>
                <c:pt idx="462">
                  <c:v>0.49676025917926564</c:v>
                </c:pt>
                <c:pt idx="463">
                  <c:v>0.49784482758620691</c:v>
                </c:pt>
                <c:pt idx="464">
                  <c:v>0.49892473118279568</c:v>
                </c:pt>
                <c:pt idx="465">
                  <c:v>0.5</c:v>
                </c:pt>
                <c:pt idx="466">
                  <c:v>0.49892933618843682</c:v>
                </c:pt>
                <c:pt idx="467">
                  <c:v>0.49786324786324787</c:v>
                </c:pt>
                <c:pt idx="468">
                  <c:v>0.49680170575692961</c:v>
                </c:pt>
                <c:pt idx="469">
                  <c:v>0.49787234042553191</c:v>
                </c:pt>
                <c:pt idx="470">
                  <c:v>0.49893842887473461</c:v>
                </c:pt>
                <c:pt idx="471">
                  <c:v>0.5</c:v>
                </c:pt>
                <c:pt idx="472">
                  <c:v>0.5010570824524313</c:v>
                </c:pt>
                <c:pt idx="473">
                  <c:v>0.50210970464135019</c:v>
                </c:pt>
                <c:pt idx="474">
                  <c:v>0.50315789473684214</c:v>
                </c:pt>
                <c:pt idx="475">
                  <c:v>0.50210084033613445</c:v>
                </c:pt>
                <c:pt idx="476">
                  <c:v>0.50104821802935007</c:v>
                </c:pt>
                <c:pt idx="477">
                  <c:v>0.5</c:v>
                </c:pt>
                <c:pt idx="478">
                  <c:v>0.5010438413361169</c:v>
                </c:pt>
                <c:pt idx="479">
                  <c:v>0.5</c:v>
                </c:pt>
                <c:pt idx="480">
                  <c:v>0.50103950103950101</c:v>
                </c:pt>
                <c:pt idx="481">
                  <c:v>0.5</c:v>
                </c:pt>
                <c:pt idx="482">
                  <c:v>0.49896480331262938</c:v>
                </c:pt>
                <c:pt idx="483">
                  <c:v>0.49793388429752067</c:v>
                </c:pt>
                <c:pt idx="484">
                  <c:v>0.49690721649484537</c:v>
                </c:pt>
                <c:pt idx="485">
                  <c:v>0.49588477366255146</c:v>
                </c:pt>
                <c:pt idx="486">
                  <c:v>0.49486652977412732</c:v>
                </c:pt>
                <c:pt idx="487">
                  <c:v>0.49385245901639346</c:v>
                </c:pt>
                <c:pt idx="488">
                  <c:v>0.4948875255623722</c:v>
                </c:pt>
                <c:pt idx="489">
                  <c:v>0.49387755102040815</c:v>
                </c:pt>
                <c:pt idx="490">
                  <c:v>0.49490835030549896</c:v>
                </c:pt>
                <c:pt idx="491">
                  <c:v>0.49390243902439024</c:v>
                </c:pt>
                <c:pt idx="492">
                  <c:v>0.49290060851926976</c:v>
                </c:pt>
                <c:pt idx="493">
                  <c:v>0.49392712550607287</c:v>
                </c:pt>
                <c:pt idx="494">
                  <c:v>0.49494949494949497</c:v>
                </c:pt>
                <c:pt idx="495">
                  <c:v>0.49395161290322581</c:v>
                </c:pt>
                <c:pt idx="496">
                  <c:v>0.49295774647887325</c:v>
                </c:pt>
                <c:pt idx="497">
                  <c:v>0.49196787148594379</c:v>
                </c:pt>
                <c:pt idx="498">
                  <c:v>0.4909819639278557</c:v>
                </c:pt>
                <c:pt idx="499">
                  <c:v>0.49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3DD-5D4E-B69B-73362E980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5823904"/>
        <c:axId val="1183044543"/>
      </c:scatterChart>
      <c:valAx>
        <c:axId val="2095823904"/>
        <c:scaling>
          <c:orientation val="minMax"/>
          <c:max val="5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044543"/>
        <c:crosses val="autoZero"/>
        <c:crossBetween val="midCat"/>
      </c:valAx>
      <c:valAx>
        <c:axId val="118304454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58239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Sheet1!$F$1</c:f>
              <c:strCache>
                <c:ptCount val="1"/>
                <c:pt idx="0">
                  <c:v>Proportion of Heads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Sheet1!$A$2:$A$501</c:f>
              <c:numCache>
                <c:formatCode>General</c:formatCode>
                <c:ptCount val="5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</c:numCache>
            </c:numRef>
          </c:xVal>
          <c:yVal>
            <c:numRef>
              <c:f>Sheet1!$F$2:$F$501</c:f>
              <c:numCache>
                <c:formatCode>General</c:formatCode>
                <c:ptCount val="500"/>
                <c:pt idx="0">
                  <c:v>0</c:v>
                </c:pt>
                <c:pt idx="1">
                  <c:v>0.5</c:v>
                </c:pt>
                <c:pt idx="2">
                  <c:v>0.33333333333333331</c:v>
                </c:pt>
                <c:pt idx="3">
                  <c:v>0.5</c:v>
                </c:pt>
                <c:pt idx="4">
                  <c:v>0.6</c:v>
                </c:pt>
                <c:pt idx="5">
                  <c:v>0.66666666666666663</c:v>
                </c:pt>
                <c:pt idx="6">
                  <c:v>0.7142857142857143</c:v>
                </c:pt>
                <c:pt idx="7">
                  <c:v>0.75</c:v>
                </c:pt>
                <c:pt idx="8">
                  <c:v>0.66666666666666663</c:v>
                </c:pt>
                <c:pt idx="9">
                  <c:v>0.6</c:v>
                </c:pt>
                <c:pt idx="10">
                  <c:v>0.54545454545454541</c:v>
                </c:pt>
                <c:pt idx="11">
                  <c:v>0.58333333333333337</c:v>
                </c:pt>
                <c:pt idx="12">
                  <c:v>0.53846153846153844</c:v>
                </c:pt>
                <c:pt idx="13">
                  <c:v>0.5714285714285714</c:v>
                </c:pt>
                <c:pt idx="14">
                  <c:v>0.6</c:v>
                </c:pt>
                <c:pt idx="15">
                  <c:v>0.5625</c:v>
                </c:pt>
                <c:pt idx="16">
                  <c:v>0.58823529411764708</c:v>
                </c:pt>
                <c:pt idx="17">
                  <c:v>0.55555555555555558</c:v>
                </c:pt>
                <c:pt idx="18">
                  <c:v>0.52631578947368418</c:v>
                </c:pt>
                <c:pt idx="19">
                  <c:v>0.55000000000000004</c:v>
                </c:pt>
                <c:pt idx="20">
                  <c:v>0.5714285714285714</c:v>
                </c:pt>
                <c:pt idx="21">
                  <c:v>0.59090909090909094</c:v>
                </c:pt>
                <c:pt idx="22">
                  <c:v>0.56521739130434778</c:v>
                </c:pt>
                <c:pt idx="23">
                  <c:v>0.54166666666666663</c:v>
                </c:pt>
                <c:pt idx="24">
                  <c:v>0.52</c:v>
                </c:pt>
                <c:pt idx="25">
                  <c:v>0.53846153846153844</c:v>
                </c:pt>
                <c:pt idx="26">
                  <c:v>0.51851851851851849</c:v>
                </c:pt>
                <c:pt idx="27">
                  <c:v>0.5357142857142857</c:v>
                </c:pt>
                <c:pt idx="28">
                  <c:v>0.55172413793103448</c:v>
                </c:pt>
                <c:pt idx="29">
                  <c:v>0.56666666666666665</c:v>
                </c:pt>
                <c:pt idx="30">
                  <c:v>0.54838709677419351</c:v>
                </c:pt>
                <c:pt idx="31">
                  <c:v>0.53125</c:v>
                </c:pt>
                <c:pt idx="32">
                  <c:v>0.51515151515151514</c:v>
                </c:pt>
                <c:pt idx="33">
                  <c:v>0.5</c:v>
                </c:pt>
                <c:pt idx="34">
                  <c:v>0.48571428571428571</c:v>
                </c:pt>
                <c:pt idx="35">
                  <c:v>0.47222222222222221</c:v>
                </c:pt>
                <c:pt idx="36">
                  <c:v>0.48648648648648651</c:v>
                </c:pt>
                <c:pt idx="37">
                  <c:v>0.47368421052631576</c:v>
                </c:pt>
                <c:pt idx="38">
                  <c:v>0.46153846153846156</c:v>
                </c:pt>
                <c:pt idx="39">
                  <c:v>0.45</c:v>
                </c:pt>
                <c:pt idx="40">
                  <c:v>0.46341463414634149</c:v>
                </c:pt>
                <c:pt idx="41">
                  <c:v>0.47619047619047616</c:v>
                </c:pt>
                <c:pt idx="42">
                  <c:v>0.46511627906976744</c:v>
                </c:pt>
                <c:pt idx="43">
                  <c:v>0.45454545454545453</c:v>
                </c:pt>
                <c:pt idx="44">
                  <c:v>0.46666666666666667</c:v>
                </c:pt>
                <c:pt idx="45">
                  <c:v>0.47826086956521741</c:v>
                </c:pt>
                <c:pt idx="46">
                  <c:v>0.46808510638297873</c:v>
                </c:pt>
                <c:pt idx="47">
                  <c:v>0.45833333333333331</c:v>
                </c:pt>
                <c:pt idx="48">
                  <c:v>0.44897959183673469</c:v>
                </c:pt>
                <c:pt idx="49">
                  <c:v>0.46</c:v>
                </c:pt>
                <c:pt idx="50">
                  <c:v>0.47058823529411764</c:v>
                </c:pt>
                <c:pt idx="51">
                  <c:v>0.46153846153846156</c:v>
                </c:pt>
                <c:pt idx="52">
                  <c:v>0.47169811320754718</c:v>
                </c:pt>
                <c:pt idx="53">
                  <c:v>0.46296296296296297</c:v>
                </c:pt>
                <c:pt idx="54">
                  <c:v>0.45454545454545453</c:v>
                </c:pt>
                <c:pt idx="55">
                  <c:v>0.4642857142857143</c:v>
                </c:pt>
                <c:pt idx="56">
                  <c:v>0.45614035087719296</c:v>
                </c:pt>
                <c:pt idx="57">
                  <c:v>0.46551724137931033</c:v>
                </c:pt>
                <c:pt idx="58">
                  <c:v>0.47457627118644069</c:v>
                </c:pt>
                <c:pt idx="59">
                  <c:v>0.46666666666666667</c:v>
                </c:pt>
                <c:pt idx="60">
                  <c:v>0.47540983606557374</c:v>
                </c:pt>
                <c:pt idx="61">
                  <c:v>0.4838709677419355</c:v>
                </c:pt>
                <c:pt idx="62">
                  <c:v>0.47619047619047616</c:v>
                </c:pt>
                <c:pt idx="63">
                  <c:v>0.484375</c:v>
                </c:pt>
                <c:pt idx="64">
                  <c:v>0.49230769230769234</c:v>
                </c:pt>
                <c:pt idx="65">
                  <c:v>0.48484848484848486</c:v>
                </c:pt>
                <c:pt idx="66">
                  <c:v>0.47761194029850745</c:v>
                </c:pt>
                <c:pt idx="67">
                  <c:v>0.47058823529411764</c:v>
                </c:pt>
                <c:pt idx="68">
                  <c:v>0.47826086956521741</c:v>
                </c:pt>
                <c:pt idx="69">
                  <c:v>0.48571428571428571</c:v>
                </c:pt>
                <c:pt idx="70">
                  <c:v>0.47887323943661969</c:v>
                </c:pt>
                <c:pt idx="71">
                  <c:v>0.4861111111111111</c:v>
                </c:pt>
                <c:pt idx="72">
                  <c:v>0.47945205479452052</c:v>
                </c:pt>
                <c:pt idx="73">
                  <c:v>0.48648648648648651</c:v>
                </c:pt>
                <c:pt idx="74">
                  <c:v>0.48</c:v>
                </c:pt>
                <c:pt idx="75">
                  <c:v>0.48684210526315791</c:v>
                </c:pt>
                <c:pt idx="76">
                  <c:v>0.4935064935064935</c:v>
                </c:pt>
                <c:pt idx="77">
                  <c:v>0.5</c:v>
                </c:pt>
                <c:pt idx="78">
                  <c:v>0.50632911392405067</c:v>
                </c:pt>
                <c:pt idx="79">
                  <c:v>0.51249999999999996</c:v>
                </c:pt>
                <c:pt idx="80">
                  <c:v>0.50617283950617287</c:v>
                </c:pt>
                <c:pt idx="81">
                  <c:v>0.5</c:v>
                </c:pt>
                <c:pt idx="82">
                  <c:v>0.50602409638554213</c:v>
                </c:pt>
                <c:pt idx="83">
                  <c:v>0.5</c:v>
                </c:pt>
                <c:pt idx="84">
                  <c:v>0.49411764705882355</c:v>
                </c:pt>
                <c:pt idx="85">
                  <c:v>0.5</c:v>
                </c:pt>
                <c:pt idx="86">
                  <c:v>0.4942528735632184</c:v>
                </c:pt>
                <c:pt idx="87">
                  <c:v>0.48863636363636365</c:v>
                </c:pt>
                <c:pt idx="88">
                  <c:v>0.48314606741573035</c:v>
                </c:pt>
                <c:pt idx="89">
                  <c:v>0.4777777777777778</c:v>
                </c:pt>
                <c:pt idx="90">
                  <c:v>0.48351648351648352</c:v>
                </c:pt>
                <c:pt idx="91">
                  <c:v>0.4891304347826087</c:v>
                </c:pt>
                <c:pt idx="92">
                  <c:v>0.4946236559139785</c:v>
                </c:pt>
                <c:pt idx="93">
                  <c:v>0.5</c:v>
                </c:pt>
                <c:pt idx="94">
                  <c:v>0.50526315789473686</c:v>
                </c:pt>
                <c:pt idx="95">
                  <c:v>0.51041666666666663</c:v>
                </c:pt>
                <c:pt idx="96">
                  <c:v>0.51546391752577314</c:v>
                </c:pt>
                <c:pt idx="97">
                  <c:v>0.51020408163265307</c:v>
                </c:pt>
                <c:pt idx="98">
                  <c:v>0.51515151515151514</c:v>
                </c:pt>
                <c:pt idx="99">
                  <c:v>0.52</c:v>
                </c:pt>
                <c:pt idx="100">
                  <c:v>0.51485148514851486</c:v>
                </c:pt>
                <c:pt idx="101">
                  <c:v>0.51960784313725494</c:v>
                </c:pt>
                <c:pt idx="102">
                  <c:v>0.5145631067961165</c:v>
                </c:pt>
                <c:pt idx="103">
                  <c:v>0.50961538461538458</c:v>
                </c:pt>
                <c:pt idx="104">
                  <c:v>0.51428571428571423</c:v>
                </c:pt>
                <c:pt idx="105">
                  <c:v>0.50943396226415094</c:v>
                </c:pt>
                <c:pt idx="106">
                  <c:v>0.50467289719626163</c:v>
                </c:pt>
                <c:pt idx="107">
                  <c:v>0.5</c:v>
                </c:pt>
                <c:pt idx="108">
                  <c:v>0.50458715596330272</c:v>
                </c:pt>
                <c:pt idx="109">
                  <c:v>0.50909090909090904</c:v>
                </c:pt>
                <c:pt idx="110">
                  <c:v>0.50450450450450446</c:v>
                </c:pt>
                <c:pt idx="111">
                  <c:v>0.5</c:v>
                </c:pt>
                <c:pt idx="112">
                  <c:v>0.49557522123893805</c:v>
                </c:pt>
                <c:pt idx="113">
                  <c:v>0.5</c:v>
                </c:pt>
                <c:pt idx="114">
                  <c:v>0.4956521739130435</c:v>
                </c:pt>
                <c:pt idx="115">
                  <c:v>0.5</c:v>
                </c:pt>
                <c:pt idx="116">
                  <c:v>0.49572649572649574</c:v>
                </c:pt>
                <c:pt idx="117">
                  <c:v>0.5</c:v>
                </c:pt>
                <c:pt idx="118">
                  <c:v>0.49579831932773111</c:v>
                </c:pt>
                <c:pt idx="119">
                  <c:v>0.5</c:v>
                </c:pt>
                <c:pt idx="120">
                  <c:v>0.49586776859504134</c:v>
                </c:pt>
                <c:pt idx="121">
                  <c:v>0.49180327868852458</c:v>
                </c:pt>
                <c:pt idx="122">
                  <c:v>0.49593495934959347</c:v>
                </c:pt>
                <c:pt idx="123">
                  <c:v>0.5</c:v>
                </c:pt>
                <c:pt idx="124">
                  <c:v>0.496</c:v>
                </c:pt>
                <c:pt idx="125">
                  <c:v>0.49206349206349204</c:v>
                </c:pt>
                <c:pt idx="126">
                  <c:v>0.49606299212598426</c:v>
                </c:pt>
                <c:pt idx="127">
                  <c:v>0.4921875</c:v>
                </c:pt>
                <c:pt idx="128">
                  <c:v>0.49612403100775193</c:v>
                </c:pt>
                <c:pt idx="129">
                  <c:v>0.49230769230769234</c:v>
                </c:pt>
                <c:pt idx="130">
                  <c:v>0.49618320610687022</c:v>
                </c:pt>
                <c:pt idx="131">
                  <c:v>0.49242424242424243</c:v>
                </c:pt>
                <c:pt idx="132">
                  <c:v>0.49624060150375937</c:v>
                </c:pt>
                <c:pt idx="133">
                  <c:v>0.4925373134328358</c:v>
                </c:pt>
                <c:pt idx="134">
                  <c:v>0.48888888888888887</c:v>
                </c:pt>
                <c:pt idx="135">
                  <c:v>0.49264705882352944</c:v>
                </c:pt>
                <c:pt idx="136">
                  <c:v>0.48905109489051096</c:v>
                </c:pt>
                <c:pt idx="137">
                  <c:v>0.49275362318840582</c:v>
                </c:pt>
                <c:pt idx="138">
                  <c:v>0.49640287769784175</c:v>
                </c:pt>
                <c:pt idx="139">
                  <c:v>0.49285714285714288</c:v>
                </c:pt>
                <c:pt idx="140">
                  <c:v>0.48936170212765956</c:v>
                </c:pt>
                <c:pt idx="141">
                  <c:v>0.49295774647887325</c:v>
                </c:pt>
                <c:pt idx="142">
                  <c:v>0.48951048951048953</c:v>
                </c:pt>
                <c:pt idx="143">
                  <c:v>0.4861111111111111</c:v>
                </c:pt>
                <c:pt idx="144">
                  <c:v>0.48275862068965519</c:v>
                </c:pt>
                <c:pt idx="145">
                  <c:v>0.4863013698630137</c:v>
                </c:pt>
                <c:pt idx="146">
                  <c:v>0.48979591836734693</c:v>
                </c:pt>
                <c:pt idx="147">
                  <c:v>0.48648648648648651</c:v>
                </c:pt>
                <c:pt idx="148">
                  <c:v>0.48993288590604028</c:v>
                </c:pt>
                <c:pt idx="149">
                  <c:v>0.48666666666666669</c:v>
                </c:pt>
                <c:pt idx="150">
                  <c:v>0.49006622516556292</c:v>
                </c:pt>
                <c:pt idx="151">
                  <c:v>0.48684210526315791</c:v>
                </c:pt>
                <c:pt idx="152">
                  <c:v>0.48366013071895425</c:v>
                </c:pt>
                <c:pt idx="153">
                  <c:v>0.48051948051948051</c:v>
                </c:pt>
                <c:pt idx="154">
                  <c:v>0.4838709677419355</c:v>
                </c:pt>
                <c:pt idx="155">
                  <c:v>0.48717948717948717</c:v>
                </c:pt>
                <c:pt idx="156">
                  <c:v>0.49044585987261147</c:v>
                </c:pt>
                <c:pt idx="157">
                  <c:v>0.48734177215189872</c:v>
                </c:pt>
                <c:pt idx="158">
                  <c:v>0.49056603773584906</c:v>
                </c:pt>
                <c:pt idx="159">
                  <c:v>0.48749999999999999</c:v>
                </c:pt>
                <c:pt idx="160">
                  <c:v>0.48447204968944102</c:v>
                </c:pt>
                <c:pt idx="161">
                  <c:v>0.48148148148148145</c:v>
                </c:pt>
                <c:pt idx="162">
                  <c:v>0.4785276073619632</c:v>
                </c:pt>
                <c:pt idx="163">
                  <c:v>0.48170731707317072</c:v>
                </c:pt>
                <c:pt idx="164">
                  <c:v>0.48484848484848486</c:v>
                </c:pt>
                <c:pt idx="165">
                  <c:v>0.48795180722891568</c:v>
                </c:pt>
                <c:pt idx="166">
                  <c:v>0.48502994011976047</c:v>
                </c:pt>
                <c:pt idx="167">
                  <c:v>0.48809523809523808</c:v>
                </c:pt>
                <c:pt idx="168">
                  <c:v>0.48520710059171596</c:v>
                </c:pt>
                <c:pt idx="169">
                  <c:v>0.4823529411764706</c:v>
                </c:pt>
                <c:pt idx="170">
                  <c:v>0.4853801169590643</c:v>
                </c:pt>
                <c:pt idx="171">
                  <c:v>0.48255813953488375</c:v>
                </c:pt>
                <c:pt idx="172">
                  <c:v>0.48554913294797686</c:v>
                </c:pt>
                <c:pt idx="173">
                  <c:v>0.48275862068965519</c:v>
                </c:pt>
                <c:pt idx="174">
                  <c:v>0.48571428571428571</c:v>
                </c:pt>
                <c:pt idx="175">
                  <c:v>0.48863636363636365</c:v>
                </c:pt>
                <c:pt idx="176">
                  <c:v>0.49152542372881358</c:v>
                </c:pt>
                <c:pt idx="177">
                  <c:v>0.4887640449438202</c:v>
                </c:pt>
                <c:pt idx="178">
                  <c:v>0.49162011173184356</c:v>
                </c:pt>
                <c:pt idx="179">
                  <c:v>0.48888888888888887</c:v>
                </c:pt>
                <c:pt idx="180">
                  <c:v>0.49171270718232046</c:v>
                </c:pt>
                <c:pt idx="181">
                  <c:v>0.49450549450549453</c:v>
                </c:pt>
                <c:pt idx="182">
                  <c:v>0.49180327868852458</c:v>
                </c:pt>
                <c:pt idx="183">
                  <c:v>0.4891304347826087</c:v>
                </c:pt>
                <c:pt idx="184">
                  <c:v>0.48648648648648651</c:v>
                </c:pt>
                <c:pt idx="185">
                  <c:v>0.4838709677419355</c:v>
                </c:pt>
                <c:pt idx="186">
                  <c:v>0.48128342245989303</c:v>
                </c:pt>
                <c:pt idx="187">
                  <c:v>0.48404255319148937</c:v>
                </c:pt>
                <c:pt idx="188">
                  <c:v>0.48148148148148145</c:v>
                </c:pt>
                <c:pt idx="189">
                  <c:v>0.47894736842105262</c:v>
                </c:pt>
                <c:pt idx="190">
                  <c:v>0.47643979057591623</c:v>
                </c:pt>
                <c:pt idx="191">
                  <c:v>0.47916666666666669</c:v>
                </c:pt>
                <c:pt idx="192">
                  <c:v>0.47668393782383417</c:v>
                </c:pt>
                <c:pt idx="193">
                  <c:v>0.47422680412371132</c:v>
                </c:pt>
                <c:pt idx="194">
                  <c:v>0.47692307692307695</c:v>
                </c:pt>
                <c:pt idx="195">
                  <c:v>0.47448979591836737</c:v>
                </c:pt>
                <c:pt idx="196">
                  <c:v>0.4720812182741117</c:v>
                </c:pt>
                <c:pt idx="197">
                  <c:v>0.47474747474747475</c:v>
                </c:pt>
                <c:pt idx="198">
                  <c:v>0.47236180904522612</c:v>
                </c:pt>
                <c:pt idx="199">
                  <c:v>0.47499999999999998</c:v>
                </c:pt>
                <c:pt idx="200">
                  <c:v>0.47761194029850745</c:v>
                </c:pt>
                <c:pt idx="201">
                  <c:v>0.47524752475247523</c:v>
                </c:pt>
                <c:pt idx="202">
                  <c:v>0.47783251231527096</c:v>
                </c:pt>
                <c:pt idx="203">
                  <c:v>0.47549019607843135</c:v>
                </c:pt>
                <c:pt idx="204">
                  <c:v>0.47317073170731705</c:v>
                </c:pt>
                <c:pt idx="205">
                  <c:v>0.47572815533980584</c:v>
                </c:pt>
                <c:pt idx="206">
                  <c:v>0.47826086956521741</c:v>
                </c:pt>
                <c:pt idx="207">
                  <c:v>0.48076923076923078</c:v>
                </c:pt>
                <c:pt idx="208">
                  <c:v>0.48325358851674644</c:v>
                </c:pt>
                <c:pt idx="209">
                  <c:v>0.48571428571428571</c:v>
                </c:pt>
                <c:pt idx="210">
                  <c:v>0.48341232227488151</c:v>
                </c:pt>
                <c:pt idx="211">
                  <c:v>0.48584905660377359</c:v>
                </c:pt>
                <c:pt idx="212">
                  <c:v>0.48826291079812206</c:v>
                </c:pt>
                <c:pt idx="213">
                  <c:v>0.48598130841121495</c:v>
                </c:pt>
                <c:pt idx="214">
                  <c:v>0.48837209302325579</c:v>
                </c:pt>
                <c:pt idx="215">
                  <c:v>0.49074074074074076</c:v>
                </c:pt>
                <c:pt idx="216">
                  <c:v>0.49308755760368661</c:v>
                </c:pt>
                <c:pt idx="217">
                  <c:v>0.49541284403669728</c:v>
                </c:pt>
                <c:pt idx="218">
                  <c:v>0.49315068493150682</c:v>
                </c:pt>
                <c:pt idx="219">
                  <c:v>0.49545454545454548</c:v>
                </c:pt>
                <c:pt idx="220">
                  <c:v>0.49773755656108598</c:v>
                </c:pt>
                <c:pt idx="221">
                  <c:v>0.49549549549549549</c:v>
                </c:pt>
                <c:pt idx="222">
                  <c:v>0.49327354260089684</c:v>
                </c:pt>
                <c:pt idx="223">
                  <c:v>0.4955357142857143</c:v>
                </c:pt>
                <c:pt idx="224">
                  <c:v>0.49777777777777776</c:v>
                </c:pt>
                <c:pt idx="225">
                  <c:v>0.5</c:v>
                </c:pt>
                <c:pt idx="226">
                  <c:v>0.50220264317180618</c:v>
                </c:pt>
                <c:pt idx="227">
                  <c:v>0.50438596491228072</c:v>
                </c:pt>
                <c:pt idx="228">
                  <c:v>0.50218340611353707</c:v>
                </c:pt>
                <c:pt idx="229">
                  <c:v>0.5</c:v>
                </c:pt>
                <c:pt idx="230">
                  <c:v>0.49783549783549785</c:v>
                </c:pt>
                <c:pt idx="231">
                  <c:v>0.49568965517241381</c:v>
                </c:pt>
                <c:pt idx="232">
                  <c:v>0.4978540772532189</c:v>
                </c:pt>
                <c:pt idx="233">
                  <c:v>0.5</c:v>
                </c:pt>
                <c:pt idx="234">
                  <c:v>0.50212765957446803</c:v>
                </c:pt>
                <c:pt idx="235">
                  <c:v>0.50423728813559321</c:v>
                </c:pt>
                <c:pt idx="236">
                  <c:v>0.50632911392405067</c:v>
                </c:pt>
                <c:pt idx="237">
                  <c:v>0.50420168067226889</c:v>
                </c:pt>
                <c:pt idx="238">
                  <c:v>0.50627615062761511</c:v>
                </c:pt>
                <c:pt idx="239">
                  <c:v>0.5083333333333333</c:v>
                </c:pt>
                <c:pt idx="240">
                  <c:v>0.51037344398340245</c:v>
                </c:pt>
                <c:pt idx="241">
                  <c:v>0.51239669421487599</c:v>
                </c:pt>
                <c:pt idx="242">
                  <c:v>0.51028806584362141</c:v>
                </c:pt>
                <c:pt idx="243">
                  <c:v>0.51229508196721307</c:v>
                </c:pt>
                <c:pt idx="244">
                  <c:v>0.51020408163265307</c:v>
                </c:pt>
                <c:pt idx="245">
                  <c:v>0.51219512195121952</c:v>
                </c:pt>
                <c:pt idx="246">
                  <c:v>0.51012145748987858</c:v>
                </c:pt>
                <c:pt idx="247">
                  <c:v>0.51209677419354838</c:v>
                </c:pt>
                <c:pt idx="248">
                  <c:v>0.51405622489959835</c:v>
                </c:pt>
                <c:pt idx="249">
                  <c:v>0.51200000000000001</c:v>
                </c:pt>
                <c:pt idx="250">
                  <c:v>0.50996015936254979</c:v>
                </c:pt>
                <c:pt idx="251">
                  <c:v>0.51190476190476186</c:v>
                </c:pt>
                <c:pt idx="252">
                  <c:v>0.50988142292490124</c:v>
                </c:pt>
                <c:pt idx="253">
                  <c:v>0.51181102362204722</c:v>
                </c:pt>
                <c:pt idx="254">
                  <c:v>0.50980392156862742</c:v>
                </c:pt>
                <c:pt idx="255">
                  <c:v>0.51171875</c:v>
                </c:pt>
                <c:pt idx="256">
                  <c:v>0.51361867704280151</c:v>
                </c:pt>
                <c:pt idx="257">
                  <c:v>0.51162790697674421</c:v>
                </c:pt>
                <c:pt idx="258">
                  <c:v>0.51351351351351349</c:v>
                </c:pt>
                <c:pt idx="259">
                  <c:v>0.51538461538461533</c:v>
                </c:pt>
                <c:pt idx="260">
                  <c:v>0.51724137931034486</c:v>
                </c:pt>
                <c:pt idx="261">
                  <c:v>0.51526717557251911</c:v>
                </c:pt>
                <c:pt idx="262">
                  <c:v>0.5171102661596958</c:v>
                </c:pt>
                <c:pt idx="263">
                  <c:v>0.51515151515151514</c:v>
                </c:pt>
                <c:pt idx="264">
                  <c:v>0.51320754716981132</c:v>
                </c:pt>
                <c:pt idx="265">
                  <c:v>0.51127819548872178</c:v>
                </c:pt>
                <c:pt idx="266">
                  <c:v>0.51310861423220977</c:v>
                </c:pt>
                <c:pt idx="267">
                  <c:v>0.5149253731343284</c:v>
                </c:pt>
                <c:pt idx="268">
                  <c:v>0.51672862453531598</c:v>
                </c:pt>
                <c:pt idx="269">
                  <c:v>0.51851851851851849</c:v>
                </c:pt>
                <c:pt idx="270">
                  <c:v>0.51660516605166051</c:v>
                </c:pt>
                <c:pt idx="271">
                  <c:v>0.51838235294117652</c:v>
                </c:pt>
                <c:pt idx="272">
                  <c:v>0.52014652014652019</c:v>
                </c:pt>
                <c:pt idx="273">
                  <c:v>0.51824817518248179</c:v>
                </c:pt>
                <c:pt idx="274">
                  <c:v>0.51636363636363636</c:v>
                </c:pt>
                <c:pt idx="275">
                  <c:v>0.51811594202898548</c:v>
                </c:pt>
                <c:pt idx="276">
                  <c:v>0.51624548736462095</c:v>
                </c:pt>
                <c:pt idx="277">
                  <c:v>0.51438848920863312</c:v>
                </c:pt>
                <c:pt idx="278">
                  <c:v>0.5161290322580645</c:v>
                </c:pt>
                <c:pt idx="279">
                  <c:v>0.51428571428571423</c:v>
                </c:pt>
                <c:pt idx="280">
                  <c:v>0.51245551601423489</c:v>
                </c:pt>
                <c:pt idx="281">
                  <c:v>0.51063829787234039</c:v>
                </c:pt>
                <c:pt idx="282">
                  <c:v>0.50883392226148405</c:v>
                </c:pt>
                <c:pt idx="283">
                  <c:v>0.50704225352112675</c:v>
                </c:pt>
                <c:pt idx="284">
                  <c:v>0.50526315789473686</c:v>
                </c:pt>
                <c:pt idx="285">
                  <c:v>0.50699300699300698</c:v>
                </c:pt>
                <c:pt idx="286">
                  <c:v>0.50522648083623689</c:v>
                </c:pt>
                <c:pt idx="287">
                  <c:v>0.50694444444444442</c:v>
                </c:pt>
                <c:pt idx="288">
                  <c:v>0.50865051903114189</c:v>
                </c:pt>
                <c:pt idx="289">
                  <c:v>0.50689655172413794</c:v>
                </c:pt>
                <c:pt idx="290">
                  <c:v>0.50859106529209619</c:v>
                </c:pt>
                <c:pt idx="291">
                  <c:v>0.51027397260273977</c:v>
                </c:pt>
                <c:pt idx="292">
                  <c:v>0.50853242320819114</c:v>
                </c:pt>
                <c:pt idx="293">
                  <c:v>0.50680272108843538</c:v>
                </c:pt>
                <c:pt idx="294">
                  <c:v>0.5050847457627119</c:v>
                </c:pt>
                <c:pt idx="295">
                  <c:v>0.5067567567567568</c:v>
                </c:pt>
                <c:pt idx="296">
                  <c:v>0.50841750841750843</c:v>
                </c:pt>
                <c:pt idx="297">
                  <c:v>0.51006711409395977</c:v>
                </c:pt>
                <c:pt idx="298">
                  <c:v>0.51170568561872909</c:v>
                </c:pt>
                <c:pt idx="299">
                  <c:v>0.51333333333333331</c:v>
                </c:pt>
                <c:pt idx="300">
                  <c:v>0.51495016611295685</c:v>
                </c:pt>
                <c:pt idx="301">
                  <c:v>0.51324503311258274</c:v>
                </c:pt>
                <c:pt idx="302">
                  <c:v>0.51485148514851486</c:v>
                </c:pt>
                <c:pt idx="303">
                  <c:v>0.51644736842105265</c:v>
                </c:pt>
                <c:pt idx="304">
                  <c:v>0.51475409836065578</c:v>
                </c:pt>
                <c:pt idx="305">
                  <c:v>0.5163398692810458</c:v>
                </c:pt>
                <c:pt idx="306">
                  <c:v>0.51465798045602607</c:v>
                </c:pt>
                <c:pt idx="307">
                  <c:v>0.51623376623376627</c:v>
                </c:pt>
                <c:pt idx="308">
                  <c:v>0.5145631067961165</c:v>
                </c:pt>
                <c:pt idx="309">
                  <c:v>0.51290322580645165</c:v>
                </c:pt>
                <c:pt idx="310">
                  <c:v>0.51446945337620575</c:v>
                </c:pt>
                <c:pt idx="311">
                  <c:v>0.51282051282051277</c:v>
                </c:pt>
                <c:pt idx="312">
                  <c:v>0.51437699680511184</c:v>
                </c:pt>
                <c:pt idx="313">
                  <c:v>0.51592356687898089</c:v>
                </c:pt>
                <c:pt idx="314">
                  <c:v>0.51428571428571423</c:v>
                </c:pt>
                <c:pt idx="315">
                  <c:v>0.51582278481012656</c:v>
                </c:pt>
                <c:pt idx="316">
                  <c:v>0.51735015772870663</c:v>
                </c:pt>
                <c:pt idx="317">
                  <c:v>0.51886792452830188</c:v>
                </c:pt>
                <c:pt idx="318">
                  <c:v>0.52037617554858939</c:v>
                </c:pt>
                <c:pt idx="319">
                  <c:v>0.51875000000000004</c:v>
                </c:pt>
                <c:pt idx="320">
                  <c:v>0.51713395638629278</c:v>
                </c:pt>
                <c:pt idx="321">
                  <c:v>0.51552795031055898</c:v>
                </c:pt>
                <c:pt idx="322">
                  <c:v>0.51393188854489169</c:v>
                </c:pt>
                <c:pt idx="323">
                  <c:v>0.51234567901234573</c:v>
                </c:pt>
                <c:pt idx="324">
                  <c:v>0.51076923076923075</c:v>
                </c:pt>
                <c:pt idx="325">
                  <c:v>0.50920245398773001</c:v>
                </c:pt>
                <c:pt idx="326">
                  <c:v>0.5107033639143731</c:v>
                </c:pt>
                <c:pt idx="327">
                  <c:v>0.51219512195121952</c:v>
                </c:pt>
                <c:pt idx="328">
                  <c:v>0.51367781155015202</c:v>
                </c:pt>
                <c:pt idx="329">
                  <c:v>0.51515151515151514</c:v>
                </c:pt>
                <c:pt idx="330">
                  <c:v>0.5166163141993958</c:v>
                </c:pt>
                <c:pt idx="331">
                  <c:v>0.51807228915662651</c:v>
                </c:pt>
                <c:pt idx="332">
                  <c:v>0.51951951951951947</c:v>
                </c:pt>
                <c:pt idx="333">
                  <c:v>0.52095808383233533</c:v>
                </c:pt>
                <c:pt idx="334">
                  <c:v>0.52238805970149249</c:v>
                </c:pt>
                <c:pt idx="335">
                  <c:v>0.52380952380952384</c:v>
                </c:pt>
                <c:pt idx="336">
                  <c:v>0.52522255192878342</c:v>
                </c:pt>
                <c:pt idx="337">
                  <c:v>0.52662721893491127</c:v>
                </c:pt>
                <c:pt idx="338">
                  <c:v>0.52507374631268433</c:v>
                </c:pt>
                <c:pt idx="339">
                  <c:v>0.52647058823529413</c:v>
                </c:pt>
                <c:pt idx="340">
                  <c:v>0.52785923753665687</c:v>
                </c:pt>
                <c:pt idx="341">
                  <c:v>0.52631578947368418</c:v>
                </c:pt>
                <c:pt idx="342">
                  <c:v>0.52478134110787167</c:v>
                </c:pt>
                <c:pt idx="343">
                  <c:v>0.52325581395348841</c:v>
                </c:pt>
                <c:pt idx="344">
                  <c:v>0.52463768115942033</c:v>
                </c:pt>
                <c:pt idx="345">
                  <c:v>0.52601156069364163</c:v>
                </c:pt>
                <c:pt idx="346">
                  <c:v>0.52449567723342938</c:v>
                </c:pt>
                <c:pt idx="347">
                  <c:v>0.52586206896551724</c:v>
                </c:pt>
                <c:pt idx="348">
                  <c:v>0.52435530085959881</c:v>
                </c:pt>
                <c:pt idx="349">
                  <c:v>0.52571428571428569</c:v>
                </c:pt>
                <c:pt idx="350">
                  <c:v>0.5242165242165242</c:v>
                </c:pt>
                <c:pt idx="351">
                  <c:v>0.52556818181818177</c:v>
                </c:pt>
                <c:pt idx="352">
                  <c:v>0.52407932011331448</c:v>
                </c:pt>
                <c:pt idx="353">
                  <c:v>0.52259887005649719</c:v>
                </c:pt>
                <c:pt idx="354">
                  <c:v>0.52394366197183095</c:v>
                </c:pt>
                <c:pt idx="355">
                  <c:v>0.5252808988764045</c:v>
                </c:pt>
                <c:pt idx="356">
                  <c:v>0.52380952380952384</c:v>
                </c:pt>
                <c:pt idx="357">
                  <c:v>0.52513966480446927</c:v>
                </c:pt>
                <c:pt idx="358">
                  <c:v>0.52646239554317553</c:v>
                </c:pt>
                <c:pt idx="359">
                  <c:v>0.52500000000000002</c:v>
                </c:pt>
                <c:pt idx="360">
                  <c:v>0.52354570637119113</c:v>
                </c:pt>
                <c:pt idx="361">
                  <c:v>0.52209944751381221</c:v>
                </c:pt>
                <c:pt idx="362">
                  <c:v>0.52066115702479343</c:v>
                </c:pt>
                <c:pt idx="363">
                  <c:v>0.51923076923076927</c:v>
                </c:pt>
                <c:pt idx="364">
                  <c:v>0.51780821917808217</c:v>
                </c:pt>
                <c:pt idx="365">
                  <c:v>0.51639344262295084</c:v>
                </c:pt>
                <c:pt idx="366">
                  <c:v>0.51498637602179842</c:v>
                </c:pt>
                <c:pt idx="367">
                  <c:v>0.51358695652173914</c:v>
                </c:pt>
                <c:pt idx="368">
                  <c:v>0.51219512195121952</c:v>
                </c:pt>
                <c:pt idx="369">
                  <c:v>0.51351351351351349</c:v>
                </c:pt>
                <c:pt idx="370">
                  <c:v>0.5121293800539084</c:v>
                </c:pt>
                <c:pt idx="371">
                  <c:v>0.51344086021505375</c:v>
                </c:pt>
                <c:pt idx="372">
                  <c:v>0.51474530831099197</c:v>
                </c:pt>
                <c:pt idx="373">
                  <c:v>0.51604278074866305</c:v>
                </c:pt>
                <c:pt idx="374">
                  <c:v>0.51733333333333331</c:v>
                </c:pt>
                <c:pt idx="375">
                  <c:v>0.51595744680851063</c:v>
                </c:pt>
                <c:pt idx="376">
                  <c:v>0.51458885941644561</c:v>
                </c:pt>
                <c:pt idx="377">
                  <c:v>0.51322751322751325</c:v>
                </c:pt>
                <c:pt idx="378">
                  <c:v>0.51451187335092352</c:v>
                </c:pt>
                <c:pt idx="379">
                  <c:v>0.51578947368421058</c:v>
                </c:pt>
                <c:pt idx="380">
                  <c:v>0.51443569553805779</c:v>
                </c:pt>
                <c:pt idx="381">
                  <c:v>0.51308900523560208</c:v>
                </c:pt>
                <c:pt idx="382">
                  <c:v>0.51174934725848564</c:v>
                </c:pt>
                <c:pt idx="383">
                  <c:v>0.51041666666666663</c:v>
                </c:pt>
                <c:pt idx="384">
                  <c:v>0.50909090909090904</c:v>
                </c:pt>
                <c:pt idx="385">
                  <c:v>0.50777202072538863</c:v>
                </c:pt>
                <c:pt idx="386">
                  <c:v>0.50904392764857886</c:v>
                </c:pt>
                <c:pt idx="387">
                  <c:v>0.50773195876288657</c:v>
                </c:pt>
                <c:pt idx="388">
                  <c:v>0.50642673521850901</c:v>
                </c:pt>
                <c:pt idx="389">
                  <c:v>0.50512820512820511</c:v>
                </c:pt>
                <c:pt idx="390">
                  <c:v>0.50383631713554988</c:v>
                </c:pt>
                <c:pt idx="391">
                  <c:v>0.50255102040816324</c:v>
                </c:pt>
                <c:pt idx="392">
                  <c:v>0.50381679389312972</c:v>
                </c:pt>
                <c:pt idx="393">
                  <c:v>0.5025380710659898</c:v>
                </c:pt>
                <c:pt idx="394">
                  <c:v>0.50126582278481013</c:v>
                </c:pt>
                <c:pt idx="395">
                  <c:v>0.5</c:v>
                </c:pt>
                <c:pt idx="396">
                  <c:v>0.4987405541561713</c:v>
                </c:pt>
                <c:pt idx="397">
                  <c:v>0.5</c:v>
                </c:pt>
                <c:pt idx="398">
                  <c:v>0.49874686716791977</c:v>
                </c:pt>
                <c:pt idx="399">
                  <c:v>0.5</c:v>
                </c:pt>
                <c:pt idx="400">
                  <c:v>0.49875311720698257</c:v>
                </c:pt>
                <c:pt idx="401">
                  <c:v>0.49751243781094528</c:v>
                </c:pt>
                <c:pt idx="402">
                  <c:v>0.49627791563275436</c:v>
                </c:pt>
                <c:pt idx="403">
                  <c:v>0.49504950495049505</c:v>
                </c:pt>
                <c:pt idx="404">
                  <c:v>0.49629629629629629</c:v>
                </c:pt>
                <c:pt idx="405">
                  <c:v>0.49507389162561577</c:v>
                </c:pt>
                <c:pt idx="406">
                  <c:v>0.49385749385749383</c:v>
                </c:pt>
                <c:pt idx="407">
                  <c:v>0.49264705882352944</c:v>
                </c:pt>
                <c:pt idx="408">
                  <c:v>0.49144254278728605</c:v>
                </c:pt>
                <c:pt idx="409">
                  <c:v>0.49268292682926829</c:v>
                </c:pt>
                <c:pt idx="410">
                  <c:v>0.49391727493917276</c:v>
                </c:pt>
                <c:pt idx="411">
                  <c:v>0.49271844660194175</c:v>
                </c:pt>
                <c:pt idx="412">
                  <c:v>0.49152542372881358</c:v>
                </c:pt>
                <c:pt idx="413">
                  <c:v>0.49275362318840582</c:v>
                </c:pt>
                <c:pt idx="414">
                  <c:v>0.49156626506024098</c:v>
                </c:pt>
                <c:pt idx="415">
                  <c:v>0.49278846153846156</c:v>
                </c:pt>
                <c:pt idx="416">
                  <c:v>0.49160671462829736</c:v>
                </c:pt>
                <c:pt idx="417">
                  <c:v>0.49043062200956938</c:v>
                </c:pt>
                <c:pt idx="418">
                  <c:v>0.49164677804295942</c:v>
                </c:pt>
                <c:pt idx="419">
                  <c:v>0.49285714285714288</c:v>
                </c:pt>
                <c:pt idx="420">
                  <c:v>0.49168646080760092</c:v>
                </c:pt>
                <c:pt idx="421">
                  <c:v>0.49289099526066349</c:v>
                </c:pt>
                <c:pt idx="422">
                  <c:v>0.49408983451536642</c:v>
                </c:pt>
                <c:pt idx="423">
                  <c:v>0.49528301886792453</c:v>
                </c:pt>
                <c:pt idx="424">
                  <c:v>0.49411764705882355</c:v>
                </c:pt>
                <c:pt idx="425">
                  <c:v>0.49530516431924881</c:v>
                </c:pt>
                <c:pt idx="426">
                  <c:v>0.49648711943793911</c:v>
                </c:pt>
                <c:pt idx="427">
                  <c:v>0.49532710280373832</c:v>
                </c:pt>
                <c:pt idx="428">
                  <c:v>0.49417249417249415</c:v>
                </c:pt>
                <c:pt idx="429">
                  <c:v>0.49302325581395351</c:v>
                </c:pt>
                <c:pt idx="430">
                  <c:v>0.49419953596287702</c:v>
                </c:pt>
                <c:pt idx="431">
                  <c:v>0.49537037037037035</c:v>
                </c:pt>
                <c:pt idx="432">
                  <c:v>0.49653579676674364</c:v>
                </c:pt>
                <c:pt idx="433">
                  <c:v>0.49539170506912444</c:v>
                </c:pt>
                <c:pt idx="434">
                  <c:v>0.4942528735632184</c:v>
                </c:pt>
                <c:pt idx="435">
                  <c:v>0.49541284403669728</c:v>
                </c:pt>
                <c:pt idx="436">
                  <c:v>0.49656750572082381</c:v>
                </c:pt>
                <c:pt idx="437">
                  <c:v>0.4954337899543379</c:v>
                </c:pt>
                <c:pt idx="438">
                  <c:v>0.49658314350797267</c:v>
                </c:pt>
                <c:pt idx="439">
                  <c:v>0.49545454545454548</c:v>
                </c:pt>
                <c:pt idx="440">
                  <c:v>0.49659863945578231</c:v>
                </c:pt>
                <c:pt idx="441">
                  <c:v>0.49773755656108598</c:v>
                </c:pt>
                <c:pt idx="442">
                  <c:v>0.49887133182844245</c:v>
                </c:pt>
                <c:pt idx="443">
                  <c:v>0.49774774774774777</c:v>
                </c:pt>
                <c:pt idx="444">
                  <c:v>0.49662921348314609</c:v>
                </c:pt>
                <c:pt idx="445">
                  <c:v>0.49775784753363228</c:v>
                </c:pt>
                <c:pt idx="446">
                  <c:v>0.49888143176733779</c:v>
                </c:pt>
                <c:pt idx="447">
                  <c:v>0.5</c:v>
                </c:pt>
                <c:pt idx="448">
                  <c:v>0.50111358574610243</c:v>
                </c:pt>
                <c:pt idx="449">
                  <c:v>0.50222222222222224</c:v>
                </c:pt>
                <c:pt idx="450">
                  <c:v>0.50332594235033257</c:v>
                </c:pt>
                <c:pt idx="451">
                  <c:v>0.50221238938053092</c:v>
                </c:pt>
                <c:pt idx="452">
                  <c:v>0.5011037527593819</c:v>
                </c:pt>
                <c:pt idx="453">
                  <c:v>0.5</c:v>
                </c:pt>
                <c:pt idx="454">
                  <c:v>0.49890109890109891</c:v>
                </c:pt>
                <c:pt idx="455">
                  <c:v>0.5</c:v>
                </c:pt>
                <c:pt idx="456">
                  <c:v>0.4989059080962801</c:v>
                </c:pt>
                <c:pt idx="457">
                  <c:v>0.49781659388646288</c:v>
                </c:pt>
                <c:pt idx="458">
                  <c:v>0.49673202614379086</c:v>
                </c:pt>
                <c:pt idx="459">
                  <c:v>0.4956521739130435</c:v>
                </c:pt>
                <c:pt idx="460">
                  <c:v>0.49674620390455532</c:v>
                </c:pt>
                <c:pt idx="461">
                  <c:v>0.49567099567099565</c:v>
                </c:pt>
                <c:pt idx="462">
                  <c:v>0.49676025917926564</c:v>
                </c:pt>
                <c:pt idx="463">
                  <c:v>0.49784482758620691</c:v>
                </c:pt>
                <c:pt idx="464">
                  <c:v>0.49892473118279568</c:v>
                </c:pt>
                <c:pt idx="465">
                  <c:v>0.5</c:v>
                </c:pt>
                <c:pt idx="466">
                  <c:v>0.49892933618843682</c:v>
                </c:pt>
                <c:pt idx="467">
                  <c:v>0.49786324786324787</c:v>
                </c:pt>
                <c:pt idx="468">
                  <c:v>0.49680170575692961</c:v>
                </c:pt>
                <c:pt idx="469">
                  <c:v>0.49787234042553191</c:v>
                </c:pt>
                <c:pt idx="470">
                  <c:v>0.49893842887473461</c:v>
                </c:pt>
                <c:pt idx="471">
                  <c:v>0.5</c:v>
                </c:pt>
                <c:pt idx="472">
                  <c:v>0.5010570824524313</c:v>
                </c:pt>
                <c:pt idx="473">
                  <c:v>0.50210970464135019</c:v>
                </c:pt>
                <c:pt idx="474">
                  <c:v>0.50315789473684214</c:v>
                </c:pt>
                <c:pt idx="475">
                  <c:v>0.50210084033613445</c:v>
                </c:pt>
                <c:pt idx="476">
                  <c:v>0.50104821802935007</c:v>
                </c:pt>
                <c:pt idx="477">
                  <c:v>0.5</c:v>
                </c:pt>
                <c:pt idx="478">
                  <c:v>0.5010438413361169</c:v>
                </c:pt>
                <c:pt idx="479">
                  <c:v>0.5</c:v>
                </c:pt>
                <c:pt idx="480">
                  <c:v>0.50103950103950101</c:v>
                </c:pt>
                <c:pt idx="481">
                  <c:v>0.5</c:v>
                </c:pt>
                <c:pt idx="482">
                  <c:v>0.49896480331262938</c:v>
                </c:pt>
                <c:pt idx="483">
                  <c:v>0.49793388429752067</c:v>
                </c:pt>
                <c:pt idx="484">
                  <c:v>0.49690721649484537</c:v>
                </c:pt>
                <c:pt idx="485">
                  <c:v>0.49588477366255146</c:v>
                </c:pt>
                <c:pt idx="486">
                  <c:v>0.49486652977412732</c:v>
                </c:pt>
                <c:pt idx="487">
                  <c:v>0.49385245901639346</c:v>
                </c:pt>
                <c:pt idx="488">
                  <c:v>0.4948875255623722</c:v>
                </c:pt>
                <c:pt idx="489">
                  <c:v>0.49387755102040815</c:v>
                </c:pt>
                <c:pt idx="490">
                  <c:v>0.49490835030549896</c:v>
                </c:pt>
                <c:pt idx="491">
                  <c:v>0.49390243902439024</c:v>
                </c:pt>
                <c:pt idx="492">
                  <c:v>0.49290060851926976</c:v>
                </c:pt>
                <c:pt idx="493">
                  <c:v>0.49392712550607287</c:v>
                </c:pt>
                <c:pt idx="494">
                  <c:v>0.49494949494949497</c:v>
                </c:pt>
                <c:pt idx="495">
                  <c:v>0.49395161290322581</c:v>
                </c:pt>
                <c:pt idx="496">
                  <c:v>0.49295774647887325</c:v>
                </c:pt>
                <c:pt idx="497">
                  <c:v>0.49196787148594379</c:v>
                </c:pt>
                <c:pt idx="498">
                  <c:v>0.4909819639278557</c:v>
                </c:pt>
                <c:pt idx="499">
                  <c:v>0.49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485-5340-A041-D9B9E182C1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5823904"/>
        <c:axId val="1183044543"/>
      </c:scatterChart>
      <c:valAx>
        <c:axId val="2095823904"/>
        <c:scaling>
          <c:orientation val="minMax"/>
          <c:max val="5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3044543"/>
        <c:crosses val="autoZero"/>
        <c:crossBetween val="midCat"/>
      </c:valAx>
      <c:valAx>
        <c:axId val="118304454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58239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90022-5802-6149-82BB-0EA5F4B63445}" type="datetimeFigureOut">
              <a:rPr lang="en-US" smtClean="0"/>
              <a:t>7/15/22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AA749-EBAC-EB4A-9796-D28EF7BB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2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0788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63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226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0392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77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08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17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96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60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15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638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614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0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005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8382D0-02C7-4C7C-BDFA-470E6AFB4C24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784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0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2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DB30D-C3B2-0E90-1BFB-2FCA2B6D69BA}"/>
              </a:ext>
            </a:extLst>
          </p:cNvPr>
          <p:cNvSpPr>
            <a:spLocks noChangeAspect="1"/>
          </p:cNvSpPr>
          <p:nvPr userDrawn="1"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F0AA9E-C848-FDFA-4AD1-A4247EAA8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4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5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0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4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99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2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4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6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7/15/22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522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8.png"/><Relationship Id="rId7" Type="http://schemas.openxmlformats.org/officeDocument/2006/relationships/image" Target="../media/image2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25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1BA2DB-01AE-3E45-A801-90828AD1A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Randomness in Data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999096F-9F90-944E-A4EC-FD590817CB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ST101 – Dr. Aric </a:t>
            </a:r>
            <a:r>
              <a:rPr lang="en-US" dirty="0" err="1"/>
              <a:t>LaBarr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24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3E9641-D75F-28C1-52BC-0ECD49AC8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Probabilities of an event occurring must be between 0 and 1. </a:t>
            </a:r>
          </a:p>
          <a:p>
            <a:r>
              <a:rPr lang="en-US" dirty="0"/>
              <a:t>The sum of the probabilities of </a:t>
            </a:r>
            <a:r>
              <a:rPr lang="en-US" b="1" dirty="0"/>
              <a:t>all</a:t>
            </a:r>
            <a:r>
              <a:rPr lang="en-US" dirty="0"/>
              <a:t> events in an experiment must equal 1.</a:t>
            </a:r>
          </a:p>
          <a:p>
            <a:r>
              <a:rPr lang="en-US" dirty="0"/>
              <a:t>There are three typical methods for assigning probabilities to events: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Classical Method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Relative Frequency Method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Subjective Method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24E84C-C32E-B4F5-AF27-AB8E7953A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Assigning Probabilities</a:t>
            </a:r>
          </a:p>
        </p:txBody>
      </p:sp>
    </p:spTree>
    <p:extLst>
      <p:ext uri="{BB962C8B-B14F-4D97-AF65-F5344CB8AC3E}">
        <p14:creationId xmlns:p14="http://schemas.microsoft.com/office/powerpoint/2010/main" val="4141245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21533B76-E2A5-54B3-CBBB-C30A2115C0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1192" y="2180496"/>
                <a:ext cx="11029615" cy="417060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The classical method of assigning probabilities assumes that all events have </a:t>
                </a:r>
                <a:r>
                  <a:rPr lang="en-US" b="1" dirty="0"/>
                  <a:t>equally likely outcomes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If an experiment has </a:t>
                </a:r>
                <a:r>
                  <a:rPr lang="en-US" i="1" dirty="0"/>
                  <a:t>n</a:t>
                </a:r>
                <a:r>
                  <a:rPr lang="en-US" dirty="0"/>
                  <a:t> possible outcomes, then each outcome gets a probability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For example, rolling a die has the following sample space: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Each with the probability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1/6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21533B76-E2A5-54B3-CBBB-C30A2115C0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192" y="2180496"/>
                <a:ext cx="11029615" cy="4170608"/>
              </a:xfrm>
              <a:blipFill>
                <a:blip r:embed="rId2"/>
                <a:stretch>
                  <a:fillRect l="-460" t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5B98086B-5479-AC3B-020A-1A1A31D10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A2D956C-250F-8115-674C-857DE5261057}"/>
                  </a:ext>
                </a:extLst>
              </p:cNvPr>
              <p:cNvSpPr txBox="1"/>
              <p:nvPr/>
            </p:nvSpPr>
            <p:spPr>
              <a:xfrm>
                <a:off x="4793687" y="4658139"/>
                <a:ext cx="260462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={1,2,3,4,5,6}</m:t>
                      </m:r>
                    </m:oMath>
                  </m:oMathPara>
                </a14:m>
                <a:endParaRPr lang="en-US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A2D956C-250F-8115-674C-857DE52610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687" y="4658139"/>
                <a:ext cx="2604624" cy="430887"/>
              </a:xfrm>
              <a:prstGeom prst="rect">
                <a:avLst/>
              </a:prstGeom>
              <a:blipFill>
                <a:blip r:embed="rId3"/>
                <a:stretch>
                  <a:fillRect l="-2427" r="-3883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0743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A5359A7-A5C8-C6C9-E523-5CBFC349B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Frequency Method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868D2B-2F47-0A04-1549-D6E9DEF08CD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relative frequency method of assigning probabilities assigns probabilities based on </a:t>
            </a:r>
            <a:r>
              <a:rPr lang="en-US" b="1" dirty="0"/>
              <a:t>experimentation or historical data</a:t>
            </a:r>
            <a:r>
              <a:rPr lang="en-US" dirty="0"/>
              <a:t>.</a:t>
            </a:r>
          </a:p>
          <a:p>
            <a:r>
              <a:rPr lang="en-US" dirty="0"/>
              <a:t>For example, you don’t believe that I have a fairly weighted dice so you ask me to roll it 100 times and get the following:</a:t>
            </a:r>
          </a:p>
          <a:p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07B30AF-DD93-FC95-0584-1365FE502F5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66059737"/>
              </p:ext>
            </p:extLst>
          </p:nvPr>
        </p:nvGraphicFramePr>
        <p:xfrm>
          <a:off x="6096000" y="2274891"/>
          <a:ext cx="5648739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5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Value of the Roll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Experimental</a:t>
                      </a:r>
                      <a:r>
                        <a:rPr lang="en-US" baseline="0" dirty="0"/>
                        <a:t> Probability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158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A9E27F-F937-822C-A695-2D3FD5858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Circumstances might change rapidly in the events you are trying to build probabilities for, so things shouldn’t be based solely on historical data.</a:t>
            </a:r>
          </a:p>
          <a:p>
            <a:r>
              <a:rPr lang="en-US" dirty="0"/>
              <a:t>Use both a combination of historical data values as well </a:t>
            </a:r>
            <a:r>
              <a:rPr lang="en-US" b="1" dirty="0"/>
              <a:t>experience and intuition</a:t>
            </a:r>
            <a:r>
              <a:rPr lang="en-US" dirty="0"/>
              <a:t> about how likely an event will be to occur.</a:t>
            </a:r>
          </a:p>
          <a:p>
            <a:r>
              <a:rPr lang="en-US" dirty="0"/>
              <a:t>Best probability estimates are typically a combination of subjective and classical/relative frequency methods.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499CE0-4226-3AFC-E1E8-C6BBEC228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Subjective Method</a:t>
            </a:r>
          </a:p>
        </p:txBody>
      </p:sp>
    </p:spTree>
    <p:extLst>
      <p:ext uri="{BB962C8B-B14F-4D97-AF65-F5344CB8AC3E}">
        <p14:creationId xmlns:p14="http://schemas.microsoft.com/office/powerpoint/2010/main" val="588405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CB2A662-3734-381F-E2E0-0D6A1F673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48904"/>
          </a:xfrm>
        </p:spPr>
        <p:txBody>
          <a:bodyPr/>
          <a:lstStyle/>
          <a:p>
            <a:r>
              <a:rPr lang="en-US" dirty="0"/>
              <a:t>An outcome is random if we know the particular outcomes that something could have but are unsure of which of those outcomes is about to happen.</a:t>
            </a:r>
          </a:p>
          <a:p>
            <a:r>
              <a:rPr lang="en-US" dirty="0"/>
              <a:t>The probability that an event happens is a numerical measure of the likelihood of that event’s occurrence.</a:t>
            </a:r>
          </a:p>
          <a:p>
            <a:pPr lvl="1"/>
            <a:r>
              <a:rPr lang="en-US" dirty="0"/>
              <a:t>Classical Method</a:t>
            </a:r>
          </a:p>
          <a:p>
            <a:pPr lvl="1"/>
            <a:r>
              <a:rPr lang="en-US" dirty="0"/>
              <a:t>Relative Frequency Method</a:t>
            </a:r>
          </a:p>
          <a:p>
            <a:pPr lvl="1"/>
            <a:r>
              <a:rPr lang="en-US" dirty="0"/>
              <a:t>Subjective Method</a:t>
            </a:r>
          </a:p>
          <a:p>
            <a:r>
              <a:rPr lang="en-US" dirty="0"/>
              <a:t>An event is a collection of one or more outcomes from a process whose result cannot be predicted with certainty.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10B6E6-F4BF-704F-E4BA-39316377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18210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of Large Numbers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Randomness in Data</a:t>
            </a:r>
          </a:p>
        </p:txBody>
      </p:sp>
    </p:spTree>
    <p:extLst>
      <p:ext uri="{BB962C8B-B14F-4D97-AF65-F5344CB8AC3E}">
        <p14:creationId xmlns:p14="http://schemas.microsoft.com/office/powerpoint/2010/main" val="4035293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Chance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flipping a coin.</a:t>
            </a:r>
          </a:p>
          <a:p>
            <a:r>
              <a:rPr lang="en-US" dirty="0"/>
              <a:t>Each flip is completely random </a:t>
            </a:r>
            <a:r>
              <a:rPr lang="en-US" dirty="0">
                <a:sym typeface="Wingdings" pitchFamily="2" charset="2"/>
              </a:rPr>
              <a:t> you are unsure of the specific outcome.</a:t>
            </a:r>
          </a:p>
          <a:p>
            <a:r>
              <a:rPr lang="en-US" dirty="0">
                <a:sym typeface="Wingdings" pitchFamily="2" charset="2"/>
              </a:rPr>
              <a:t>If your coin is fair (evenly weighted), then in many flips you should get approximately 50% heads and 50% tails.</a:t>
            </a:r>
          </a:p>
          <a:p>
            <a:r>
              <a:rPr lang="en-US" dirty="0">
                <a:solidFill>
                  <a:schemeClr val="accent3"/>
                </a:solidFill>
                <a:sym typeface="Wingdings" pitchFamily="2" charset="2"/>
              </a:rPr>
              <a:t>Chance behavior is unpredictable in the short run, but predictable in the long run.</a:t>
            </a:r>
          </a:p>
        </p:txBody>
      </p:sp>
    </p:spTree>
    <p:extLst>
      <p:ext uri="{BB962C8B-B14F-4D97-AF65-F5344CB8AC3E}">
        <p14:creationId xmlns:p14="http://schemas.microsoft.com/office/powerpoint/2010/main" val="2050494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785FC-6E74-3DA8-F68C-6F99FBFC5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Toss A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EA4DF-71FD-2434-965C-B480353A921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Toss a coin 500 times and record the proportion of heads as you go.</a:t>
            </a:r>
          </a:p>
          <a:p>
            <a:r>
              <a:rPr lang="en-US" dirty="0"/>
              <a:t>Early on, the proportion of heads can vary drastically.</a:t>
            </a:r>
          </a:p>
          <a:p>
            <a:r>
              <a:rPr lang="en-US" dirty="0"/>
              <a:t>In the long run, it goes to what we expect.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9E9332C-0FB5-F256-86EE-06EA8D4AA6D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9780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D46FD7-1B24-6754-AA77-EA5C4D721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flip coin enough times, the overall proportion of times it lands on heads (or tails) gets closer to 50%.</a:t>
            </a:r>
          </a:p>
          <a:p>
            <a:r>
              <a:rPr lang="en-US" dirty="0"/>
              <a:t>Reasonable to assume that it is a fair coin – half of the time it lands on heads.</a:t>
            </a:r>
          </a:p>
          <a:p>
            <a:r>
              <a:rPr lang="en-US" dirty="0"/>
              <a:t>The </a:t>
            </a:r>
            <a:r>
              <a:rPr lang="en-US" b="1" dirty="0"/>
              <a:t>law of large numbers</a:t>
            </a:r>
            <a:r>
              <a:rPr lang="en-US" dirty="0"/>
              <a:t> states that as the number of independent trials increases, </a:t>
            </a:r>
            <a:r>
              <a:rPr lang="en-US" i="1" dirty="0"/>
              <a:t>in the long run </a:t>
            </a:r>
            <a:r>
              <a:rPr lang="en-US" dirty="0"/>
              <a:t>the proportion for a certain event gets closer and closer to a single value (the probability of the event).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89E20D-F84D-3814-567E-9C278AC61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Of Large Numbers</a:t>
            </a:r>
          </a:p>
        </p:txBody>
      </p:sp>
    </p:spTree>
    <p:extLst>
      <p:ext uri="{BB962C8B-B14F-4D97-AF65-F5344CB8AC3E}">
        <p14:creationId xmlns:p14="http://schemas.microsoft.com/office/powerpoint/2010/main" val="1692073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89E20D-F84D-3814-567E-9C278AC61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Of Large Numbers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D46FD7-1B24-6754-AA77-EA5C4D7210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law of large numbers</a:t>
            </a:r>
            <a:r>
              <a:rPr lang="en-US" dirty="0"/>
              <a:t> states that as the number of independent trials increases, </a:t>
            </a:r>
            <a:r>
              <a:rPr lang="en-US" i="1" dirty="0"/>
              <a:t>in the long run </a:t>
            </a:r>
            <a:r>
              <a:rPr lang="en-US" dirty="0"/>
              <a:t>the proportion for a certain event gets closer and closer to a single value (the probability of the event).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B6713E1F-B87F-F6B1-02FE-CD6027EE03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478527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9331DFA-B7BB-56FA-8E42-DBD8DDF1E1E6}"/>
              </a:ext>
            </a:extLst>
          </p:cNvPr>
          <p:cNvCxnSpPr>
            <a:cxnSpLocks/>
          </p:cNvCxnSpPr>
          <p:nvPr/>
        </p:nvCxnSpPr>
        <p:spPr>
          <a:xfrm>
            <a:off x="4989443" y="4124739"/>
            <a:ext cx="1106557" cy="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6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(And Risk)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Randomness in Data</a:t>
            </a:r>
          </a:p>
        </p:txBody>
      </p:sp>
    </p:spTree>
    <p:extLst>
      <p:ext uri="{BB962C8B-B14F-4D97-AF65-F5344CB8AC3E}">
        <p14:creationId xmlns:p14="http://schemas.microsoft.com/office/powerpoint/2010/main" val="397217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Short Run Predictability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  <a:sym typeface="Wingdings" pitchFamily="2" charset="2"/>
              </a:rPr>
              <a:t>Chance behavior is unpredictable in the short run, but predictable in the long run.</a:t>
            </a:r>
          </a:p>
          <a:p>
            <a:r>
              <a:rPr lang="en-US" dirty="0">
                <a:sym typeface="Wingdings" pitchFamily="2" charset="2"/>
              </a:rPr>
              <a:t>This is counter-intuitive to most people.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Example – Which of the following outcomes of flipping a fair coin 4 times is more probable?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E7C829-F471-E8B0-021D-83251F291B70}"/>
              </a:ext>
            </a:extLst>
          </p:cNvPr>
          <p:cNvSpPr txBox="1"/>
          <p:nvPr/>
        </p:nvSpPr>
        <p:spPr>
          <a:xfrm>
            <a:off x="2981739" y="4711148"/>
            <a:ext cx="1216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H, T, T, 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3951C0-93E1-A42B-01B1-2B3F34D9A25F}"/>
              </a:ext>
            </a:extLst>
          </p:cNvPr>
          <p:cNvSpPr txBox="1"/>
          <p:nvPr/>
        </p:nvSpPr>
        <p:spPr>
          <a:xfrm>
            <a:off x="7373217" y="4711148"/>
            <a:ext cx="1446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H, H, H, H</a:t>
            </a:r>
          </a:p>
        </p:txBody>
      </p:sp>
    </p:spTree>
    <p:extLst>
      <p:ext uri="{BB962C8B-B14F-4D97-AF65-F5344CB8AC3E}">
        <p14:creationId xmlns:p14="http://schemas.microsoft.com/office/powerpoint/2010/main" val="4549304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Short Run Predictability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  <a:sym typeface="Wingdings" pitchFamily="2" charset="2"/>
              </a:rPr>
              <a:t>Chance behavior is unpredictable in the short run, but predictable in the long run.</a:t>
            </a:r>
          </a:p>
          <a:p>
            <a:r>
              <a:rPr lang="en-US" dirty="0">
                <a:sym typeface="Wingdings" pitchFamily="2" charset="2"/>
              </a:rPr>
              <a:t>This is counter-intuitive to most people.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Example – Which of the following outcomes of flipping a fair coin 4 times is more probable?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E7C829-F471-E8B0-021D-83251F291B70}"/>
              </a:ext>
            </a:extLst>
          </p:cNvPr>
          <p:cNvSpPr txBox="1"/>
          <p:nvPr/>
        </p:nvSpPr>
        <p:spPr>
          <a:xfrm>
            <a:off x="2981739" y="4711148"/>
            <a:ext cx="1216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H, T, T, 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3951C0-93E1-A42B-01B1-2B3F34D9A25F}"/>
              </a:ext>
            </a:extLst>
          </p:cNvPr>
          <p:cNvSpPr txBox="1"/>
          <p:nvPr/>
        </p:nvSpPr>
        <p:spPr>
          <a:xfrm>
            <a:off x="7373217" y="4711148"/>
            <a:ext cx="1446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H, H, H, 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C7AE6D-E3B3-4208-DCEA-843DB1BAF39B}"/>
              </a:ext>
            </a:extLst>
          </p:cNvPr>
          <p:cNvSpPr txBox="1"/>
          <p:nvPr/>
        </p:nvSpPr>
        <p:spPr>
          <a:xfrm>
            <a:off x="5138530" y="5397134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SAME!</a:t>
            </a:r>
          </a:p>
        </p:txBody>
      </p:sp>
    </p:spTree>
    <p:extLst>
      <p:ext uri="{BB962C8B-B14F-4D97-AF65-F5344CB8AC3E}">
        <p14:creationId xmlns:p14="http://schemas.microsoft.com/office/powerpoint/2010/main" val="2153803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Short Run Predictability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D0A5C0-3066-5EC2-1D22-0DD527BE4394}"/>
              </a:ext>
            </a:extLst>
          </p:cNvPr>
          <p:cNvSpPr txBox="1"/>
          <p:nvPr/>
        </p:nvSpPr>
        <p:spPr>
          <a:xfrm>
            <a:off x="1653525" y="3840005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C9EF7E-F506-39F2-439B-EA477D1A3734}"/>
              </a:ext>
            </a:extLst>
          </p:cNvPr>
          <p:cNvCxnSpPr>
            <a:stCxn id="7" idx="3"/>
            <a:endCxn id="9" idx="1"/>
          </p:cNvCxnSpPr>
          <p:nvPr/>
        </p:nvCxnSpPr>
        <p:spPr>
          <a:xfrm flipV="1">
            <a:off x="3373868" y="3121183"/>
            <a:ext cx="599139" cy="94965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DDEF5D6-6CDE-609C-11FE-5987D4E1DB2F}"/>
              </a:ext>
            </a:extLst>
          </p:cNvPr>
          <p:cNvSpPr txBox="1"/>
          <p:nvPr/>
        </p:nvSpPr>
        <p:spPr>
          <a:xfrm>
            <a:off x="3973007" y="2890350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BD304B-1622-AB4B-4512-81CF9E948DEE}"/>
              </a:ext>
            </a:extLst>
          </p:cNvPr>
          <p:cNvSpPr txBox="1"/>
          <p:nvPr/>
        </p:nvSpPr>
        <p:spPr>
          <a:xfrm>
            <a:off x="6361194" y="3541518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187BE59-F1D6-17A5-2E00-30C8DC4A5BEA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5693350" y="3121183"/>
            <a:ext cx="667844" cy="65116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09B2AEF-BE5B-AF0B-E687-1257BB0E1C8F}"/>
              </a:ext>
            </a:extLst>
          </p:cNvPr>
          <p:cNvSpPr txBox="1"/>
          <p:nvPr/>
        </p:nvSpPr>
        <p:spPr>
          <a:xfrm>
            <a:off x="4096438" y="5020631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E381659-6A1F-C47B-C13C-4D9E41BAE4B3}"/>
              </a:ext>
            </a:extLst>
          </p:cNvPr>
          <p:cNvCxnSpPr>
            <a:stCxn id="7" idx="3"/>
            <a:endCxn id="12" idx="1"/>
          </p:cNvCxnSpPr>
          <p:nvPr/>
        </p:nvCxnSpPr>
        <p:spPr>
          <a:xfrm>
            <a:off x="3373868" y="4070838"/>
            <a:ext cx="722570" cy="1180626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E212FF-5FC3-392B-9870-67BC70AC5D3A}"/>
              </a:ext>
            </a:extLst>
          </p:cNvPr>
          <p:cNvSpPr txBox="1"/>
          <p:nvPr/>
        </p:nvSpPr>
        <p:spPr>
          <a:xfrm>
            <a:off x="6361193" y="5699775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7CF0396-9D6F-C50B-A117-17BC8415DA0A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5569918" y="5251464"/>
            <a:ext cx="791275" cy="67914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3F85D5C-C3A7-82C1-1833-20FFBC6C8F11}"/>
              </a:ext>
            </a:extLst>
          </p:cNvPr>
          <p:cNvSpPr txBox="1"/>
          <p:nvPr/>
        </p:nvSpPr>
        <p:spPr>
          <a:xfrm>
            <a:off x="6361193" y="4558966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AC90694-D067-29E6-5353-66A82B4FEF74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5569918" y="4789799"/>
            <a:ext cx="791275" cy="46166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648763A-F703-91AF-648F-2554AE4A500F}"/>
              </a:ext>
            </a:extLst>
          </p:cNvPr>
          <p:cNvSpPr txBox="1"/>
          <p:nvPr/>
        </p:nvSpPr>
        <p:spPr>
          <a:xfrm>
            <a:off x="6361194" y="2472615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90BC05-8BF1-0621-6ABA-6027802CE717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5693350" y="2703448"/>
            <a:ext cx="667844" cy="41773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726752E-095E-D4D6-CC5D-6C709400D526}"/>
              </a:ext>
            </a:extLst>
          </p:cNvPr>
          <p:cNvSpPr txBox="1"/>
          <p:nvPr/>
        </p:nvSpPr>
        <p:spPr>
          <a:xfrm>
            <a:off x="8759027" y="2205429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4ACC0D-8339-F279-EE17-7520CA1A35B8}"/>
              </a:ext>
            </a:extLst>
          </p:cNvPr>
          <p:cNvSpPr txBox="1"/>
          <p:nvPr/>
        </p:nvSpPr>
        <p:spPr>
          <a:xfrm>
            <a:off x="8759027" y="274682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758B964-0F71-5BEC-914D-42CE23858B4C}"/>
              </a:ext>
            </a:extLst>
          </p:cNvPr>
          <p:cNvSpPr txBox="1"/>
          <p:nvPr/>
        </p:nvSpPr>
        <p:spPr>
          <a:xfrm>
            <a:off x="8759027" y="3292273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96685B-3CCC-3A19-3837-FFCCFC61C124}"/>
              </a:ext>
            </a:extLst>
          </p:cNvPr>
          <p:cNvSpPr txBox="1"/>
          <p:nvPr/>
        </p:nvSpPr>
        <p:spPr>
          <a:xfrm>
            <a:off x="8759027" y="3833673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1FD6A48-625C-A895-F32A-F0D821654D24}"/>
              </a:ext>
            </a:extLst>
          </p:cNvPr>
          <p:cNvSpPr txBox="1"/>
          <p:nvPr/>
        </p:nvSpPr>
        <p:spPr>
          <a:xfrm>
            <a:off x="8759027" y="4355760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EB11EFD-C81C-BDA6-43DF-C988B51774C2}"/>
              </a:ext>
            </a:extLst>
          </p:cNvPr>
          <p:cNvSpPr txBox="1"/>
          <p:nvPr/>
        </p:nvSpPr>
        <p:spPr>
          <a:xfrm>
            <a:off x="8759027" y="4897160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4395144-DF87-C58F-24CA-E3699CC4B1A4}"/>
              </a:ext>
            </a:extLst>
          </p:cNvPr>
          <p:cNvSpPr txBox="1"/>
          <p:nvPr/>
        </p:nvSpPr>
        <p:spPr>
          <a:xfrm>
            <a:off x="8759027" y="5468943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1A847E-889C-D1BC-9368-E872B73AE243}"/>
              </a:ext>
            </a:extLst>
          </p:cNvPr>
          <p:cNvSpPr txBox="1"/>
          <p:nvPr/>
        </p:nvSpPr>
        <p:spPr>
          <a:xfrm>
            <a:off x="8759027" y="6010343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A39BE45-454F-5406-02A7-EE4C33D65D5F}"/>
              </a:ext>
            </a:extLst>
          </p:cNvPr>
          <p:cNvSpPr txBox="1"/>
          <p:nvPr/>
        </p:nvSpPr>
        <p:spPr>
          <a:xfrm>
            <a:off x="52938" y="5038223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Flip Coin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EFD2BC2-18BA-DA6F-57DB-41B6B37BEEFE}"/>
              </a:ext>
            </a:extLst>
          </p:cNvPr>
          <p:cNvSpPr txBox="1"/>
          <p:nvPr/>
        </p:nvSpPr>
        <p:spPr>
          <a:xfrm>
            <a:off x="1776956" y="6010343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34435AD-E5AF-6866-DF07-C1CCE576B2A8}"/>
              </a:ext>
            </a:extLst>
          </p:cNvPr>
          <p:cNvCxnSpPr>
            <a:cxnSpLocks/>
            <a:stCxn id="56" idx="3"/>
            <a:endCxn id="7" idx="1"/>
          </p:cNvCxnSpPr>
          <p:nvPr/>
        </p:nvCxnSpPr>
        <p:spPr>
          <a:xfrm flipV="1">
            <a:off x="1364516" y="4070838"/>
            <a:ext cx="289009" cy="119821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B02A2C79-D639-B5A9-A464-1CE7875FB5FA}"/>
              </a:ext>
            </a:extLst>
          </p:cNvPr>
          <p:cNvCxnSpPr>
            <a:cxnSpLocks/>
            <a:stCxn id="56" idx="3"/>
            <a:endCxn id="63" idx="1"/>
          </p:cNvCxnSpPr>
          <p:nvPr/>
        </p:nvCxnSpPr>
        <p:spPr>
          <a:xfrm>
            <a:off x="1364516" y="5269056"/>
            <a:ext cx="412440" cy="97212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4F91B19-D43F-2257-6B93-B97FDB805623}"/>
              </a:ext>
            </a:extLst>
          </p:cNvPr>
          <p:cNvCxnSpPr>
            <a:cxnSpLocks/>
            <a:stCxn id="18" idx="3"/>
            <a:endCxn id="32" idx="1"/>
          </p:cNvCxnSpPr>
          <p:nvPr/>
        </p:nvCxnSpPr>
        <p:spPr>
          <a:xfrm flipV="1">
            <a:off x="8081537" y="2436262"/>
            <a:ext cx="677490" cy="267186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A8E83F9-5648-10F4-C74C-0F435DBE6450}"/>
              </a:ext>
            </a:extLst>
          </p:cNvPr>
          <p:cNvCxnSpPr>
            <a:cxnSpLocks/>
            <a:stCxn id="18" idx="3"/>
            <a:endCxn id="33" idx="1"/>
          </p:cNvCxnSpPr>
          <p:nvPr/>
        </p:nvCxnSpPr>
        <p:spPr>
          <a:xfrm>
            <a:off x="8081537" y="2703448"/>
            <a:ext cx="677490" cy="27421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F6E4A013-2BD2-90F2-9EEE-B6680E6B0575}"/>
              </a:ext>
            </a:extLst>
          </p:cNvPr>
          <p:cNvCxnSpPr>
            <a:cxnSpLocks/>
            <a:stCxn id="10" idx="3"/>
            <a:endCxn id="34" idx="1"/>
          </p:cNvCxnSpPr>
          <p:nvPr/>
        </p:nvCxnSpPr>
        <p:spPr>
          <a:xfrm flipV="1">
            <a:off x="7834674" y="3523106"/>
            <a:ext cx="924353" cy="24924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191FBE2-1814-725A-43B8-2CD34C098082}"/>
              </a:ext>
            </a:extLst>
          </p:cNvPr>
          <p:cNvCxnSpPr>
            <a:cxnSpLocks/>
            <a:stCxn id="10" idx="3"/>
            <a:endCxn id="35" idx="1"/>
          </p:cNvCxnSpPr>
          <p:nvPr/>
        </p:nvCxnSpPr>
        <p:spPr>
          <a:xfrm>
            <a:off x="7834674" y="3772351"/>
            <a:ext cx="924353" cy="29215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13F2199D-30F0-DB86-0C39-DB7FF30890BD}"/>
              </a:ext>
            </a:extLst>
          </p:cNvPr>
          <p:cNvCxnSpPr>
            <a:cxnSpLocks/>
            <a:stCxn id="16" idx="3"/>
            <a:endCxn id="36" idx="1"/>
          </p:cNvCxnSpPr>
          <p:nvPr/>
        </p:nvCxnSpPr>
        <p:spPr>
          <a:xfrm flipV="1">
            <a:off x="8081536" y="4586593"/>
            <a:ext cx="677491" cy="203206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14FA09AA-466E-DE56-40E0-60D04EFEB273}"/>
              </a:ext>
            </a:extLst>
          </p:cNvPr>
          <p:cNvCxnSpPr>
            <a:cxnSpLocks/>
            <a:stCxn id="16" idx="3"/>
            <a:endCxn id="37" idx="1"/>
          </p:cNvCxnSpPr>
          <p:nvPr/>
        </p:nvCxnSpPr>
        <p:spPr>
          <a:xfrm>
            <a:off x="8081536" y="4789799"/>
            <a:ext cx="677491" cy="33819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03CD7A3-3480-6340-7113-614DB59A5A16}"/>
              </a:ext>
            </a:extLst>
          </p:cNvPr>
          <p:cNvCxnSpPr>
            <a:cxnSpLocks/>
            <a:stCxn id="14" idx="3"/>
            <a:endCxn id="38" idx="1"/>
          </p:cNvCxnSpPr>
          <p:nvPr/>
        </p:nvCxnSpPr>
        <p:spPr>
          <a:xfrm flipV="1">
            <a:off x="7834673" y="5699776"/>
            <a:ext cx="924354" cy="230832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8A39D8B-4840-1A83-C43B-5C7455D72BE7}"/>
              </a:ext>
            </a:extLst>
          </p:cNvPr>
          <p:cNvCxnSpPr>
            <a:cxnSpLocks/>
            <a:stCxn id="14" idx="3"/>
            <a:endCxn id="39" idx="1"/>
          </p:cNvCxnSpPr>
          <p:nvPr/>
        </p:nvCxnSpPr>
        <p:spPr>
          <a:xfrm>
            <a:off x="7834673" y="5930608"/>
            <a:ext cx="924354" cy="31056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259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Short Run Predictability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D0A5C0-3066-5EC2-1D22-0DD527BE4394}"/>
              </a:ext>
            </a:extLst>
          </p:cNvPr>
          <p:cNvSpPr txBox="1"/>
          <p:nvPr/>
        </p:nvSpPr>
        <p:spPr>
          <a:xfrm>
            <a:off x="1653525" y="3840005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Heads – Flip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C9EF7E-F506-39F2-439B-EA477D1A3734}"/>
              </a:ext>
            </a:extLst>
          </p:cNvPr>
          <p:cNvCxnSpPr>
            <a:stCxn id="7" idx="3"/>
            <a:endCxn id="9" idx="1"/>
          </p:cNvCxnSpPr>
          <p:nvPr/>
        </p:nvCxnSpPr>
        <p:spPr>
          <a:xfrm flipV="1">
            <a:off x="3373868" y="3121183"/>
            <a:ext cx="599139" cy="94965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DDEF5D6-6CDE-609C-11FE-5987D4E1DB2F}"/>
              </a:ext>
            </a:extLst>
          </p:cNvPr>
          <p:cNvSpPr txBox="1"/>
          <p:nvPr/>
        </p:nvSpPr>
        <p:spPr>
          <a:xfrm>
            <a:off x="3973007" y="2890350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BD304B-1622-AB4B-4512-81CF9E948DEE}"/>
              </a:ext>
            </a:extLst>
          </p:cNvPr>
          <p:cNvSpPr txBox="1"/>
          <p:nvPr/>
        </p:nvSpPr>
        <p:spPr>
          <a:xfrm>
            <a:off x="6361194" y="3541518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187BE59-F1D6-17A5-2E00-30C8DC4A5BEA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5693350" y="3121183"/>
            <a:ext cx="667844" cy="65116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09B2AEF-BE5B-AF0B-E687-1257BB0E1C8F}"/>
              </a:ext>
            </a:extLst>
          </p:cNvPr>
          <p:cNvSpPr txBox="1"/>
          <p:nvPr/>
        </p:nvSpPr>
        <p:spPr>
          <a:xfrm>
            <a:off x="4096438" y="5020631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Tails – Flip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E381659-6A1F-C47B-C13C-4D9E41BAE4B3}"/>
              </a:ext>
            </a:extLst>
          </p:cNvPr>
          <p:cNvCxnSpPr>
            <a:stCxn id="7" idx="3"/>
            <a:endCxn id="12" idx="1"/>
          </p:cNvCxnSpPr>
          <p:nvPr/>
        </p:nvCxnSpPr>
        <p:spPr>
          <a:xfrm>
            <a:off x="3373868" y="4070838"/>
            <a:ext cx="722570" cy="1180626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E212FF-5FC3-392B-9870-67BC70AC5D3A}"/>
              </a:ext>
            </a:extLst>
          </p:cNvPr>
          <p:cNvSpPr txBox="1"/>
          <p:nvPr/>
        </p:nvSpPr>
        <p:spPr>
          <a:xfrm>
            <a:off x="6361193" y="5699775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Tails – Flip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7CF0396-9D6F-C50B-A117-17BC8415DA0A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5569918" y="5251464"/>
            <a:ext cx="791275" cy="679144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3F85D5C-C3A7-82C1-1833-20FFBC6C8F11}"/>
              </a:ext>
            </a:extLst>
          </p:cNvPr>
          <p:cNvSpPr txBox="1"/>
          <p:nvPr/>
        </p:nvSpPr>
        <p:spPr>
          <a:xfrm>
            <a:off x="6361193" y="4558966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AC90694-D067-29E6-5353-66A82B4FEF74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5569918" y="4789799"/>
            <a:ext cx="791275" cy="46166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648763A-F703-91AF-648F-2554AE4A500F}"/>
              </a:ext>
            </a:extLst>
          </p:cNvPr>
          <p:cNvSpPr txBox="1"/>
          <p:nvPr/>
        </p:nvSpPr>
        <p:spPr>
          <a:xfrm>
            <a:off x="6361194" y="2472615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90BC05-8BF1-0621-6ABA-6027802CE717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5693350" y="2703448"/>
            <a:ext cx="667844" cy="41773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726752E-095E-D4D6-CC5D-6C709400D526}"/>
              </a:ext>
            </a:extLst>
          </p:cNvPr>
          <p:cNvSpPr txBox="1"/>
          <p:nvPr/>
        </p:nvSpPr>
        <p:spPr>
          <a:xfrm>
            <a:off x="8759027" y="2205429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4ACC0D-8339-F279-EE17-7520CA1A35B8}"/>
              </a:ext>
            </a:extLst>
          </p:cNvPr>
          <p:cNvSpPr txBox="1"/>
          <p:nvPr/>
        </p:nvSpPr>
        <p:spPr>
          <a:xfrm>
            <a:off x="8759027" y="274682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758B964-0F71-5BEC-914D-42CE23858B4C}"/>
              </a:ext>
            </a:extLst>
          </p:cNvPr>
          <p:cNvSpPr txBox="1"/>
          <p:nvPr/>
        </p:nvSpPr>
        <p:spPr>
          <a:xfrm>
            <a:off x="8759027" y="3292273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96685B-3CCC-3A19-3837-FFCCFC61C124}"/>
              </a:ext>
            </a:extLst>
          </p:cNvPr>
          <p:cNvSpPr txBox="1"/>
          <p:nvPr/>
        </p:nvSpPr>
        <p:spPr>
          <a:xfrm>
            <a:off x="8759027" y="3833673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1FD6A48-625C-A895-F32A-F0D821654D24}"/>
              </a:ext>
            </a:extLst>
          </p:cNvPr>
          <p:cNvSpPr txBox="1"/>
          <p:nvPr/>
        </p:nvSpPr>
        <p:spPr>
          <a:xfrm>
            <a:off x="8759027" y="4355760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EB11EFD-C81C-BDA6-43DF-C988B51774C2}"/>
              </a:ext>
            </a:extLst>
          </p:cNvPr>
          <p:cNvSpPr txBox="1"/>
          <p:nvPr/>
        </p:nvSpPr>
        <p:spPr>
          <a:xfrm>
            <a:off x="8759027" y="4897160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4395144-DF87-C58F-24CA-E3699CC4B1A4}"/>
              </a:ext>
            </a:extLst>
          </p:cNvPr>
          <p:cNvSpPr txBox="1"/>
          <p:nvPr/>
        </p:nvSpPr>
        <p:spPr>
          <a:xfrm>
            <a:off x="8759027" y="5468943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Heads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1A847E-889C-D1BC-9368-E872B73AE243}"/>
              </a:ext>
            </a:extLst>
          </p:cNvPr>
          <p:cNvSpPr txBox="1"/>
          <p:nvPr/>
        </p:nvSpPr>
        <p:spPr>
          <a:xfrm>
            <a:off x="8759027" y="6010343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A39BE45-454F-5406-02A7-EE4C33D65D5F}"/>
              </a:ext>
            </a:extLst>
          </p:cNvPr>
          <p:cNvSpPr txBox="1"/>
          <p:nvPr/>
        </p:nvSpPr>
        <p:spPr>
          <a:xfrm>
            <a:off x="52938" y="5038223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Flip Coin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EFD2BC2-18BA-DA6F-57DB-41B6B37BEEFE}"/>
              </a:ext>
            </a:extLst>
          </p:cNvPr>
          <p:cNvSpPr txBox="1"/>
          <p:nvPr/>
        </p:nvSpPr>
        <p:spPr>
          <a:xfrm>
            <a:off x="1776956" y="6010343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34435AD-E5AF-6866-DF07-C1CCE576B2A8}"/>
              </a:ext>
            </a:extLst>
          </p:cNvPr>
          <p:cNvCxnSpPr>
            <a:cxnSpLocks/>
            <a:stCxn id="56" idx="3"/>
            <a:endCxn id="7" idx="1"/>
          </p:cNvCxnSpPr>
          <p:nvPr/>
        </p:nvCxnSpPr>
        <p:spPr>
          <a:xfrm flipV="1">
            <a:off x="1364516" y="4070838"/>
            <a:ext cx="289009" cy="1198218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B02A2C79-D639-B5A9-A464-1CE7875FB5FA}"/>
              </a:ext>
            </a:extLst>
          </p:cNvPr>
          <p:cNvCxnSpPr>
            <a:cxnSpLocks/>
            <a:stCxn id="56" idx="3"/>
            <a:endCxn id="63" idx="1"/>
          </p:cNvCxnSpPr>
          <p:nvPr/>
        </p:nvCxnSpPr>
        <p:spPr>
          <a:xfrm>
            <a:off x="1364516" y="5269056"/>
            <a:ext cx="412440" cy="97212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4F91B19-D43F-2257-6B93-B97FDB805623}"/>
              </a:ext>
            </a:extLst>
          </p:cNvPr>
          <p:cNvCxnSpPr>
            <a:cxnSpLocks/>
            <a:stCxn id="18" idx="3"/>
            <a:endCxn id="32" idx="1"/>
          </p:cNvCxnSpPr>
          <p:nvPr/>
        </p:nvCxnSpPr>
        <p:spPr>
          <a:xfrm flipV="1">
            <a:off x="8081537" y="2436262"/>
            <a:ext cx="677490" cy="267186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A8E83F9-5648-10F4-C74C-0F435DBE6450}"/>
              </a:ext>
            </a:extLst>
          </p:cNvPr>
          <p:cNvCxnSpPr>
            <a:cxnSpLocks/>
            <a:stCxn id="18" idx="3"/>
            <a:endCxn id="33" idx="1"/>
          </p:cNvCxnSpPr>
          <p:nvPr/>
        </p:nvCxnSpPr>
        <p:spPr>
          <a:xfrm>
            <a:off x="8081537" y="2703448"/>
            <a:ext cx="677490" cy="27421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F6E4A013-2BD2-90F2-9EEE-B6680E6B0575}"/>
              </a:ext>
            </a:extLst>
          </p:cNvPr>
          <p:cNvCxnSpPr>
            <a:cxnSpLocks/>
            <a:stCxn id="10" idx="3"/>
            <a:endCxn id="34" idx="1"/>
          </p:cNvCxnSpPr>
          <p:nvPr/>
        </p:nvCxnSpPr>
        <p:spPr>
          <a:xfrm flipV="1">
            <a:off x="7834674" y="3523106"/>
            <a:ext cx="924353" cy="24924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191FBE2-1814-725A-43B8-2CD34C098082}"/>
              </a:ext>
            </a:extLst>
          </p:cNvPr>
          <p:cNvCxnSpPr>
            <a:cxnSpLocks/>
            <a:stCxn id="10" idx="3"/>
            <a:endCxn id="35" idx="1"/>
          </p:cNvCxnSpPr>
          <p:nvPr/>
        </p:nvCxnSpPr>
        <p:spPr>
          <a:xfrm>
            <a:off x="7834674" y="3772351"/>
            <a:ext cx="924353" cy="29215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13F2199D-30F0-DB86-0C39-DB7FF30890BD}"/>
              </a:ext>
            </a:extLst>
          </p:cNvPr>
          <p:cNvCxnSpPr>
            <a:cxnSpLocks/>
            <a:stCxn id="16" idx="3"/>
            <a:endCxn id="36" idx="1"/>
          </p:cNvCxnSpPr>
          <p:nvPr/>
        </p:nvCxnSpPr>
        <p:spPr>
          <a:xfrm flipV="1">
            <a:off x="8081536" y="4586593"/>
            <a:ext cx="677491" cy="203206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14FA09AA-466E-DE56-40E0-60D04EFEB273}"/>
              </a:ext>
            </a:extLst>
          </p:cNvPr>
          <p:cNvCxnSpPr>
            <a:cxnSpLocks/>
            <a:stCxn id="16" idx="3"/>
            <a:endCxn id="37" idx="1"/>
          </p:cNvCxnSpPr>
          <p:nvPr/>
        </p:nvCxnSpPr>
        <p:spPr>
          <a:xfrm>
            <a:off x="8081536" y="4789799"/>
            <a:ext cx="677491" cy="33819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03CD7A3-3480-6340-7113-614DB59A5A16}"/>
              </a:ext>
            </a:extLst>
          </p:cNvPr>
          <p:cNvCxnSpPr>
            <a:cxnSpLocks/>
            <a:stCxn id="14" idx="3"/>
            <a:endCxn id="38" idx="1"/>
          </p:cNvCxnSpPr>
          <p:nvPr/>
        </p:nvCxnSpPr>
        <p:spPr>
          <a:xfrm flipV="1">
            <a:off x="7834673" y="5699776"/>
            <a:ext cx="924354" cy="230832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8A39D8B-4840-1A83-C43B-5C7455D72BE7}"/>
              </a:ext>
            </a:extLst>
          </p:cNvPr>
          <p:cNvCxnSpPr>
            <a:cxnSpLocks/>
            <a:stCxn id="14" idx="3"/>
            <a:endCxn id="39" idx="1"/>
          </p:cNvCxnSpPr>
          <p:nvPr/>
        </p:nvCxnSpPr>
        <p:spPr>
          <a:xfrm>
            <a:off x="7834673" y="5930608"/>
            <a:ext cx="924354" cy="31056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375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Short Run Predictability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D0A5C0-3066-5EC2-1D22-0DD527BE4394}"/>
              </a:ext>
            </a:extLst>
          </p:cNvPr>
          <p:cNvSpPr txBox="1"/>
          <p:nvPr/>
        </p:nvSpPr>
        <p:spPr>
          <a:xfrm>
            <a:off x="1653525" y="3840005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Heads – Flip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C9EF7E-F506-39F2-439B-EA477D1A3734}"/>
              </a:ext>
            </a:extLst>
          </p:cNvPr>
          <p:cNvCxnSpPr>
            <a:stCxn id="7" idx="3"/>
            <a:endCxn id="9" idx="1"/>
          </p:cNvCxnSpPr>
          <p:nvPr/>
        </p:nvCxnSpPr>
        <p:spPr>
          <a:xfrm flipV="1">
            <a:off x="3373868" y="3121183"/>
            <a:ext cx="599139" cy="949655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DDEF5D6-6CDE-609C-11FE-5987D4E1DB2F}"/>
              </a:ext>
            </a:extLst>
          </p:cNvPr>
          <p:cNvSpPr txBox="1"/>
          <p:nvPr/>
        </p:nvSpPr>
        <p:spPr>
          <a:xfrm>
            <a:off x="3973007" y="2890350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Heads – Flip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BD304B-1622-AB4B-4512-81CF9E948DEE}"/>
              </a:ext>
            </a:extLst>
          </p:cNvPr>
          <p:cNvSpPr txBox="1"/>
          <p:nvPr/>
        </p:nvSpPr>
        <p:spPr>
          <a:xfrm>
            <a:off x="6361194" y="3541518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187BE59-F1D6-17A5-2E00-30C8DC4A5BEA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5693350" y="3121183"/>
            <a:ext cx="667844" cy="65116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09B2AEF-BE5B-AF0B-E687-1257BB0E1C8F}"/>
              </a:ext>
            </a:extLst>
          </p:cNvPr>
          <p:cNvSpPr txBox="1"/>
          <p:nvPr/>
        </p:nvSpPr>
        <p:spPr>
          <a:xfrm>
            <a:off x="4096438" y="5020631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E381659-6A1F-C47B-C13C-4D9E41BAE4B3}"/>
              </a:ext>
            </a:extLst>
          </p:cNvPr>
          <p:cNvCxnSpPr>
            <a:stCxn id="7" idx="3"/>
            <a:endCxn id="12" idx="1"/>
          </p:cNvCxnSpPr>
          <p:nvPr/>
        </p:nvCxnSpPr>
        <p:spPr>
          <a:xfrm>
            <a:off x="3373868" y="4070838"/>
            <a:ext cx="722570" cy="1180626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BE212FF-5FC3-392B-9870-67BC70AC5D3A}"/>
              </a:ext>
            </a:extLst>
          </p:cNvPr>
          <p:cNvSpPr txBox="1"/>
          <p:nvPr/>
        </p:nvSpPr>
        <p:spPr>
          <a:xfrm>
            <a:off x="6361193" y="5699775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7CF0396-9D6F-C50B-A117-17BC8415DA0A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5569918" y="5251464"/>
            <a:ext cx="791275" cy="67914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3F85D5C-C3A7-82C1-1833-20FFBC6C8F11}"/>
              </a:ext>
            </a:extLst>
          </p:cNvPr>
          <p:cNvSpPr txBox="1"/>
          <p:nvPr/>
        </p:nvSpPr>
        <p:spPr>
          <a:xfrm>
            <a:off x="6361193" y="4558966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AC90694-D067-29E6-5353-66A82B4FEF74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5569918" y="4789799"/>
            <a:ext cx="791275" cy="46166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648763A-F703-91AF-648F-2554AE4A500F}"/>
              </a:ext>
            </a:extLst>
          </p:cNvPr>
          <p:cNvSpPr txBox="1"/>
          <p:nvPr/>
        </p:nvSpPr>
        <p:spPr>
          <a:xfrm>
            <a:off x="6361194" y="2472615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Heads – Flip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90BC05-8BF1-0621-6ABA-6027802CE717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>
          <a:xfrm flipV="1">
            <a:off x="5693350" y="2703448"/>
            <a:ext cx="667844" cy="417735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726752E-095E-D4D6-CC5D-6C709400D526}"/>
              </a:ext>
            </a:extLst>
          </p:cNvPr>
          <p:cNvSpPr txBox="1"/>
          <p:nvPr/>
        </p:nvSpPr>
        <p:spPr>
          <a:xfrm>
            <a:off x="8759027" y="2205429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Heads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4ACC0D-8339-F279-EE17-7520CA1A35B8}"/>
              </a:ext>
            </a:extLst>
          </p:cNvPr>
          <p:cNvSpPr txBox="1"/>
          <p:nvPr/>
        </p:nvSpPr>
        <p:spPr>
          <a:xfrm>
            <a:off x="8759027" y="274682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758B964-0F71-5BEC-914D-42CE23858B4C}"/>
              </a:ext>
            </a:extLst>
          </p:cNvPr>
          <p:cNvSpPr txBox="1"/>
          <p:nvPr/>
        </p:nvSpPr>
        <p:spPr>
          <a:xfrm>
            <a:off x="8759027" y="3292273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96685B-3CCC-3A19-3837-FFCCFC61C124}"/>
              </a:ext>
            </a:extLst>
          </p:cNvPr>
          <p:cNvSpPr txBox="1"/>
          <p:nvPr/>
        </p:nvSpPr>
        <p:spPr>
          <a:xfrm>
            <a:off x="8759027" y="3833673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1FD6A48-625C-A895-F32A-F0D821654D24}"/>
              </a:ext>
            </a:extLst>
          </p:cNvPr>
          <p:cNvSpPr txBox="1"/>
          <p:nvPr/>
        </p:nvSpPr>
        <p:spPr>
          <a:xfrm>
            <a:off x="8759027" y="4355760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EB11EFD-C81C-BDA6-43DF-C988B51774C2}"/>
              </a:ext>
            </a:extLst>
          </p:cNvPr>
          <p:cNvSpPr txBox="1"/>
          <p:nvPr/>
        </p:nvSpPr>
        <p:spPr>
          <a:xfrm>
            <a:off x="8759027" y="4897160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4395144-DF87-C58F-24CA-E3699CC4B1A4}"/>
              </a:ext>
            </a:extLst>
          </p:cNvPr>
          <p:cNvSpPr txBox="1"/>
          <p:nvPr/>
        </p:nvSpPr>
        <p:spPr>
          <a:xfrm>
            <a:off x="8759027" y="5468943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F1A847E-889C-D1BC-9368-E872B73AE243}"/>
              </a:ext>
            </a:extLst>
          </p:cNvPr>
          <p:cNvSpPr txBox="1"/>
          <p:nvPr/>
        </p:nvSpPr>
        <p:spPr>
          <a:xfrm>
            <a:off x="8759027" y="6010343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A39BE45-454F-5406-02A7-EE4C33D65D5F}"/>
              </a:ext>
            </a:extLst>
          </p:cNvPr>
          <p:cNvSpPr txBox="1"/>
          <p:nvPr/>
        </p:nvSpPr>
        <p:spPr>
          <a:xfrm>
            <a:off x="52938" y="5038223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Flip Coin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EFD2BC2-18BA-DA6F-57DB-41B6B37BEEFE}"/>
              </a:ext>
            </a:extLst>
          </p:cNvPr>
          <p:cNvSpPr txBox="1"/>
          <p:nvPr/>
        </p:nvSpPr>
        <p:spPr>
          <a:xfrm>
            <a:off x="1776956" y="6010343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34435AD-E5AF-6866-DF07-C1CCE576B2A8}"/>
              </a:ext>
            </a:extLst>
          </p:cNvPr>
          <p:cNvCxnSpPr>
            <a:cxnSpLocks/>
            <a:stCxn id="56" idx="3"/>
            <a:endCxn id="7" idx="1"/>
          </p:cNvCxnSpPr>
          <p:nvPr/>
        </p:nvCxnSpPr>
        <p:spPr>
          <a:xfrm flipV="1">
            <a:off x="1364516" y="4070838"/>
            <a:ext cx="289009" cy="1198218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B02A2C79-D639-B5A9-A464-1CE7875FB5FA}"/>
              </a:ext>
            </a:extLst>
          </p:cNvPr>
          <p:cNvCxnSpPr>
            <a:cxnSpLocks/>
            <a:stCxn id="56" idx="3"/>
            <a:endCxn id="63" idx="1"/>
          </p:cNvCxnSpPr>
          <p:nvPr/>
        </p:nvCxnSpPr>
        <p:spPr>
          <a:xfrm>
            <a:off x="1364516" y="5269056"/>
            <a:ext cx="412440" cy="97212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4F91B19-D43F-2257-6B93-B97FDB805623}"/>
              </a:ext>
            </a:extLst>
          </p:cNvPr>
          <p:cNvCxnSpPr>
            <a:cxnSpLocks/>
            <a:stCxn id="18" idx="3"/>
            <a:endCxn id="32" idx="1"/>
          </p:cNvCxnSpPr>
          <p:nvPr/>
        </p:nvCxnSpPr>
        <p:spPr>
          <a:xfrm flipV="1">
            <a:off x="8081537" y="2436262"/>
            <a:ext cx="677490" cy="267186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A8E83F9-5648-10F4-C74C-0F435DBE6450}"/>
              </a:ext>
            </a:extLst>
          </p:cNvPr>
          <p:cNvCxnSpPr>
            <a:cxnSpLocks/>
            <a:stCxn id="18" idx="3"/>
            <a:endCxn id="33" idx="1"/>
          </p:cNvCxnSpPr>
          <p:nvPr/>
        </p:nvCxnSpPr>
        <p:spPr>
          <a:xfrm>
            <a:off x="8081537" y="2703448"/>
            <a:ext cx="677490" cy="27421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F6E4A013-2BD2-90F2-9EEE-B6680E6B0575}"/>
              </a:ext>
            </a:extLst>
          </p:cNvPr>
          <p:cNvCxnSpPr>
            <a:cxnSpLocks/>
            <a:stCxn id="10" idx="3"/>
            <a:endCxn id="34" idx="1"/>
          </p:cNvCxnSpPr>
          <p:nvPr/>
        </p:nvCxnSpPr>
        <p:spPr>
          <a:xfrm flipV="1">
            <a:off x="7834674" y="3523106"/>
            <a:ext cx="924353" cy="24924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191FBE2-1814-725A-43B8-2CD34C098082}"/>
              </a:ext>
            </a:extLst>
          </p:cNvPr>
          <p:cNvCxnSpPr>
            <a:cxnSpLocks/>
            <a:stCxn id="10" idx="3"/>
            <a:endCxn id="35" idx="1"/>
          </p:cNvCxnSpPr>
          <p:nvPr/>
        </p:nvCxnSpPr>
        <p:spPr>
          <a:xfrm>
            <a:off x="7834674" y="3772351"/>
            <a:ext cx="924353" cy="292155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13F2199D-30F0-DB86-0C39-DB7FF30890BD}"/>
              </a:ext>
            </a:extLst>
          </p:cNvPr>
          <p:cNvCxnSpPr>
            <a:cxnSpLocks/>
            <a:stCxn id="16" idx="3"/>
            <a:endCxn id="36" idx="1"/>
          </p:cNvCxnSpPr>
          <p:nvPr/>
        </p:nvCxnSpPr>
        <p:spPr>
          <a:xfrm flipV="1">
            <a:off x="8081536" y="4586593"/>
            <a:ext cx="677491" cy="203206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14FA09AA-466E-DE56-40E0-60D04EFEB273}"/>
              </a:ext>
            </a:extLst>
          </p:cNvPr>
          <p:cNvCxnSpPr>
            <a:cxnSpLocks/>
            <a:stCxn id="16" idx="3"/>
            <a:endCxn id="37" idx="1"/>
          </p:cNvCxnSpPr>
          <p:nvPr/>
        </p:nvCxnSpPr>
        <p:spPr>
          <a:xfrm>
            <a:off x="8081536" y="4789799"/>
            <a:ext cx="677491" cy="33819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03CD7A3-3480-6340-7113-614DB59A5A16}"/>
              </a:ext>
            </a:extLst>
          </p:cNvPr>
          <p:cNvCxnSpPr>
            <a:cxnSpLocks/>
            <a:stCxn id="14" idx="3"/>
            <a:endCxn id="38" idx="1"/>
          </p:cNvCxnSpPr>
          <p:nvPr/>
        </p:nvCxnSpPr>
        <p:spPr>
          <a:xfrm flipV="1">
            <a:off x="7834673" y="5699776"/>
            <a:ext cx="924354" cy="230832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8A39D8B-4840-1A83-C43B-5C7455D72BE7}"/>
              </a:ext>
            </a:extLst>
          </p:cNvPr>
          <p:cNvCxnSpPr>
            <a:cxnSpLocks/>
            <a:stCxn id="14" idx="3"/>
            <a:endCxn id="39" idx="1"/>
          </p:cNvCxnSpPr>
          <p:nvPr/>
        </p:nvCxnSpPr>
        <p:spPr>
          <a:xfrm>
            <a:off x="7834673" y="5930608"/>
            <a:ext cx="924354" cy="31056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261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the “Hot Hand”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  <a:sym typeface="Wingdings" pitchFamily="2" charset="2"/>
              </a:rPr>
              <a:t>Chance behavior is unpredictable in the short run, but predictable in the long run.</a:t>
            </a:r>
          </a:p>
          <a:p>
            <a:r>
              <a:rPr lang="en-US" dirty="0">
                <a:sym typeface="Wingdings" pitchFamily="2" charset="2"/>
              </a:rPr>
              <a:t>This is counter-intuitive to most people.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Example – A player in basketball makes 4 straight shots as compared to makes 1, misses 2, then makes 1. Same idea as the coins!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E7C829-F471-E8B0-021D-83251F291B70}"/>
              </a:ext>
            </a:extLst>
          </p:cNvPr>
          <p:cNvSpPr txBox="1"/>
          <p:nvPr/>
        </p:nvSpPr>
        <p:spPr>
          <a:xfrm>
            <a:off x="2981739" y="4711148"/>
            <a:ext cx="1216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H, T, T, 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3951C0-93E1-A42B-01B1-2B3F34D9A25F}"/>
              </a:ext>
            </a:extLst>
          </p:cNvPr>
          <p:cNvSpPr txBox="1"/>
          <p:nvPr/>
        </p:nvSpPr>
        <p:spPr>
          <a:xfrm>
            <a:off x="7373217" y="4711148"/>
            <a:ext cx="1446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H, H, H, H</a:t>
            </a:r>
          </a:p>
        </p:txBody>
      </p:sp>
    </p:spTree>
    <p:extLst>
      <p:ext uri="{BB962C8B-B14F-4D97-AF65-F5344CB8AC3E}">
        <p14:creationId xmlns:p14="http://schemas.microsoft.com/office/powerpoint/2010/main" val="454691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the “Law of Averages”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  <a:sym typeface="Wingdings" pitchFamily="2" charset="2"/>
              </a:rPr>
              <a:t>Chance behavior is unpredictable in the short run, but predictable in the long run.</a:t>
            </a:r>
          </a:p>
          <a:p>
            <a:r>
              <a:rPr lang="en-US" dirty="0">
                <a:sym typeface="Wingdings" pitchFamily="2" charset="2"/>
              </a:rPr>
              <a:t>This is counter-intuitive to most people.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Example – A couple has four kids that are all boys. They think their 5</a:t>
            </a:r>
            <a:r>
              <a:rPr lang="en-US" baseline="30000" dirty="0">
                <a:sym typeface="Wingdings" pitchFamily="2" charset="2"/>
              </a:rPr>
              <a:t>th</a:t>
            </a:r>
            <a:r>
              <a:rPr lang="en-US" dirty="0">
                <a:sym typeface="Wingdings" pitchFamily="2" charset="2"/>
              </a:rPr>
              <a:t> kid must “be due” to have a girl. Same idea as the coins! Still 50/50.</a:t>
            </a:r>
          </a:p>
        </p:txBody>
      </p:sp>
    </p:spTree>
    <p:extLst>
      <p:ext uri="{BB962C8B-B14F-4D97-AF65-F5344CB8AC3E}">
        <p14:creationId xmlns:p14="http://schemas.microsoft.com/office/powerpoint/2010/main" val="16684690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Myth of the “Law of Averages”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  <a:sym typeface="Wingdings" pitchFamily="2" charset="2"/>
              </a:rPr>
              <a:t>Chance behavior is unpredictable in the short run, but predictable in the long run.</a:t>
            </a:r>
          </a:p>
          <a:p>
            <a:r>
              <a:rPr lang="en-US" dirty="0">
                <a:sym typeface="Wingdings" pitchFamily="2" charset="2"/>
              </a:rPr>
              <a:t>This is counter-intuitive to most people.</a:t>
            </a:r>
          </a:p>
          <a:p>
            <a:r>
              <a:rPr lang="en-US" dirty="0">
                <a:sym typeface="Wingdings" pitchFamily="2" charset="2"/>
              </a:rPr>
              <a:t>The “law of averages” doesn’t exist  things even out in the long run, but chances of outcomes do not change.</a:t>
            </a:r>
          </a:p>
        </p:txBody>
      </p:sp>
    </p:spTree>
    <p:extLst>
      <p:ext uri="{BB962C8B-B14F-4D97-AF65-F5344CB8AC3E}">
        <p14:creationId xmlns:p14="http://schemas.microsoft.com/office/powerpoint/2010/main" val="5425519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CB2A662-3734-381F-E2E0-0D6A1F673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48904"/>
          </a:xfrm>
        </p:spPr>
        <p:txBody>
          <a:bodyPr/>
          <a:lstStyle/>
          <a:p>
            <a:r>
              <a:rPr lang="en-US" dirty="0">
                <a:sym typeface="Wingdings" pitchFamily="2" charset="2"/>
              </a:rPr>
              <a:t>Chance behavior is unpredictable in the short run, but predictable in the long run.</a:t>
            </a:r>
          </a:p>
          <a:p>
            <a:r>
              <a:rPr lang="en-US" dirty="0"/>
              <a:t>The law of large numbers states that as the number of independent trials increases, </a:t>
            </a:r>
            <a:r>
              <a:rPr lang="en-US" i="1" dirty="0"/>
              <a:t>in the long run </a:t>
            </a:r>
            <a:r>
              <a:rPr lang="en-US" dirty="0"/>
              <a:t>the proportion for a certain event gets closer and closer to a single value (the probability of the event).</a:t>
            </a:r>
          </a:p>
          <a:p>
            <a:r>
              <a:rPr lang="en-US" dirty="0">
                <a:sym typeface="Wingdings" pitchFamily="2" charset="2"/>
              </a:rPr>
              <a:t>The “law of averages” doesn’t exist  things even out in the long run, but chances of outcomes do not change.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10B6E6-F4BF-704F-E4BA-39316377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6881765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Probability Rules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Randomness in Data</a:t>
            </a:r>
          </a:p>
        </p:txBody>
      </p:sp>
    </p:spTree>
    <p:extLst>
      <p:ext uri="{BB962C8B-B14F-4D97-AF65-F5344CB8AC3E}">
        <p14:creationId xmlns:p14="http://schemas.microsoft.com/office/powerpoint/2010/main" val="294312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Chance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Random </a:t>
            </a:r>
            <a:r>
              <a:rPr lang="en-US" dirty="0"/>
              <a:t>– an outcome is random if we know the particular outcomes that something could have but are unsure of which of those outcomes is about to happen.</a:t>
            </a:r>
          </a:p>
          <a:p>
            <a:r>
              <a:rPr lang="en-US" dirty="0"/>
              <a:t>People throughout history have tried to measure patterns in randomness and answer the question, “what would happen if we did this many times?”</a:t>
            </a:r>
          </a:p>
        </p:txBody>
      </p:sp>
    </p:spTree>
    <p:extLst>
      <p:ext uri="{BB962C8B-B14F-4D97-AF65-F5344CB8AC3E}">
        <p14:creationId xmlns:p14="http://schemas.microsoft.com/office/powerpoint/2010/main" val="42434537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Relationships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do not always know all of the sample point probabilities in an event.</a:t>
            </a:r>
          </a:p>
          <a:p>
            <a:r>
              <a:rPr lang="en-US" dirty="0"/>
              <a:t>However, there are some basic probability relationships that still can be used to calculate the probability of an event occurring:</a:t>
            </a:r>
          </a:p>
          <a:p>
            <a:pPr lvl="1"/>
            <a:r>
              <a:rPr lang="en-US" dirty="0"/>
              <a:t>Complement of an Event</a:t>
            </a:r>
          </a:p>
          <a:p>
            <a:pPr lvl="1"/>
            <a:r>
              <a:rPr lang="en-US" dirty="0"/>
              <a:t>Union of Two Events</a:t>
            </a:r>
          </a:p>
          <a:p>
            <a:pPr lvl="1"/>
            <a:r>
              <a:rPr lang="en-US" dirty="0"/>
              <a:t>Intersection of Two Events</a:t>
            </a:r>
          </a:p>
          <a:p>
            <a:pPr lvl="1"/>
            <a:r>
              <a:rPr lang="en-US" dirty="0"/>
              <a:t>Mutually Exclusive Events</a:t>
            </a:r>
          </a:p>
        </p:txBody>
      </p:sp>
    </p:spTree>
    <p:extLst>
      <p:ext uri="{BB962C8B-B14F-4D97-AF65-F5344CB8AC3E}">
        <p14:creationId xmlns:p14="http://schemas.microsoft.com/office/powerpoint/2010/main" val="11597812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1EDE3A-0687-2803-8A63-6ECAB7BE4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Complement of an Event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complement</a:t>
                </a:r>
                <a:r>
                  <a:rPr lang="en-US" dirty="0"/>
                  <a:t> of an event </a:t>
                </a:r>
                <a:r>
                  <a:rPr lang="en-US" i="1" dirty="0"/>
                  <a:t>A</a:t>
                </a:r>
                <a:r>
                  <a:rPr lang="en-US" dirty="0"/>
                  <a:t> is defined to be the event consisting of all sample points that are not in </a:t>
                </a:r>
                <a:r>
                  <a:rPr lang="en-US" i="1" dirty="0"/>
                  <a:t>A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The complement of </a:t>
                </a:r>
                <a:r>
                  <a:rPr lang="en-US" i="1" dirty="0"/>
                  <a:t>A</a:t>
                </a:r>
                <a:r>
                  <a:rPr lang="en-US" dirty="0"/>
                  <a:t> is denoted by either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935" t="-1394" r="-1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42D9F0D-F98C-2801-E785-BBCAA6A92807}"/>
              </a:ext>
            </a:extLst>
          </p:cNvPr>
          <p:cNvSpPr/>
          <p:nvPr/>
        </p:nvSpPr>
        <p:spPr>
          <a:xfrm>
            <a:off x="6864278" y="2228003"/>
            <a:ext cx="4267200" cy="28956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52CF60-9E4D-EC8A-1E20-926809DCC107}"/>
              </a:ext>
            </a:extLst>
          </p:cNvPr>
          <p:cNvSpPr txBox="1"/>
          <p:nvPr/>
        </p:nvSpPr>
        <p:spPr>
          <a:xfrm>
            <a:off x="9709555" y="5733203"/>
            <a:ext cx="187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Sample Space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44C525A-365B-0454-74EB-F87092048D99}"/>
              </a:ext>
            </a:extLst>
          </p:cNvPr>
          <p:cNvCxnSpPr>
            <a:cxnSpLocks/>
            <a:stCxn id="5" idx="0"/>
          </p:cNvCxnSpPr>
          <p:nvPr/>
        </p:nvCxnSpPr>
        <p:spPr>
          <a:xfrm flipV="1">
            <a:off x="10647773" y="5123603"/>
            <a:ext cx="0" cy="609600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9B324D8C-3C88-98E1-0D3A-C5F3A3C16F78}"/>
              </a:ext>
            </a:extLst>
          </p:cNvPr>
          <p:cNvSpPr/>
          <p:nvPr/>
        </p:nvSpPr>
        <p:spPr>
          <a:xfrm>
            <a:off x="7321478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FE0C9C-770B-4AA2-431C-740AA30F6F5B}"/>
                  </a:ext>
                </a:extLst>
              </p:cNvPr>
              <p:cNvSpPr txBox="1"/>
              <p:nvPr/>
            </p:nvSpPr>
            <p:spPr>
              <a:xfrm>
                <a:off x="9859077" y="3372056"/>
                <a:ext cx="4112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FE0C9C-770B-4AA2-431C-740AA30F6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9077" y="3372056"/>
                <a:ext cx="411202" cy="369332"/>
              </a:xfrm>
              <a:prstGeom prst="rect">
                <a:avLst/>
              </a:prstGeom>
              <a:blipFill>
                <a:blip r:embed="rId3"/>
                <a:stretch>
                  <a:fillRect l="-1515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62016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1EDE3A-0687-2803-8A63-6ECAB7BE4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 of Two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union </a:t>
                </a:r>
                <a:r>
                  <a:rPr lang="en-US" dirty="0"/>
                  <a:t>of an event </a:t>
                </a:r>
                <a:r>
                  <a:rPr lang="en-US" i="1" dirty="0"/>
                  <a:t>A</a:t>
                </a:r>
                <a:r>
                  <a:rPr lang="en-US" dirty="0"/>
                  <a:t> and an event </a:t>
                </a:r>
                <a:r>
                  <a:rPr lang="en-US" i="1" dirty="0"/>
                  <a:t>B</a:t>
                </a:r>
                <a:r>
                  <a:rPr lang="en-US" dirty="0"/>
                  <a:t> is the event containing all sample points that are in </a:t>
                </a:r>
                <a:r>
                  <a:rPr lang="en-US" i="1" dirty="0"/>
                  <a:t>A</a:t>
                </a:r>
                <a:r>
                  <a:rPr lang="en-US" dirty="0"/>
                  <a:t> or </a:t>
                </a:r>
                <a:r>
                  <a:rPr lang="en-US" i="1" dirty="0"/>
                  <a:t>B</a:t>
                </a:r>
                <a:r>
                  <a:rPr lang="en-US" dirty="0"/>
                  <a:t> or both.</a:t>
                </a:r>
              </a:p>
              <a:p>
                <a:r>
                  <a:rPr lang="en-US" dirty="0"/>
                  <a:t>The union of </a:t>
                </a:r>
                <a:r>
                  <a:rPr lang="en-US" i="1" dirty="0"/>
                  <a:t>A</a:t>
                </a:r>
                <a:r>
                  <a:rPr lang="en-US" dirty="0"/>
                  <a:t> and </a:t>
                </a:r>
                <a:r>
                  <a:rPr lang="en-US" i="1" dirty="0"/>
                  <a:t>B</a:t>
                </a:r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∪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935" t="-13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42D9F0D-F98C-2801-E785-BBCAA6A92807}"/>
              </a:ext>
            </a:extLst>
          </p:cNvPr>
          <p:cNvSpPr/>
          <p:nvPr/>
        </p:nvSpPr>
        <p:spPr>
          <a:xfrm>
            <a:off x="6864278" y="2228003"/>
            <a:ext cx="4267200" cy="28956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C344E8F-CFC2-04B6-1239-55912221920A}"/>
              </a:ext>
            </a:extLst>
          </p:cNvPr>
          <p:cNvSpPr/>
          <p:nvPr/>
        </p:nvSpPr>
        <p:spPr>
          <a:xfrm>
            <a:off x="7518952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7B0DBA1-1867-E6E6-7225-360556C52B58}"/>
              </a:ext>
            </a:extLst>
          </p:cNvPr>
          <p:cNvSpPr/>
          <p:nvPr/>
        </p:nvSpPr>
        <p:spPr>
          <a:xfrm>
            <a:off x="8852452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643C40-0830-791C-5634-3889B1FC2184}"/>
              </a:ext>
            </a:extLst>
          </p:cNvPr>
          <p:cNvSpPr/>
          <p:nvPr/>
        </p:nvSpPr>
        <p:spPr>
          <a:xfrm>
            <a:off x="7518952" y="2837603"/>
            <a:ext cx="1676400" cy="16764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639BFE-50E3-CE14-E9D9-7B4D470A6E74}"/>
              </a:ext>
            </a:extLst>
          </p:cNvPr>
          <p:cNvSpPr txBox="1"/>
          <p:nvPr/>
        </p:nvSpPr>
        <p:spPr>
          <a:xfrm>
            <a:off x="9709555" y="5733203"/>
            <a:ext cx="187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Sample Space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FC5D877-7BAF-4CCF-8E23-3C84FFC41292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10647773" y="5123603"/>
            <a:ext cx="0" cy="609600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8026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1EDE3A-0687-2803-8A63-6ECAB7BE4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 of Two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union </a:t>
                </a:r>
                <a:r>
                  <a:rPr lang="en-US" dirty="0"/>
                  <a:t>of an event </a:t>
                </a:r>
                <a:r>
                  <a:rPr lang="en-US" i="1" dirty="0"/>
                  <a:t>A</a:t>
                </a:r>
                <a:r>
                  <a:rPr lang="en-US" dirty="0"/>
                  <a:t> and an event </a:t>
                </a:r>
                <a:r>
                  <a:rPr lang="en-US" i="1" dirty="0"/>
                  <a:t>B</a:t>
                </a:r>
                <a:r>
                  <a:rPr lang="en-US" dirty="0"/>
                  <a:t> is the event containing all sample points that are in </a:t>
                </a:r>
                <a:r>
                  <a:rPr lang="en-US" i="1" dirty="0"/>
                  <a:t>A</a:t>
                </a:r>
                <a:r>
                  <a:rPr lang="en-US" dirty="0"/>
                  <a:t> or </a:t>
                </a:r>
                <a:r>
                  <a:rPr lang="en-US" i="1" dirty="0"/>
                  <a:t>B</a:t>
                </a:r>
                <a:r>
                  <a:rPr lang="en-US" dirty="0"/>
                  <a:t> or both.</a:t>
                </a:r>
              </a:p>
              <a:p>
                <a:r>
                  <a:rPr lang="en-US" dirty="0"/>
                  <a:t>The union of </a:t>
                </a:r>
                <a:r>
                  <a:rPr lang="en-US" i="1" dirty="0"/>
                  <a:t>A</a:t>
                </a:r>
                <a:r>
                  <a:rPr lang="en-US" dirty="0"/>
                  <a:t> and </a:t>
                </a:r>
                <a:r>
                  <a:rPr lang="en-US" i="1" dirty="0"/>
                  <a:t>B</a:t>
                </a:r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∪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935" t="-13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42D9F0D-F98C-2801-E785-BBCAA6A92807}"/>
              </a:ext>
            </a:extLst>
          </p:cNvPr>
          <p:cNvSpPr/>
          <p:nvPr/>
        </p:nvSpPr>
        <p:spPr>
          <a:xfrm>
            <a:off x="6864278" y="2228003"/>
            <a:ext cx="4267200" cy="28956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C344E8F-CFC2-04B6-1239-55912221920A}"/>
              </a:ext>
            </a:extLst>
          </p:cNvPr>
          <p:cNvSpPr/>
          <p:nvPr/>
        </p:nvSpPr>
        <p:spPr>
          <a:xfrm>
            <a:off x="7518952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7B0DBA1-1867-E6E6-7225-360556C52B58}"/>
              </a:ext>
            </a:extLst>
          </p:cNvPr>
          <p:cNvSpPr/>
          <p:nvPr/>
        </p:nvSpPr>
        <p:spPr>
          <a:xfrm>
            <a:off x="8852452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643C40-0830-791C-5634-3889B1FC2184}"/>
              </a:ext>
            </a:extLst>
          </p:cNvPr>
          <p:cNvSpPr/>
          <p:nvPr/>
        </p:nvSpPr>
        <p:spPr>
          <a:xfrm>
            <a:off x="7518952" y="2837603"/>
            <a:ext cx="1676400" cy="16764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2D729B-906D-5130-DCCB-C149C1C1DBC0}"/>
              </a:ext>
            </a:extLst>
          </p:cNvPr>
          <p:cNvSpPr/>
          <p:nvPr/>
        </p:nvSpPr>
        <p:spPr>
          <a:xfrm>
            <a:off x="8852452" y="3190460"/>
            <a:ext cx="342900" cy="97403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8D1BB5-062B-4618-F896-6C0025E559A8}"/>
              </a:ext>
            </a:extLst>
          </p:cNvPr>
          <p:cNvSpPr txBox="1"/>
          <p:nvPr/>
        </p:nvSpPr>
        <p:spPr>
          <a:xfrm>
            <a:off x="9709555" y="5733203"/>
            <a:ext cx="187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Sample Space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765EBF0-2C20-6865-AF71-27E2A6DA77DF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10647773" y="5123603"/>
            <a:ext cx="0" cy="609600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5425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1EDE3A-0687-2803-8A63-6ECAB7BE4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Intersection of Two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intersection </a:t>
                </a:r>
                <a:r>
                  <a:rPr lang="en-US" dirty="0"/>
                  <a:t>of an event </a:t>
                </a:r>
                <a:r>
                  <a:rPr lang="en-US" i="1" dirty="0"/>
                  <a:t>A</a:t>
                </a:r>
                <a:r>
                  <a:rPr lang="en-US" dirty="0"/>
                  <a:t> and an event </a:t>
                </a:r>
                <a:r>
                  <a:rPr lang="en-US" i="1" dirty="0"/>
                  <a:t>B</a:t>
                </a:r>
                <a:r>
                  <a:rPr lang="en-US" dirty="0"/>
                  <a:t> is the event containing all sample points that are in </a:t>
                </a:r>
                <a:r>
                  <a:rPr lang="en-US" b="1" dirty="0"/>
                  <a:t>both</a:t>
                </a:r>
                <a:r>
                  <a:rPr lang="en-US" dirty="0"/>
                  <a:t> </a:t>
                </a:r>
                <a:r>
                  <a:rPr lang="en-US" i="1" dirty="0"/>
                  <a:t>A</a:t>
                </a:r>
                <a:r>
                  <a:rPr lang="en-US" dirty="0"/>
                  <a:t> and </a:t>
                </a:r>
                <a:r>
                  <a:rPr lang="en-US" i="1" dirty="0"/>
                  <a:t>B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The intersection of </a:t>
                </a:r>
                <a:r>
                  <a:rPr lang="en-US" i="1" dirty="0"/>
                  <a:t>A</a:t>
                </a:r>
                <a:r>
                  <a:rPr lang="en-US" dirty="0"/>
                  <a:t> and </a:t>
                </a:r>
                <a:r>
                  <a:rPr lang="en-US" i="1" dirty="0"/>
                  <a:t>B</a:t>
                </a:r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∩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800F1D7-7C72-7918-9F9D-39AEFFE5CF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935" t="-1394" r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42D9F0D-F98C-2801-E785-BBCAA6A92807}"/>
              </a:ext>
            </a:extLst>
          </p:cNvPr>
          <p:cNvSpPr/>
          <p:nvPr/>
        </p:nvSpPr>
        <p:spPr>
          <a:xfrm>
            <a:off x="6864278" y="2228003"/>
            <a:ext cx="4267200" cy="28956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7B0DBA1-1867-E6E6-7225-360556C52B58}"/>
              </a:ext>
            </a:extLst>
          </p:cNvPr>
          <p:cNvSpPr/>
          <p:nvPr/>
        </p:nvSpPr>
        <p:spPr>
          <a:xfrm>
            <a:off x="8852452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B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CB2D42B-A84D-BB3E-00A1-F27986F8C306}"/>
              </a:ext>
            </a:extLst>
          </p:cNvPr>
          <p:cNvSpPr/>
          <p:nvPr/>
        </p:nvSpPr>
        <p:spPr>
          <a:xfrm>
            <a:off x="7518952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A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6665EECA-BADD-E348-369E-D7FF89EBB41B}"/>
              </a:ext>
            </a:extLst>
          </p:cNvPr>
          <p:cNvSpPr/>
          <p:nvPr/>
        </p:nvSpPr>
        <p:spPr>
          <a:xfrm>
            <a:off x="8846306" y="3162920"/>
            <a:ext cx="342900" cy="1005887"/>
          </a:xfrm>
          <a:custGeom>
            <a:avLst/>
            <a:gdLst>
              <a:gd name="connsiteX0" fmla="*/ 171450 w 342900"/>
              <a:gd name="connsiteY0" fmla="*/ 0 h 1005887"/>
              <a:gd name="connsiteX1" fmla="*/ 199749 w 342900"/>
              <a:gd name="connsiteY1" fmla="*/ 34298 h 1005887"/>
              <a:gd name="connsiteX2" fmla="*/ 342900 w 342900"/>
              <a:gd name="connsiteY2" fmla="*/ 502943 h 1005887"/>
              <a:gd name="connsiteX3" fmla="*/ 199749 w 342900"/>
              <a:gd name="connsiteY3" fmla="*/ 971589 h 1005887"/>
              <a:gd name="connsiteX4" fmla="*/ 171450 w 342900"/>
              <a:gd name="connsiteY4" fmla="*/ 1005887 h 1005887"/>
              <a:gd name="connsiteX5" fmla="*/ 143152 w 342900"/>
              <a:gd name="connsiteY5" fmla="*/ 971589 h 1005887"/>
              <a:gd name="connsiteX6" fmla="*/ 0 w 342900"/>
              <a:gd name="connsiteY6" fmla="*/ 502943 h 1005887"/>
              <a:gd name="connsiteX7" fmla="*/ 143152 w 342900"/>
              <a:gd name="connsiteY7" fmla="*/ 34298 h 1005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2900" h="1005887">
                <a:moveTo>
                  <a:pt x="171450" y="0"/>
                </a:moveTo>
                <a:lnTo>
                  <a:pt x="199749" y="34298"/>
                </a:lnTo>
                <a:cubicBezTo>
                  <a:pt x="290127" y="168075"/>
                  <a:pt x="342900" y="329346"/>
                  <a:pt x="342900" y="502943"/>
                </a:cubicBezTo>
                <a:cubicBezTo>
                  <a:pt x="342900" y="676540"/>
                  <a:pt x="290127" y="837811"/>
                  <a:pt x="199749" y="971589"/>
                </a:cubicBezTo>
                <a:lnTo>
                  <a:pt x="171450" y="1005887"/>
                </a:lnTo>
                <a:lnTo>
                  <a:pt x="143152" y="971589"/>
                </a:lnTo>
                <a:cubicBezTo>
                  <a:pt x="52773" y="837811"/>
                  <a:pt x="0" y="676540"/>
                  <a:pt x="0" y="502943"/>
                </a:cubicBezTo>
                <a:cubicBezTo>
                  <a:pt x="0" y="329346"/>
                  <a:pt x="52773" y="168075"/>
                  <a:pt x="143152" y="3429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i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8FB9A3-E924-875F-F6FD-D1444C2D079E}"/>
              </a:ext>
            </a:extLst>
          </p:cNvPr>
          <p:cNvSpPr txBox="1"/>
          <p:nvPr/>
        </p:nvSpPr>
        <p:spPr>
          <a:xfrm>
            <a:off x="7518952" y="5731528"/>
            <a:ext cx="1681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Intersection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0574E48-F677-09AD-8435-1641EE723D2A}"/>
              </a:ext>
            </a:extLst>
          </p:cNvPr>
          <p:cNvCxnSpPr>
            <a:cxnSpLocks/>
            <a:stCxn id="18" idx="0"/>
          </p:cNvCxnSpPr>
          <p:nvPr/>
        </p:nvCxnSpPr>
        <p:spPr>
          <a:xfrm flipV="1">
            <a:off x="8359888" y="4293704"/>
            <a:ext cx="674782" cy="1437824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A6458D2-D6EC-7818-EDC8-A8DC37CA4B7E}"/>
              </a:ext>
            </a:extLst>
          </p:cNvPr>
          <p:cNvSpPr txBox="1"/>
          <p:nvPr/>
        </p:nvSpPr>
        <p:spPr>
          <a:xfrm>
            <a:off x="9709555" y="5733203"/>
            <a:ext cx="187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Sample Space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9A7AC76-2A53-4E64-6B29-00D9C29AC215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0647773" y="5123603"/>
            <a:ext cx="0" cy="609600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75945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914912-B06F-5A09-00CE-200418B40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addition law</a:t>
            </a:r>
            <a:r>
              <a:rPr lang="en-US" dirty="0"/>
              <a:t> provides a way to compute the union of events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0D63BB-418F-E879-68A4-6DF018337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Law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DD2003-9F97-3E89-BA3E-63E683A948E8}"/>
                  </a:ext>
                </a:extLst>
              </p:cNvPr>
              <p:cNvSpPr txBox="1"/>
              <p:nvPr/>
            </p:nvSpPr>
            <p:spPr>
              <a:xfrm>
                <a:off x="3206714" y="2998113"/>
                <a:ext cx="577856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DD2003-9F97-3E89-BA3E-63E683A94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714" y="2998113"/>
                <a:ext cx="5778569" cy="430887"/>
              </a:xfrm>
              <a:prstGeom prst="rect">
                <a:avLst/>
              </a:prstGeom>
              <a:blipFill>
                <a:blip r:embed="rId2"/>
                <a:stretch>
                  <a:fillRect l="-877" r="-1535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76735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1EDE3A-0687-2803-8A63-6ECAB7BE4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Mutually Exclusive Events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00F1D7-7C72-7918-9F9D-39AEFFE5CF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Two events are </a:t>
            </a:r>
            <a:r>
              <a:rPr lang="en-US" b="1" dirty="0"/>
              <a:t>mutually exclusive</a:t>
            </a:r>
            <a:r>
              <a:rPr lang="en-US" dirty="0"/>
              <a:t> if the events have no sample points in common – do not intersect.</a:t>
            </a:r>
          </a:p>
          <a:p>
            <a:r>
              <a:rPr lang="en-US" dirty="0"/>
              <a:t>This also means that the events cannot both occur. If one event occurs, the other cannot.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2D9F0D-F98C-2801-E785-BBCAA6A92807}"/>
              </a:ext>
            </a:extLst>
          </p:cNvPr>
          <p:cNvSpPr/>
          <p:nvPr/>
        </p:nvSpPr>
        <p:spPr>
          <a:xfrm>
            <a:off x="6864278" y="2228003"/>
            <a:ext cx="4267200" cy="28956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7B0DBA1-1867-E6E6-7225-360556C52B58}"/>
              </a:ext>
            </a:extLst>
          </p:cNvPr>
          <p:cNvSpPr/>
          <p:nvPr/>
        </p:nvSpPr>
        <p:spPr>
          <a:xfrm>
            <a:off x="9116492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B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CB2D42B-A84D-BB3E-00A1-F27986F8C306}"/>
              </a:ext>
            </a:extLst>
          </p:cNvPr>
          <p:cNvSpPr/>
          <p:nvPr/>
        </p:nvSpPr>
        <p:spPr>
          <a:xfrm>
            <a:off x="7200899" y="2837603"/>
            <a:ext cx="1676400" cy="1676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Event </a:t>
            </a:r>
            <a:r>
              <a:rPr lang="en-US" sz="2400" i="1" dirty="0"/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6458D2-D6EC-7818-EDC8-A8DC37CA4B7E}"/>
              </a:ext>
            </a:extLst>
          </p:cNvPr>
          <p:cNvSpPr txBox="1"/>
          <p:nvPr/>
        </p:nvSpPr>
        <p:spPr>
          <a:xfrm>
            <a:off x="9709555" y="5733203"/>
            <a:ext cx="187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Sample Space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9A7AC76-2A53-4E64-6B29-00D9C29AC215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10647773" y="5123603"/>
            <a:ext cx="0" cy="609600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6325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914912-B06F-5A09-00CE-200418B40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addition law</a:t>
            </a:r>
            <a:r>
              <a:rPr lang="en-US" dirty="0"/>
              <a:t> provides a way to compute the union of events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0D63BB-418F-E879-68A4-6DF018337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Law – </a:t>
            </a:r>
            <a:r>
              <a:rPr lang="en-US" b="1" dirty="0"/>
              <a:t>Mutually Exclusive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DD2003-9F97-3E89-BA3E-63E683A948E8}"/>
                  </a:ext>
                </a:extLst>
              </p:cNvPr>
              <p:cNvSpPr txBox="1"/>
              <p:nvPr/>
            </p:nvSpPr>
            <p:spPr>
              <a:xfrm>
                <a:off x="3206714" y="2998113"/>
                <a:ext cx="577856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DD2003-9F97-3E89-BA3E-63E683A94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714" y="2998113"/>
                <a:ext cx="5778569" cy="430887"/>
              </a:xfrm>
              <a:prstGeom prst="rect">
                <a:avLst/>
              </a:prstGeom>
              <a:blipFill>
                <a:blip r:embed="rId2"/>
                <a:stretch>
                  <a:fillRect l="-877" r="-1535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53FD539-5E97-ED71-7FA6-2364031339E6}"/>
                  </a:ext>
                </a:extLst>
              </p:cNvPr>
              <p:cNvSpPr txBox="1"/>
              <p:nvPr/>
            </p:nvSpPr>
            <p:spPr>
              <a:xfrm>
                <a:off x="3206714" y="4903630"/>
                <a:ext cx="394037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53FD539-5E97-ED71-7FA6-2364031339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714" y="4903630"/>
                <a:ext cx="3940373" cy="430887"/>
              </a:xfrm>
              <a:prstGeom prst="rect">
                <a:avLst/>
              </a:prstGeom>
              <a:blipFill>
                <a:blip r:embed="rId3"/>
                <a:stretch>
                  <a:fillRect l="-1286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Curved Connector 5">
            <a:extLst>
              <a:ext uri="{FF2B5EF4-FFF2-40B4-BE49-F238E27FC236}">
                <a16:creationId xmlns:a16="http://schemas.microsoft.com/office/drawing/2014/main" id="{9E9F4CD9-8DF8-D046-B3B4-FC77EA399217}"/>
              </a:ext>
            </a:extLst>
          </p:cNvPr>
          <p:cNvCxnSpPr>
            <a:cxnSpLocks/>
            <a:stCxn id="4" idx="1"/>
            <a:endCxn id="5" idx="1"/>
          </p:cNvCxnSpPr>
          <p:nvPr/>
        </p:nvCxnSpPr>
        <p:spPr>
          <a:xfrm rot="10800000" flipV="1">
            <a:off x="3206714" y="3213556"/>
            <a:ext cx="12700" cy="1905517"/>
          </a:xfrm>
          <a:prstGeom prst="curvedConnector3">
            <a:avLst>
              <a:gd name="adj1" fmla="val 6808701"/>
            </a:avLst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2E2CD13-E9AF-1A13-6F90-A2FCAAE6F512}"/>
              </a:ext>
            </a:extLst>
          </p:cNvPr>
          <p:cNvSpPr txBox="1"/>
          <p:nvPr/>
        </p:nvSpPr>
        <p:spPr>
          <a:xfrm>
            <a:off x="6583470" y="3548352"/>
            <a:ext cx="46008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If two events are mutually exclusive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they do not intersect.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5B05ECA-34D2-AC28-03DB-A1FE32DA808C}"/>
              </a:ext>
            </a:extLst>
          </p:cNvPr>
          <p:cNvSpPr/>
          <p:nvPr/>
        </p:nvSpPr>
        <p:spPr>
          <a:xfrm>
            <a:off x="7404652" y="2892287"/>
            <a:ext cx="1580631" cy="656065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095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195108"/>
              </p:ext>
            </p:extLst>
          </p:nvPr>
        </p:nvGraphicFramePr>
        <p:xfrm>
          <a:off x="2470068" y="2546942"/>
          <a:ext cx="7469580" cy="358140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452417">
                  <a:extLst>
                    <a:ext uri="{9D8B030D-6E8A-4147-A177-3AD203B41FA5}">
                      <a16:colId xmlns:a16="http://schemas.microsoft.com/office/drawing/2014/main" val="2688265611"/>
                    </a:ext>
                  </a:extLst>
                </a:gridCol>
                <a:gridCol w="1037439">
                  <a:extLst>
                    <a:ext uri="{9D8B030D-6E8A-4147-A177-3AD203B41FA5}">
                      <a16:colId xmlns:a16="http://schemas.microsoft.com/office/drawing/2014/main" val="4203104569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4080004158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3140750436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1555408285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847962955"/>
                    </a:ext>
                  </a:extLst>
                </a:gridCol>
              </a:tblGrid>
              <a:tr h="9271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Weather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Spring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Summer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Fall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300477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Clear of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626,986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799,443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519,487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312,036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2,257,952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843731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288,096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250,679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302,510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155,573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996,858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046089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Rain or Snow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11,007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19,616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3,739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37,869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678042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918,589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1,061,129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841,613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471,348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3,292,679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5631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4787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C7ADB7-3B29-6967-7F86-86896102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a random customer uses the bike service in Fall </a:t>
            </a:r>
            <a:r>
              <a:rPr lang="en-US" b="1" dirty="0"/>
              <a:t>and </a:t>
            </a:r>
            <a:r>
              <a:rPr lang="en-US" dirty="0"/>
              <a:t>it was raining or snowing?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55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7693D-71DC-F976-3DC8-7039828B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Chance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40A11-D2E0-2B5B-8760-9FCFCC16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flipping a coin.</a:t>
            </a:r>
          </a:p>
          <a:p>
            <a:r>
              <a:rPr lang="en-US" dirty="0"/>
              <a:t>Each flip is completely random </a:t>
            </a:r>
            <a:r>
              <a:rPr lang="en-US" dirty="0">
                <a:sym typeface="Wingdings" pitchFamily="2" charset="2"/>
              </a:rPr>
              <a:t> you are unsure of the specific outcome.</a:t>
            </a:r>
          </a:p>
          <a:p>
            <a:r>
              <a:rPr lang="en-US" dirty="0">
                <a:sym typeface="Wingdings" pitchFamily="2" charset="2"/>
              </a:rPr>
              <a:t>If your coin is fair (evenly weighted), then in many flips you should get approximately 50% heads and 50% tails.</a:t>
            </a:r>
          </a:p>
        </p:txBody>
      </p:sp>
    </p:spTree>
    <p:extLst>
      <p:ext uri="{BB962C8B-B14F-4D97-AF65-F5344CB8AC3E}">
        <p14:creationId xmlns:p14="http://schemas.microsoft.com/office/powerpoint/2010/main" val="10745387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470068" y="2546942"/>
          <a:ext cx="7469580" cy="358140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452417">
                  <a:extLst>
                    <a:ext uri="{9D8B030D-6E8A-4147-A177-3AD203B41FA5}">
                      <a16:colId xmlns:a16="http://schemas.microsoft.com/office/drawing/2014/main" val="2688265611"/>
                    </a:ext>
                  </a:extLst>
                </a:gridCol>
                <a:gridCol w="1037439">
                  <a:extLst>
                    <a:ext uri="{9D8B030D-6E8A-4147-A177-3AD203B41FA5}">
                      <a16:colId xmlns:a16="http://schemas.microsoft.com/office/drawing/2014/main" val="4203104569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4080004158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3140750436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1555408285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847962955"/>
                    </a:ext>
                  </a:extLst>
                </a:gridCol>
              </a:tblGrid>
              <a:tr h="9271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Weather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Spring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Summer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Fall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300477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Clear of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626,986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799,443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519,487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312,036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2,257,952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843731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288,096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250,679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302,510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155,573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996,858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046089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Rain or Snow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11,007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19,616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3,739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37,869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678042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918,589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1,061,129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841,613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471,348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3,292,679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5631906"/>
                  </a:ext>
                </a:extLst>
              </a:tr>
            </a:tbl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60A4B0C-E0FB-0317-8F8C-C76A62DE0153}"/>
              </a:ext>
            </a:extLst>
          </p:cNvPr>
          <p:cNvSpPr/>
          <p:nvPr/>
        </p:nvSpPr>
        <p:spPr>
          <a:xfrm>
            <a:off x="6204858" y="4821511"/>
            <a:ext cx="1242392" cy="656065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041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C7ADB7-3B29-6967-7F86-86896102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a random customer uses the bike service in Fall </a:t>
            </a:r>
            <a:r>
              <a:rPr lang="en-US" b="1" dirty="0"/>
              <a:t>and </a:t>
            </a:r>
            <a:r>
              <a:rPr lang="en-US" dirty="0"/>
              <a:t>it was raining or snowing?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0B7386-7725-A5AF-420C-4E6468886FED}"/>
                  </a:ext>
                </a:extLst>
              </p:cNvPr>
              <p:cNvSpPr txBox="1"/>
              <p:nvPr/>
            </p:nvSpPr>
            <p:spPr>
              <a:xfrm>
                <a:off x="2143016" y="3318301"/>
                <a:ext cx="3618426" cy="7329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19,616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3,292,679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=0.0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06=0.6%</m:t>
                      </m:r>
                    </m:oMath>
                  </m:oMathPara>
                </a14:m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0B7386-7725-A5AF-420C-4E6468886F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3016" y="3318301"/>
                <a:ext cx="3618426" cy="732958"/>
              </a:xfrm>
              <a:prstGeom prst="rect">
                <a:avLst/>
              </a:prstGeom>
              <a:blipFill>
                <a:blip r:embed="rId3"/>
                <a:stretch>
                  <a:fillRect l="-1049" t="-1695" r="-1399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39205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C7ADB7-3B29-6967-7F86-86896102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a random customer uses the bike service in Fall </a:t>
            </a:r>
            <a:r>
              <a:rPr lang="en-US" b="1" dirty="0"/>
              <a:t>or </a:t>
            </a:r>
            <a:r>
              <a:rPr lang="en-US" dirty="0"/>
              <a:t>it was raining or snowing?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27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470068" y="2546942"/>
          <a:ext cx="7469580" cy="358140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452417">
                  <a:extLst>
                    <a:ext uri="{9D8B030D-6E8A-4147-A177-3AD203B41FA5}">
                      <a16:colId xmlns:a16="http://schemas.microsoft.com/office/drawing/2014/main" val="2688265611"/>
                    </a:ext>
                  </a:extLst>
                </a:gridCol>
                <a:gridCol w="1037439">
                  <a:extLst>
                    <a:ext uri="{9D8B030D-6E8A-4147-A177-3AD203B41FA5}">
                      <a16:colId xmlns:a16="http://schemas.microsoft.com/office/drawing/2014/main" val="4203104569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4080004158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3140750436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1555408285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847962955"/>
                    </a:ext>
                  </a:extLst>
                </a:gridCol>
              </a:tblGrid>
              <a:tr h="9271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Weather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Spring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Summer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Fall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300477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Clear of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626,986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799,443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519,487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312,036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2,257,952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843731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288,096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250,679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302,510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155,573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996,858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046089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Rain or Snow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11,007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19,616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3,739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37,869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678042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918,589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1,061,129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841,613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471,348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3,292,679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5631906"/>
                  </a:ext>
                </a:extLst>
              </a:tr>
            </a:tbl>
          </a:graphicData>
        </a:graphic>
      </p:graphicFrame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2BE5279-67C6-3D86-46BC-7626434F570C}"/>
              </a:ext>
            </a:extLst>
          </p:cNvPr>
          <p:cNvSpPr/>
          <p:nvPr/>
        </p:nvSpPr>
        <p:spPr>
          <a:xfrm>
            <a:off x="6198705" y="2546942"/>
            <a:ext cx="1242392" cy="3581400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24F4333-42B8-50F2-7D97-1430B433060A}"/>
              </a:ext>
            </a:extLst>
          </p:cNvPr>
          <p:cNvSpPr/>
          <p:nvPr/>
        </p:nvSpPr>
        <p:spPr>
          <a:xfrm>
            <a:off x="2476503" y="4804999"/>
            <a:ext cx="7469580" cy="670023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268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C7ADB7-3B29-6967-7F86-86896102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a random customer uses the bike service in Fall </a:t>
            </a:r>
            <a:r>
              <a:rPr lang="en-US" b="1" dirty="0"/>
              <a:t>or </a:t>
            </a:r>
            <a:r>
              <a:rPr lang="en-US" dirty="0"/>
              <a:t>it was raining or snowing?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21C329A-90BC-523E-56E6-108852A9FBB0}"/>
                  </a:ext>
                </a:extLst>
              </p:cNvPr>
              <p:cNvSpPr txBox="1"/>
              <p:nvPr/>
            </p:nvSpPr>
            <p:spPr>
              <a:xfrm>
                <a:off x="1867277" y="3318301"/>
                <a:ext cx="8864030" cy="7404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37,869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3,292,679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841,613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3,292,679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19,616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3,292,679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859,866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3,292,679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0.261=26.1%</m:t>
                      </m:r>
                    </m:oMath>
                  </m:oMathPara>
                </a14:m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21C329A-90BC-523E-56E6-108852A9FB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277" y="3318301"/>
                <a:ext cx="8864030" cy="740459"/>
              </a:xfrm>
              <a:prstGeom prst="rect">
                <a:avLst/>
              </a:prstGeom>
              <a:blipFill>
                <a:blip r:embed="rId3"/>
                <a:stretch>
                  <a:fillRect l="-143" t="-3390" r="-429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69629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CB2A662-3734-381F-E2E0-0D6A1F6734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1192" y="2180496"/>
                <a:ext cx="11029615" cy="4448904"/>
              </a:xfrm>
            </p:spPr>
            <p:txBody>
              <a:bodyPr/>
              <a:lstStyle/>
              <a:p>
                <a:r>
                  <a:rPr lang="en-US" dirty="0"/>
                  <a:t>The complement of an event </a:t>
                </a:r>
                <a:r>
                  <a:rPr lang="en-US" i="1" dirty="0"/>
                  <a:t>A,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sup>
                    </m:sSup>
                  </m:oMath>
                </a14:m>
                <a:r>
                  <a:rPr lang="en-US" dirty="0"/>
                  <a:t>), is defined to be the event consisting of all sample points that are not in </a:t>
                </a:r>
                <a:r>
                  <a:rPr lang="en-US" i="1" dirty="0"/>
                  <a:t>A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The union</a:t>
                </a:r>
                <a:r>
                  <a:rPr lang="en-US" b="1" dirty="0"/>
                  <a:t> </a:t>
                </a:r>
                <a:r>
                  <a:rPr lang="en-US" dirty="0"/>
                  <a:t>of an event </a:t>
                </a:r>
                <a:r>
                  <a:rPr lang="en-US" i="1" dirty="0"/>
                  <a:t>A</a:t>
                </a:r>
                <a:r>
                  <a:rPr lang="en-US" dirty="0"/>
                  <a:t> and an event </a:t>
                </a:r>
                <a:r>
                  <a:rPr lang="en-US" i="1" dirty="0"/>
                  <a:t>B,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∪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), is the event containing all sample points that are in </a:t>
                </a:r>
                <a:r>
                  <a:rPr lang="en-US" i="1" dirty="0"/>
                  <a:t>A</a:t>
                </a:r>
                <a:r>
                  <a:rPr lang="en-US" dirty="0"/>
                  <a:t> or </a:t>
                </a:r>
                <a:r>
                  <a:rPr lang="en-US" i="1" dirty="0"/>
                  <a:t>B</a:t>
                </a:r>
                <a:r>
                  <a:rPr lang="en-US" dirty="0"/>
                  <a:t> or both.</a:t>
                </a:r>
              </a:p>
              <a:p>
                <a:pPr lvl="1"/>
                <a:r>
                  <a:rPr lang="en-US" dirty="0"/>
                  <a:t>Computed with Addition Law.</a:t>
                </a:r>
              </a:p>
              <a:p>
                <a:r>
                  <a:rPr lang="en-US" dirty="0"/>
                  <a:t>The intersection</a:t>
                </a:r>
                <a:r>
                  <a:rPr lang="en-US" b="1" dirty="0"/>
                  <a:t> </a:t>
                </a:r>
                <a:r>
                  <a:rPr lang="en-US" dirty="0"/>
                  <a:t>of an event </a:t>
                </a:r>
                <a:r>
                  <a:rPr lang="en-US" i="1" dirty="0"/>
                  <a:t>A</a:t>
                </a:r>
                <a:r>
                  <a:rPr lang="en-US" dirty="0"/>
                  <a:t> and an event </a:t>
                </a:r>
                <a:r>
                  <a:rPr lang="en-US" i="1" dirty="0"/>
                  <a:t>B,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∩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), is the event containing all sample points that are in both </a:t>
                </a:r>
                <a:r>
                  <a:rPr lang="en-US" i="1" dirty="0"/>
                  <a:t>A</a:t>
                </a:r>
                <a:r>
                  <a:rPr lang="en-US" dirty="0"/>
                  <a:t> and </a:t>
                </a:r>
                <a:r>
                  <a:rPr lang="en-US" i="1" dirty="0"/>
                  <a:t>B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Two events are mutually exclusive if the events have no sample points in common – do not intersect.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ACB2A662-3734-381F-E2E0-0D6A1F6734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192" y="2180496"/>
                <a:ext cx="11029615" cy="4448904"/>
              </a:xfrm>
              <a:blipFill>
                <a:blip r:embed="rId2"/>
                <a:stretch>
                  <a:fillRect l="-460" t="-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7110B6E6-F4BF-704F-E4BA-39316377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371392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E1CA-A7B5-A450-CB44-73E13450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9C4D-A4CB-ADD3-B8AB-D1052B59B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Randomness in Data</a:t>
            </a:r>
          </a:p>
        </p:txBody>
      </p:sp>
    </p:spTree>
    <p:extLst>
      <p:ext uri="{BB962C8B-B14F-4D97-AF65-F5344CB8AC3E}">
        <p14:creationId xmlns:p14="http://schemas.microsoft.com/office/powerpoint/2010/main" val="25355032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30CF361-9AE0-86AD-7465-FE34401F59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probability of an event given that another event has occurred is called a </a:t>
                </a:r>
                <a:r>
                  <a:rPr lang="en-US" b="1" dirty="0"/>
                  <a:t>conditional </a:t>
                </a:r>
                <a:r>
                  <a:rPr lang="en-US" dirty="0"/>
                  <a:t>(or </a:t>
                </a:r>
                <a:r>
                  <a:rPr lang="en-US" b="1" dirty="0"/>
                  <a:t>joint</a:t>
                </a:r>
                <a:r>
                  <a:rPr lang="en-US" dirty="0"/>
                  <a:t>) </a:t>
                </a:r>
                <a:r>
                  <a:rPr lang="en-US" b="1" dirty="0"/>
                  <a:t>probability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The conditional probability of </a:t>
                </a:r>
                <a:r>
                  <a:rPr lang="en-US" i="1" dirty="0"/>
                  <a:t>A</a:t>
                </a:r>
                <a:r>
                  <a:rPr lang="en-US" dirty="0"/>
                  <a:t> given that </a:t>
                </a:r>
                <a:r>
                  <a:rPr lang="en-US" i="1" dirty="0"/>
                  <a:t>B</a:t>
                </a:r>
                <a:r>
                  <a:rPr lang="en-US" dirty="0"/>
                  <a:t> has already occurred is denoted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30CF361-9AE0-86AD-7465-FE34401F59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0" t="-1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CD17407B-E22E-F4DB-197A-04AF54453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2A32A4-07A3-79D0-63E1-30D14D15DB3A}"/>
                  </a:ext>
                </a:extLst>
              </p:cNvPr>
              <p:cNvSpPr txBox="1"/>
              <p:nvPr/>
            </p:nvSpPr>
            <p:spPr>
              <a:xfrm>
                <a:off x="4547370" y="4019647"/>
                <a:ext cx="3097258" cy="897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2A32A4-07A3-79D0-63E1-30D14D15DB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7370" y="4019647"/>
                <a:ext cx="3097258" cy="897105"/>
              </a:xfrm>
              <a:prstGeom prst="rect">
                <a:avLst/>
              </a:prstGeom>
              <a:blipFill>
                <a:blip r:embed="rId3"/>
                <a:stretch>
                  <a:fillRect l="-2049" t="-4167" r="-3689" b="-15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87631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A7353C-75F2-5E67-E1DA-C773AD484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multiplication law </a:t>
            </a:r>
            <a:r>
              <a:rPr lang="en-US" dirty="0"/>
              <a:t>provides a way to compute the probability of the intersection of two events as long as you know the conditional probabilities: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E4A4A7-B7F0-CE84-1094-842A54DC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Law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A691FB-793C-2621-C0B0-0D6C31AE6B2B}"/>
                  </a:ext>
                </a:extLst>
              </p:cNvPr>
              <p:cNvSpPr txBox="1"/>
              <p:nvPr/>
            </p:nvSpPr>
            <p:spPr>
              <a:xfrm>
                <a:off x="3951918" y="3429000"/>
                <a:ext cx="428816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A691FB-793C-2621-C0B0-0D6C31AE6B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918" y="3429000"/>
                <a:ext cx="4288162" cy="430887"/>
              </a:xfrm>
              <a:prstGeom prst="rect">
                <a:avLst/>
              </a:prstGeom>
              <a:blipFill>
                <a:blip r:embed="rId2"/>
                <a:stretch>
                  <a:fillRect r="-592" b="-38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FC039E-F436-9B05-46E2-AD4C36DD595A}"/>
                  </a:ext>
                </a:extLst>
              </p:cNvPr>
              <p:cNvSpPr txBox="1"/>
              <p:nvPr/>
            </p:nvSpPr>
            <p:spPr>
              <a:xfrm>
                <a:off x="4038738" y="4851856"/>
                <a:ext cx="411452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FC039E-F436-9B05-46E2-AD4C36DD5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738" y="4851856"/>
                <a:ext cx="4114523" cy="430887"/>
              </a:xfrm>
              <a:prstGeom prst="rect">
                <a:avLst/>
              </a:prstGeom>
              <a:blipFill>
                <a:blip r:embed="rId3"/>
                <a:stretch>
                  <a:fillRect l="-1543" r="-2469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E663D95-E1BB-A6EE-8B62-9ED56E0093FB}"/>
              </a:ext>
            </a:extLst>
          </p:cNvPr>
          <p:cNvSpPr txBox="1"/>
          <p:nvPr/>
        </p:nvSpPr>
        <p:spPr>
          <a:xfrm>
            <a:off x="5772834" y="4109650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20161454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FE993E-8B82-315C-FF14-6D47E9BAC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probability of an event </a:t>
            </a:r>
            <a:r>
              <a:rPr lang="en-US" i="1" dirty="0"/>
              <a:t>A</a:t>
            </a:r>
            <a:r>
              <a:rPr lang="en-US" dirty="0"/>
              <a:t> is not changed by the existence of event </a:t>
            </a:r>
            <a:r>
              <a:rPr lang="en-US" i="1" dirty="0"/>
              <a:t>B</a:t>
            </a:r>
            <a:r>
              <a:rPr lang="en-US" dirty="0"/>
              <a:t>, then the two events are called </a:t>
            </a:r>
            <a:r>
              <a:rPr lang="en-US" b="1" dirty="0"/>
              <a:t>independent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2B9220-47C4-B8A0-775E-22B642AF4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9205064-9569-F800-4325-A150E1400EEE}"/>
                  </a:ext>
                </a:extLst>
              </p:cNvPr>
              <p:cNvSpPr txBox="1"/>
              <p:nvPr/>
            </p:nvSpPr>
            <p:spPr>
              <a:xfrm>
                <a:off x="3021772" y="3276600"/>
                <a:ext cx="246131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9205064-9569-F800-4325-A150E1400E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772" y="3276600"/>
                <a:ext cx="2461315" cy="430887"/>
              </a:xfrm>
              <a:prstGeom prst="rect">
                <a:avLst/>
              </a:prstGeom>
              <a:blipFill>
                <a:blip r:embed="rId2"/>
                <a:stretch>
                  <a:fillRect l="-2577" r="-4124" b="-38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6B74BDD-5F9F-7DD8-EBE5-1F5EBF1FF3C8}"/>
              </a:ext>
            </a:extLst>
          </p:cNvPr>
          <p:cNvSpPr txBox="1"/>
          <p:nvPr/>
        </p:nvSpPr>
        <p:spPr>
          <a:xfrm>
            <a:off x="5864087" y="3259540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947BD24-D8B0-FD30-C9BE-AD615C0A1441}"/>
                  </a:ext>
                </a:extLst>
              </p:cNvPr>
              <p:cNvSpPr txBox="1"/>
              <p:nvPr/>
            </p:nvSpPr>
            <p:spPr>
              <a:xfrm>
                <a:off x="6854687" y="3276600"/>
                <a:ext cx="246131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947BD24-D8B0-FD30-C9BE-AD615C0A1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4687" y="3276600"/>
                <a:ext cx="2461315" cy="430887"/>
              </a:xfrm>
              <a:prstGeom prst="rect">
                <a:avLst/>
              </a:prstGeom>
              <a:blipFill>
                <a:blip r:embed="rId3"/>
                <a:stretch>
                  <a:fillRect l="-2564" r="-4615" b="-38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2768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probability</a:t>
            </a:r>
            <a:r>
              <a:rPr lang="en-US" dirty="0"/>
              <a:t> that an event happens is a numerical measure of the likelihood of that event’s occurrence.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012906" y="4267200"/>
            <a:ext cx="53340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34812" y="37674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73573" y="3767436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0.5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68812" y="37674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698706" y="3429000"/>
            <a:ext cx="3733800" cy="0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69282" y="2967336"/>
            <a:ext cx="3385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Likelihood of Occurrence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58836" y="4036368"/>
            <a:ext cx="1504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Probability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08198" y="4921830"/>
            <a:ext cx="18233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The event is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very unlikely 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to happen.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41802" y="4907341"/>
            <a:ext cx="182697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The event is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equally likely 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to happen as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unlikely to.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45198" y="4921830"/>
            <a:ext cx="17030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The event is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very likely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to happen.</a:t>
            </a:r>
          </a:p>
        </p:txBody>
      </p:sp>
      <p:cxnSp>
        <p:nvCxnSpPr>
          <p:cNvPr id="19" name="Straight Arrow Connector 18"/>
          <p:cNvCxnSpPr>
            <a:stCxn id="14" idx="0"/>
          </p:cNvCxnSpPr>
          <p:nvPr/>
        </p:nvCxnSpPr>
        <p:spPr>
          <a:xfrm flipV="1">
            <a:off x="4119890" y="4267199"/>
            <a:ext cx="578816" cy="654630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8634530" y="4275160"/>
            <a:ext cx="534282" cy="654630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679906" y="4274760"/>
            <a:ext cx="0" cy="678241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48527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A7353C-75F2-5E67-E1DA-C773AD484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multiplication law </a:t>
            </a:r>
            <a:r>
              <a:rPr lang="en-US" dirty="0"/>
              <a:t>provides a way to compute the probability of the intersection of two events as long as you know the conditional probabilities: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E4A4A7-B7F0-CE84-1094-842A54DC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Law – Independent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66C1BE-4D55-48D1-01C6-7F863E395DF0}"/>
                  </a:ext>
                </a:extLst>
              </p:cNvPr>
              <p:cNvSpPr txBox="1"/>
              <p:nvPr/>
            </p:nvSpPr>
            <p:spPr>
              <a:xfrm>
                <a:off x="4131294" y="3319669"/>
                <a:ext cx="376987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)×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66C1BE-4D55-48D1-01C6-7F863E395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294" y="3319669"/>
                <a:ext cx="3769878" cy="430887"/>
              </a:xfrm>
              <a:prstGeom prst="rect">
                <a:avLst/>
              </a:prstGeom>
              <a:blipFill>
                <a:blip r:embed="rId2"/>
                <a:stretch>
                  <a:fillRect l="-1678" r="-2685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815BD77-5E22-CDCA-F465-C17389A0765A}"/>
              </a:ext>
            </a:extLst>
          </p:cNvPr>
          <p:cNvSpPr/>
          <p:nvPr/>
        </p:nvSpPr>
        <p:spPr>
          <a:xfrm>
            <a:off x="5933661" y="3170583"/>
            <a:ext cx="1967511" cy="735496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227723-27EC-5854-8497-47B064FDDFAD}"/>
              </a:ext>
            </a:extLst>
          </p:cNvPr>
          <p:cNvSpPr txBox="1"/>
          <p:nvPr/>
        </p:nvSpPr>
        <p:spPr>
          <a:xfrm>
            <a:off x="4131294" y="4583587"/>
            <a:ext cx="5155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ONLY IF EVENTS ARE INDEPENDENT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7D6B6A8-9DC4-510E-CC36-70168AD63B5D}"/>
              </a:ext>
            </a:extLst>
          </p:cNvPr>
          <p:cNvCxnSpPr>
            <a:stCxn id="9" idx="0"/>
          </p:cNvCxnSpPr>
          <p:nvPr/>
        </p:nvCxnSpPr>
        <p:spPr>
          <a:xfrm flipV="1">
            <a:off x="6709065" y="3896650"/>
            <a:ext cx="241629" cy="686937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6075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Diagrams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19087"/>
          </a:xfrm>
        </p:spPr>
        <p:txBody>
          <a:bodyPr>
            <a:normAutofit/>
          </a:bodyPr>
          <a:lstStyle/>
          <a:p>
            <a:r>
              <a:rPr lang="en-US" dirty="0"/>
              <a:t>Tree diagrams can help calculate probabilities in a series of independent events.</a:t>
            </a:r>
          </a:p>
          <a:p>
            <a:r>
              <a:rPr lang="en-US" dirty="0"/>
              <a:t>For example, you have a 2-step random process where you flip a coin twice (independent flips):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A2FF46-03CA-D712-B888-4DA854602E3F}"/>
              </a:ext>
            </a:extLst>
          </p:cNvPr>
          <p:cNvSpPr txBox="1"/>
          <p:nvPr/>
        </p:nvSpPr>
        <p:spPr>
          <a:xfrm>
            <a:off x="2776646" y="4683457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Flip Coin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B905C79-FE28-C006-D22E-AAF0E1FBC4DD}"/>
              </a:ext>
            </a:extLst>
          </p:cNvPr>
          <p:cNvCxnSpPr>
            <a:stCxn id="4" idx="3"/>
            <a:endCxn id="6" idx="1"/>
          </p:cNvCxnSpPr>
          <p:nvPr/>
        </p:nvCxnSpPr>
        <p:spPr>
          <a:xfrm flipV="1">
            <a:off x="4088224" y="4195467"/>
            <a:ext cx="1050622" cy="718823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77CC37B-BE48-9309-1852-84EB0840C454}"/>
              </a:ext>
            </a:extLst>
          </p:cNvPr>
          <p:cNvSpPr txBox="1"/>
          <p:nvPr/>
        </p:nvSpPr>
        <p:spPr>
          <a:xfrm>
            <a:off x="5138846" y="3964634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0FA26B-AC16-80AB-B4DB-C9BEF19EECAB}"/>
              </a:ext>
            </a:extLst>
          </p:cNvPr>
          <p:cNvSpPr txBox="1"/>
          <p:nvPr/>
        </p:nvSpPr>
        <p:spPr>
          <a:xfrm>
            <a:off x="8014007" y="4417368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A75C19B-8B64-4E22-E112-3AF2EB42B445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859189" y="4195467"/>
            <a:ext cx="1154818" cy="4527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ED38DAD-3BF4-3BC6-1AE8-84582464962C}"/>
              </a:ext>
            </a:extLst>
          </p:cNvPr>
          <p:cNvSpPr txBox="1"/>
          <p:nvPr/>
        </p:nvSpPr>
        <p:spPr>
          <a:xfrm>
            <a:off x="5141793" y="5443607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9AFD97-E49B-7223-FBFD-CAEAC45CAA85}"/>
              </a:ext>
            </a:extLst>
          </p:cNvPr>
          <p:cNvCxnSpPr>
            <a:stCxn id="4" idx="3"/>
            <a:endCxn id="9" idx="1"/>
          </p:cNvCxnSpPr>
          <p:nvPr/>
        </p:nvCxnSpPr>
        <p:spPr>
          <a:xfrm>
            <a:off x="4088224" y="4914290"/>
            <a:ext cx="1053569" cy="7601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D0839CA-99C7-036E-60AD-9CBE7F2EEAEA}"/>
              </a:ext>
            </a:extLst>
          </p:cNvPr>
          <p:cNvSpPr txBox="1"/>
          <p:nvPr/>
        </p:nvSpPr>
        <p:spPr>
          <a:xfrm>
            <a:off x="8014007" y="5902657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610493-730D-43F4-75BD-5A06C316C162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6615273" y="5674440"/>
            <a:ext cx="1398734" cy="4590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8BDA673-EDE1-EA63-A432-7C66B8713016}"/>
              </a:ext>
            </a:extLst>
          </p:cNvPr>
          <p:cNvSpPr txBox="1"/>
          <p:nvPr/>
        </p:nvSpPr>
        <p:spPr>
          <a:xfrm>
            <a:off x="8014007" y="4914289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46AEA4A-FF50-A340-69CF-8F98C988D7B0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6615273" y="5145122"/>
            <a:ext cx="1398734" cy="52931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EA2554C-6E7A-7020-5594-DF4F5775704C}"/>
              </a:ext>
            </a:extLst>
          </p:cNvPr>
          <p:cNvSpPr txBox="1"/>
          <p:nvPr/>
        </p:nvSpPr>
        <p:spPr>
          <a:xfrm>
            <a:off x="8014007" y="3429000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48079D-CC38-D1E2-03C1-BBA414B1FAE4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6859189" y="3659833"/>
            <a:ext cx="1154818" cy="5356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72FE3B-7846-038B-B490-AD0AA811458F}"/>
                  </a:ext>
                </a:extLst>
              </p:cNvPr>
              <p:cNvSpPr txBox="1"/>
              <p:nvPr/>
            </p:nvSpPr>
            <p:spPr>
              <a:xfrm>
                <a:off x="4152671" y="4195466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72FE3B-7846-038B-B490-AD0AA8114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671" y="4195466"/>
                <a:ext cx="408766" cy="307777"/>
              </a:xfrm>
              <a:prstGeom prst="rect">
                <a:avLst/>
              </a:prstGeom>
              <a:blipFill>
                <a:blip r:embed="rId2"/>
                <a:stretch>
                  <a:fillRect l="-8824" r="-11765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846395F-620A-C235-5A6C-A7F3DF7A38F8}"/>
                  </a:ext>
                </a:extLst>
              </p:cNvPr>
              <p:cNvSpPr txBox="1"/>
              <p:nvPr/>
            </p:nvSpPr>
            <p:spPr>
              <a:xfrm>
                <a:off x="4152671" y="5325337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846395F-620A-C235-5A6C-A7F3DF7A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671" y="5325337"/>
                <a:ext cx="408766" cy="307777"/>
              </a:xfrm>
              <a:prstGeom prst="rect">
                <a:avLst/>
              </a:prstGeom>
              <a:blipFill>
                <a:blip r:embed="rId2"/>
                <a:stretch>
                  <a:fillRect l="-8824" r="-11765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149DBA-E05A-966B-B87E-1368E74571C9}"/>
                  </a:ext>
                </a:extLst>
              </p:cNvPr>
              <p:cNvSpPr txBox="1"/>
              <p:nvPr/>
            </p:nvSpPr>
            <p:spPr>
              <a:xfrm>
                <a:off x="6905874" y="5044488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149DBA-E05A-966B-B87E-1368E7457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5044488"/>
                <a:ext cx="408766" cy="307777"/>
              </a:xfrm>
              <a:prstGeom prst="rect">
                <a:avLst/>
              </a:prstGeom>
              <a:blipFill>
                <a:blip r:embed="rId3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CA0C8A-E7C8-24FA-74D3-2A39CD99A786}"/>
                  </a:ext>
                </a:extLst>
              </p:cNvPr>
              <p:cNvSpPr txBox="1"/>
              <p:nvPr/>
            </p:nvSpPr>
            <p:spPr>
              <a:xfrm>
                <a:off x="6905874" y="5941129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CA0C8A-E7C8-24FA-74D3-2A39CD99A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5941129"/>
                <a:ext cx="408766" cy="307777"/>
              </a:xfrm>
              <a:prstGeom prst="rect">
                <a:avLst/>
              </a:prstGeom>
              <a:blipFill>
                <a:blip r:embed="rId4"/>
                <a:stretch>
                  <a:fillRect l="-9091" r="-15152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0E7BA26-675B-75C0-2D00-0B2C28FDE204}"/>
                  </a:ext>
                </a:extLst>
              </p:cNvPr>
              <p:cNvSpPr txBox="1"/>
              <p:nvPr/>
            </p:nvSpPr>
            <p:spPr>
              <a:xfrm>
                <a:off x="6905874" y="3582888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0E7BA26-675B-75C0-2D00-0B2C28FDE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3582888"/>
                <a:ext cx="408766" cy="307777"/>
              </a:xfrm>
              <a:prstGeom prst="rect">
                <a:avLst/>
              </a:prstGeom>
              <a:blipFill>
                <a:blip r:embed="rId3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94B650-281C-5E2F-2D17-3433515A741C}"/>
                  </a:ext>
                </a:extLst>
              </p:cNvPr>
              <p:cNvSpPr txBox="1"/>
              <p:nvPr/>
            </p:nvSpPr>
            <p:spPr>
              <a:xfrm>
                <a:off x="6905874" y="4479529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94B650-281C-5E2F-2D17-3433515A74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4479529"/>
                <a:ext cx="408766" cy="307777"/>
              </a:xfrm>
              <a:prstGeom prst="rect">
                <a:avLst/>
              </a:prstGeom>
              <a:blipFill>
                <a:blip r:embed="rId5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9808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Diagrams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19087"/>
          </a:xfrm>
        </p:spPr>
        <p:txBody>
          <a:bodyPr>
            <a:normAutofit/>
          </a:bodyPr>
          <a:lstStyle/>
          <a:p>
            <a:r>
              <a:rPr lang="en-US" dirty="0"/>
              <a:t>Tree diagrams can help calculate probabilities in a series of independent events.</a:t>
            </a:r>
          </a:p>
          <a:p>
            <a:r>
              <a:rPr lang="en-US" dirty="0"/>
              <a:t>For example, you have a 2-step random process where you flip a coin twice (independent flips):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A2FF46-03CA-D712-B888-4DA854602E3F}"/>
              </a:ext>
            </a:extLst>
          </p:cNvPr>
          <p:cNvSpPr txBox="1"/>
          <p:nvPr/>
        </p:nvSpPr>
        <p:spPr>
          <a:xfrm>
            <a:off x="2776646" y="4683457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Flip Coin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B905C79-FE28-C006-D22E-AAF0E1FBC4DD}"/>
              </a:ext>
            </a:extLst>
          </p:cNvPr>
          <p:cNvCxnSpPr>
            <a:stCxn id="4" idx="3"/>
            <a:endCxn id="6" idx="1"/>
          </p:cNvCxnSpPr>
          <p:nvPr/>
        </p:nvCxnSpPr>
        <p:spPr>
          <a:xfrm flipV="1">
            <a:off x="4088224" y="4195467"/>
            <a:ext cx="1050622" cy="718823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77CC37B-BE48-9309-1852-84EB0840C454}"/>
              </a:ext>
            </a:extLst>
          </p:cNvPr>
          <p:cNvSpPr txBox="1"/>
          <p:nvPr/>
        </p:nvSpPr>
        <p:spPr>
          <a:xfrm>
            <a:off x="5138846" y="3964634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0FA26B-AC16-80AB-B4DB-C9BEF19EECAB}"/>
              </a:ext>
            </a:extLst>
          </p:cNvPr>
          <p:cNvSpPr txBox="1"/>
          <p:nvPr/>
        </p:nvSpPr>
        <p:spPr>
          <a:xfrm>
            <a:off x="8014007" y="4417368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A75C19B-8B64-4E22-E112-3AF2EB42B445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859189" y="4195467"/>
            <a:ext cx="1154818" cy="4527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ED38DAD-3BF4-3BC6-1AE8-84582464962C}"/>
              </a:ext>
            </a:extLst>
          </p:cNvPr>
          <p:cNvSpPr txBox="1"/>
          <p:nvPr/>
        </p:nvSpPr>
        <p:spPr>
          <a:xfrm>
            <a:off x="5141793" y="5443607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9AFD97-E49B-7223-FBFD-CAEAC45CAA85}"/>
              </a:ext>
            </a:extLst>
          </p:cNvPr>
          <p:cNvCxnSpPr>
            <a:stCxn id="4" idx="3"/>
            <a:endCxn id="9" idx="1"/>
          </p:cNvCxnSpPr>
          <p:nvPr/>
        </p:nvCxnSpPr>
        <p:spPr>
          <a:xfrm>
            <a:off x="4088224" y="4914290"/>
            <a:ext cx="1053569" cy="7601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D0839CA-99C7-036E-60AD-9CBE7F2EEAEA}"/>
              </a:ext>
            </a:extLst>
          </p:cNvPr>
          <p:cNvSpPr txBox="1"/>
          <p:nvPr/>
        </p:nvSpPr>
        <p:spPr>
          <a:xfrm>
            <a:off x="8014007" y="5902657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610493-730D-43F4-75BD-5A06C316C162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6615273" y="5674440"/>
            <a:ext cx="1398734" cy="4590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8BDA673-EDE1-EA63-A432-7C66B8713016}"/>
              </a:ext>
            </a:extLst>
          </p:cNvPr>
          <p:cNvSpPr txBox="1"/>
          <p:nvPr/>
        </p:nvSpPr>
        <p:spPr>
          <a:xfrm>
            <a:off x="8014007" y="4914289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46AEA4A-FF50-A340-69CF-8F98C988D7B0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6615273" y="5145122"/>
            <a:ext cx="1398734" cy="52931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A2554C-6E7A-7020-5594-DF4F5775704C}"/>
                  </a:ext>
                </a:extLst>
              </p:cNvPr>
              <p:cNvSpPr txBox="1"/>
              <p:nvPr/>
            </p:nvSpPr>
            <p:spPr>
              <a:xfrm>
                <a:off x="8014007" y="3429000"/>
                <a:ext cx="33019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2"/>
                    </a:solidFill>
                  </a:rPr>
                  <a:t>Heads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0.5×0.5=0.25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A2554C-6E7A-7020-5594-DF4F57757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007" y="3429000"/>
                <a:ext cx="3301930" cy="461665"/>
              </a:xfrm>
              <a:prstGeom prst="rect">
                <a:avLst/>
              </a:prstGeom>
              <a:blipFill>
                <a:blip r:embed="rId2"/>
                <a:stretch>
                  <a:fillRect l="-3077" t="-13514" b="-29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48079D-CC38-D1E2-03C1-BBA414B1FAE4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6859189" y="3659833"/>
            <a:ext cx="1154818" cy="5356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72FE3B-7846-038B-B490-AD0AA811458F}"/>
                  </a:ext>
                </a:extLst>
              </p:cNvPr>
              <p:cNvSpPr txBox="1"/>
              <p:nvPr/>
            </p:nvSpPr>
            <p:spPr>
              <a:xfrm>
                <a:off x="4152671" y="4195466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72FE3B-7846-038B-B490-AD0AA8114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671" y="4195466"/>
                <a:ext cx="408766" cy="307777"/>
              </a:xfrm>
              <a:prstGeom prst="rect">
                <a:avLst/>
              </a:prstGeom>
              <a:blipFill>
                <a:blip r:embed="rId3"/>
                <a:stretch>
                  <a:fillRect l="-8824" r="-11765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846395F-620A-C235-5A6C-A7F3DF7A38F8}"/>
                  </a:ext>
                </a:extLst>
              </p:cNvPr>
              <p:cNvSpPr txBox="1"/>
              <p:nvPr/>
            </p:nvSpPr>
            <p:spPr>
              <a:xfrm>
                <a:off x="4152671" y="5325337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846395F-620A-C235-5A6C-A7F3DF7A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671" y="5325337"/>
                <a:ext cx="408766" cy="307777"/>
              </a:xfrm>
              <a:prstGeom prst="rect">
                <a:avLst/>
              </a:prstGeom>
              <a:blipFill>
                <a:blip r:embed="rId3"/>
                <a:stretch>
                  <a:fillRect l="-8824" r="-11765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149DBA-E05A-966B-B87E-1368E74571C9}"/>
                  </a:ext>
                </a:extLst>
              </p:cNvPr>
              <p:cNvSpPr txBox="1"/>
              <p:nvPr/>
            </p:nvSpPr>
            <p:spPr>
              <a:xfrm>
                <a:off x="6905874" y="5044488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149DBA-E05A-966B-B87E-1368E7457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5044488"/>
                <a:ext cx="408766" cy="307777"/>
              </a:xfrm>
              <a:prstGeom prst="rect">
                <a:avLst/>
              </a:prstGeom>
              <a:blipFill>
                <a:blip r:embed="rId4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CA0C8A-E7C8-24FA-74D3-2A39CD99A786}"/>
                  </a:ext>
                </a:extLst>
              </p:cNvPr>
              <p:cNvSpPr txBox="1"/>
              <p:nvPr/>
            </p:nvSpPr>
            <p:spPr>
              <a:xfrm>
                <a:off x="6905874" y="5941129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CA0C8A-E7C8-24FA-74D3-2A39CD99A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5941129"/>
                <a:ext cx="408766" cy="307777"/>
              </a:xfrm>
              <a:prstGeom prst="rect">
                <a:avLst/>
              </a:prstGeom>
              <a:blipFill>
                <a:blip r:embed="rId5"/>
                <a:stretch>
                  <a:fillRect l="-9091" r="-15152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0E7BA26-675B-75C0-2D00-0B2C28FDE204}"/>
                  </a:ext>
                </a:extLst>
              </p:cNvPr>
              <p:cNvSpPr txBox="1"/>
              <p:nvPr/>
            </p:nvSpPr>
            <p:spPr>
              <a:xfrm>
                <a:off x="6905874" y="3582888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0E7BA26-675B-75C0-2D00-0B2C28FDE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3582888"/>
                <a:ext cx="408766" cy="307777"/>
              </a:xfrm>
              <a:prstGeom prst="rect">
                <a:avLst/>
              </a:prstGeom>
              <a:blipFill>
                <a:blip r:embed="rId4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94B650-281C-5E2F-2D17-3433515A741C}"/>
                  </a:ext>
                </a:extLst>
              </p:cNvPr>
              <p:cNvSpPr txBox="1"/>
              <p:nvPr/>
            </p:nvSpPr>
            <p:spPr>
              <a:xfrm>
                <a:off x="6905874" y="4479529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94B650-281C-5E2F-2D17-3433515A74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4479529"/>
                <a:ext cx="408766" cy="307777"/>
              </a:xfrm>
              <a:prstGeom prst="rect">
                <a:avLst/>
              </a:prstGeom>
              <a:blipFill>
                <a:blip r:embed="rId6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FA2AB16-02CF-3891-44EB-15C8BBB16702}"/>
              </a:ext>
            </a:extLst>
          </p:cNvPr>
          <p:cNvSpPr/>
          <p:nvPr/>
        </p:nvSpPr>
        <p:spPr>
          <a:xfrm>
            <a:off x="4054850" y="4135495"/>
            <a:ext cx="576786" cy="461665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0DF1724-7B58-23FE-6819-0F6055F4839C}"/>
              </a:ext>
            </a:extLst>
          </p:cNvPr>
          <p:cNvSpPr/>
          <p:nvPr/>
        </p:nvSpPr>
        <p:spPr>
          <a:xfrm>
            <a:off x="6806890" y="3511900"/>
            <a:ext cx="576786" cy="461665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8229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Diagrams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19087"/>
          </a:xfrm>
        </p:spPr>
        <p:txBody>
          <a:bodyPr>
            <a:normAutofit/>
          </a:bodyPr>
          <a:lstStyle/>
          <a:p>
            <a:r>
              <a:rPr lang="en-US" dirty="0"/>
              <a:t>Tree diagrams can help calculate probabilities in a series of independent events.</a:t>
            </a:r>
          </a:p>
          <a:p>
            <a:r>
              <a:rPr lang="en-US" dirty="0"/>
              <a:t>For example, you have a 2-step random process where you flip a coin twice (independent flips):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A2FF46-03CA-D712-B888-4DA854602E3F}"/>
              </a:ext>
            </a:extLst>
          </p:cNvPr>
          <p:cNvSpPr txBox="1"/>
          <p:nvPr/>
        </p:nvSpPr>
        <p:spPr>
          <a:xfrm>
            <a:off x="2776646" y="4683457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Flip Coin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B905C79-FE28-C006-D22E-AAF0E1FBC4DD}"/>
              </a:ext>
            </a:extLst>
          </p:cNvPr>
          <p:cNvCxnSpPr>
            <a:stCxn id="4" idx="3"/>
            <a:endCxn id="6" idx="1"/>
          </p:cNvCxnSpPr>
          <p:nvPr/>
        </p:nvCxnSpPr>
        <p:spPr>
          <a:xfrm flipV="1">
            <a:off x="4088224" y="4195467"/>
            <a:ext cx="1050622" cy="718823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77CC37B-BE48-9309-1852-84EB0840C454}"/>
              </a:ext>
            </a:extLst>
          </p:cNvPr>
          <p:cNvSpPr txBox="1"/>
          <p:nvPr/>
        </p:nvSpPr>
        <p:spPr>
          <a:xfrm>
            <a:off x="5138846" y="3964634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0FA26B-AC16-80AB-B4DB-C9BEF19EECAB}"/>
                  </a:ext>
                </a:extLst>
              </p:cNvPr>
              <p:cNvSpPr txBox="1"/>
              <p:nvPr/>
            </p:nvSpPr>
            <p:spPr>
              <a:xfrm>
                <a:off x="8014007" y="4417368"/>
                <a:ext cx="16295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2"/>
                    </a:solidFill>
                  </a:rPr>
                  <a:t>Tails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0.25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0FA26B-AC16-80AB-B4DB-C9BEF19EEC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007" y="4417368"/>
                <a:ext cx="1629549" cy="461665"/>
              </a:xfrm>
              <a:prstGeom prst="rect">
                <a:avLst/>
              </a:prstGeom>
              <a:blipFill>
                <a:blip r:embed="rId2"/>
                <a:stretch>
                  <a:fillRect l="-6202" t="-11111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A75C19B-8B64-4E22-E112-3AF2EB42B445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859189" y="4195467"/>
            <a:ext cx="1154818" cy="4527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ED38DAD-3BF4-3BC6-1AE8-84582464962C}"/>
              </a:ext>
            </a:extLst>
          </p:cNvPr>
          <p:cNvSpPr txBox="1"/>
          <p:nvPr/>
        </p:nvSpPr>
        <p:spPr>
          <a:xfrm>
            <a:off x="5141793" y="5443607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9AFD97-E49B-7223-FBFD-CAEAC45CAA85}"/>
              </a:ext>
            </a:extLst>
          </p:cNvPr>
          <p:cNvCxnSpPr>
            <a:stCxn id="4" idx="3"/>
            <a:endCxn id="9" idx="1"/>
          </p:cNvCxnSpPr>
          <p:nvPr/>
        </p:nvCxnSpPr>
        <p:spPr>
          <a:xfrm>
            <a:off x="4088224" y="4914290"/>
            <a:ext cx="1053569" cy="7601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D0839CA-99C7-036E-60AD-9CBE7F2EEAEA}"/>
                  </a:ext>
                </a:extLst>
              </p:cNvPr>
              <p:cNvSpPr txBox="1"/>
              <p:nvPr/>
            </p:nvSpPr>
            <p:spPr>
              <a:xfrm>
                <a:off x="8014007" y="5902657"/>
                <a:ext cx="16295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2"/>
                    </a:solidFill>
                  </a:rPr>
                  <a:t>Tails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0.25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D0839CA-99C7-036E-60AD-9CBE7F2EEA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007" y="5902657"/>
                <a:ext cx="1629549" cy="461665"/>
              </a:xfrm>
              <a:prstGeom prst="rect">
                <a:avLst/>
              </a:prstGeom>
              <a:blipFill>
                <a:blip r:embed="rId3"/>
                <a:stretch>
                  <a:fillRect l="-620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610493-730D-43F4-75BD-5A06C316C162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6615273" y="5674440"/>
            <a:ext cx="1398734" cy="4590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8BDA673-EDE1-EA63-A432-7C66B8713016}"/>
                  </a:ext>
                </a:extLst>
              </p:cNvPr>
              <p:cNvSpPr txBox="1"/>
              <p:nvPr/>
            </p:nvSpPr>
            <p:spPr>
              <a:xfrm>
                <a:off x="8014007" y="4914289"/>
                <a:ext cx="18764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2"/>
                    </a:solidFill>
                  </a:rPr>
                  <a:t>Heads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0.25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8BDA673-EDE1-EA63-A432-7C66B87130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007" y="4914289"/>
                <a:ext cx="1876411" cy="461665"/>
              </a:xfrm>
              <a:prstGeom prst="rect">
                <a:avLst/>
              </a:prstGeom>
              <a:blipFill>
                <a:blip r:embed="rId4"/>
                <a:stretch>
                  <a:fillRect l="-5405" t="-7895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46AEA4A-FF50-A340-69CF-8F98C988D7B0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6615273" y="5145122"/>
            <a:ext cx="1398734" cy="52931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A2554C-6E7A-7020-5594-DF4F5775704C}"/>
                  </a:ext>
                </a:extLst>
              </p:cNvPr>
              <p:cNvSpPr txBox="1"/>
              <p:nvPr/>
            </p:nvSpPr>
            <p:spPr>
              <a:xfrm>
                <a:off x="8014007" y="3429000"/>
                <a:ext cx="18764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2"/>
                    </a:solidFill>
                  </a:rPr>
                  <a:t>Heads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0.25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A2554C-6E7A-7020-5594-DF4F57757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007" y="3429000"/>
                <a:ext cx="1876411" cy="461665"/>
              </a:xfrm>
              <a:prstGeom prst="rect">
                <a:avLst/>
              </a:prstGeom>
              <a:blipFill>
                <a:blip r:embed="rId5"/>
                <a:stretch>
                  <a:fillRect l="-5405" t="-13514" b="-29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48079D-CC38-D1E2-03C1-BBA414B1FAE4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6859189" y="3659833"/>
            <a:ext cx="1154818" cy="5356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72FE3B-7846-038B-B490-AD0AA811458F}"/>
                  </a:ext>
                </a:extLst>
              </p:cNvPr>
              <p:cNvSpPr txBox="1"/>
              <p:nvPr/>
            </p:nvSpPr>
            <p:spPr>
              <a:xfrm>
                <a:off x="4152671" y="4195466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F72FE3B-7846-038B-B490-AD0AA8114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671" y="4195466"/>
                <a:ext cx="408766" cy="307777"/>
              </a:xfrm>
              <a:prstGeom prst="rect">
                <a:avLst/>
              </a:prstGeom>
              <a:blipFill>
                <a:blip r:embed="rId6"/>
                <a:stretch>
                  <a:fillRect l="-8824" r="-11765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846395F-620A-C235-5A6C-A7F3DF7A38F8}"/>
                  </a:ext>
                </a:extLst>
              </p:cNvPr>
              <p:cNvSpPr txBox="1"/>
              <p:nvPr/>
            </p:nvSpPr>
            <p:spPr>
              <a:xfrm>
                <a:off x="4152671" y="5325337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846395F-620A-C235-5A6C-A7F3DF7A3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671" y="5325337"/>
                <a:ext cx="408766" cy="307777"/>
              </a:xfrm>
              <a:prstGeom prst="rect">
                <a:avLst/>
              </a:prstGeom>
              <a:blipFill>
                <a:blip r:embed="rId6"/>
                <a:stretch>
                  <a:fillRect l="-8824" r="-11765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149DBA-E05A-966B-B87E-1368E74571C9}"/>
                  </a:ext>
                </a:extLst>
              </p:cNvPr>
              <p:cNvSpPr txBox="1"/>
              <p:nvPr/>
            </p:nvSpPr>
            <p:spPr>
              <a:xfrm>
                <a:off x="6905874" y="5044488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149DBA-E05A-966B-B87E-1368E7457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5044488"/>
                <a:ext cx="408766" cy="307777"/>
              </a:xfrm>
              <a:prstGeom prst="rect">
                <a:avLst/>
              </a:prstGeom>
              <a:blipFill>
                <a:blip r:embed="rId7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CA0C8A-E7C8-24FA-74D3-2A39CD99A786}"/>
                  </a:ext>
                </a:extLst>
              </p:cNvPr>
              <p:cNvSpPr txBox="1"/>
              <p:nvPr/>
            </p:nvSpPr>
            <p:spPr>
              <a:xfrm>
                <a:off x="6905874" y="5941129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CA0C8A-E7C8-24FA-74D3-2A39CD99A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5941129"/>
                <a:ext cx="408766" cy="307777"/>
              </a:xfrm>
              <a:prstGeom prst="rect">
                <a:avLst/>
              </a:prstGeom>
              <a:blipFill>
                <a:blip r:embed="rId8"/>
                <a:stretch>
                  <a:fillRect l="-9091" r="-15152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0E7BA26-675B-75C0-2D00-0B2C28FDE204}"/>
                  </a:ext>
                </a:extLst>
              </p:cNvPr>
              <p:cNvSpPr txBox="1"/>
              <p:nvPr/>
            </p:nvSpPr>
            <p:spPr>
              <a:xfrm>
                <a:off x="6905874" y="3582888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0E7BA26-675B-75C0-2D00-0B2C28FDE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3582888"/>
                <a:ext cx="408766" cy="307777"/>
              </a:xfrm>
              <a:prstGeom prst="rect">
                <a:avLst/>
              </a:prstGeom>
              <a:blipFill>
                <a:blip r:embed="rId7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94B650-281C-5E2F-2D17-3433515A741C}"/>
                  </a:ext>
                </a:extLst>
              </p:cNvPr>
              <p:cNvSpPr txBox="1"/>
              <p:nvPr/>
            </p:nvSpPr>
            <p:spPr>
              <a:xfrm>
                <a:off x="6905874" y="4479529"/>
                <a:ext cx="40876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en-US" sz="2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94B650-281C-5E2F-2D17-3433515A74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74" y="4479529"/>
                <a:ext cx="408766" cy="307777"/>
              </a:xfrm>
              <a:prstGeom prst="rect">
                <a:avLst/>
              </a:prstGeom>
              <a:blipFill>
                <a:blip r:embed="rId9"/>
                <a:stretch>
                  <a:fillRect l="-9091" r="-15152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1721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470068" y="2546942"/>
          <a:ext cx="7469580" cy="358140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452417">
                  <a:extLst>
                    <a:ext uri="{9D8B030D-6E8A-4147-A177-3AD203B41FA5}">
                      <a16:colId xmlns:a16="http://schemas.microsoft.com/office/drawing/2014/main" val="2688265611"/>
                    </a:ext>
                  </a:extLst>
                </a:gridCol>
                <a:gridCol w="1037439">
                  <a:extLst>
                    <a:ext uri="{9D8B030D-6E8A-4147-A177-3AD203B41FA5}">
                      <a16:colId xmlns:a16="http://schemas.microsoft.com/office/drawing/2014/main" val="4203104569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4080004158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3140750436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1555408285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847962955"/>
                    </a:ext>
                  </a:extLst>
                </a:gridCol>
              </a:tblGrid>
              <a:tr h="9271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Weather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Spring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Summer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Fall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300477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Clear of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626,986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799,443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519,487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312,036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2,257,952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843731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288,096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250,679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302,510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155,573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996,858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046089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Rain or Snow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11,007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19,616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3,739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37,869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678042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918,589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1,061,129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841,613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471,348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3,292,679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5631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68969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C7ADB7-3B29-6967-7F86-86896102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a random customer uses the bike service in on a misty day </a:t>
            </a:r>
            <a:r>
              <a:rPr lang="en-US" b="1" dirty="0"/>
              <a:t>given </a:t>
            </a:r>
            <a:r>
              <a:rPr lang="en-US" dirty="0"/>
              <a:t>it is winter?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1061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470068" y="2546942"/>
          <a:ext cx="7469580" cy="3581400"/>
        </p:xfrm>
        <a:graphic>
          <a:graphicData uri="http://schemas.openxmlformats.org/drawingml/2006/table">
            <a:tbl>
              <a:tblPr firstRow="1" lastRow="1" lastCol="1" bandRow="1">
                <a:tableStyleId>{5C22544A-7EE6-4342-B048-85BDC9FD1C3A}</a:tableStyleId>
              </a:tblPr>
              <a:tblGrid>
                <a:gridCol w="1452417">
                  <a:extLst>
                    <a:ext uri="{9D8B030D-6E8A-4147-A177-3AD203B41FA5}">
                      <a16:colId xmlns:a16="http://schemas.microsoft.com/office/drawing/2014/main" val="2688265611"/>
                    </a:ext>
                  </a:extLst>
                </a:gridCol>
                <a:gridCol w="1037439">
                  <a:extLst>
                    <a:ext uri="{9D8B030D-6E8A-4147-A177-3AD203B41FA5}">
                      <a16:colId xmlns:a16="http://schemas.microsoft.com/office/drawing/2014/main" val="4203104569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4080004158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3140750436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1555408285"/>
                    </a:ext>
                  </a:extLst>
                </a:gridCol>
                <a:gridCol w="1244931">
                  <a:extLst>
                    <a:ext uri="{9D8B030D-6E8A-4147-A177-3AD203B41FA5}">
                      <a16:colId xmlns:a16="http://schemas.microsoft.com/office/drawing/2014/main" val="847962955"/>
                    </a:ext>
                  </a:extLst>
                </a:gridCol>
              </a:tblGrid>
              <a:tr h="9271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Weather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Spring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Summer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Fall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9300477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Clear of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626,986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799,443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519,487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312,036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2,257,952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843731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288,096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250,679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302,510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155,573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996,858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046089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Rain or Snow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11,007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19,616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3,739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37,869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8678042"/>
                  </a:ext>
                </a:extLst>
              </a:tr>
              <a:tr h="663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918,589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1,061,129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841,613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471,348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3,292,679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5631906"/>
                  </a:ext>
                </a:extLst>
              </a:tr>
            </a:tbl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51BE679-DD3B-8C66-9201-64AB7CA0C651}"/>
              </a:ext>
            </a:extLst>
          </p:cNvPr>
          <p:cNvSpPr/>
          <p:nvPr/>
        </p:nvSpPr>
        <p:spPr>
          <a:xfrm>
            <a:off x="7477454" y="2546942"/>
            <a:ext cx="1203408" cy="3581400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CCB7AAF-ED76-FABB-9864-652DE6B822AA}"/>
              </a:ext>
            </a:extLst>
          </p:cNvPr>
          <p:cNvSpPr/>
          <p:nvPr/>
        </p:nvSpPr>
        <p:spPr>
          <a:xfrm>
            <a:off x="7477453" y="4117767"/>
            <a:ext cx="1203408" cy="712698"/>
          </a:xfrm>
          <a:prstGeom prst="round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708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C7ADB7-3B29-6967-7F86-86896102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a random customer uses the bike service in on a misty day </a:t>
            </a:r>
            <a:r>
              <a:rPr lang="en-US" b="1" dirty="0"/>
              <a:t>given </a:t>
            </a:r>
            <a:r>
              <a:rPr lang="en-US" dirty="0"/>
              <a:t>it is winter?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E5ADAB3-734E-966A-AAC0-C55C1D2076E9}"/>
                  </a:ext>
                </a:extLst>
              </p:cNvPr>
              <p:cNvSpPr txBox="1"/>
              <p:nvPr/>
            </p:nvSpPr>
            <p:spPr>
              <a:xfrm>
                <a:off x="4519221" y="3082078"/>
                <a:ext cx="3153556" cy="7404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155,573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471,348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0.33=33%</m:t>
                      </m:r>
                    </m:oMath>
                  </m:oMathPara>
                </a14:m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E5ADAB3-734E-966A-AAC0-C55C1D2076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221" y="3082078"/>
                <a:ext cx="3153556" cy="740459"/>
              </a:xfrm>
              <a:prstGeom prst="rect">
                <a:avLst/>
              </a:prstGeom>
              <a:blipFill>
                <a:blip r:embed="rId3"/>
                <a:stretch>
                  <a:fillRect l="-1600" t="-3390" r="-1600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864338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C7ADB7-3B29-6967-7F86-86896102E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a random customer uses the bike service in on a misty day </a:t>
            </a:r>
            <a:r>
              <a:rPr lang="en-US" b="1" dirty="0"/>
              <a:t>given </a:t>
            </a:r>
            <a:r>
              <a:rPr lang="en-US" dirty="0"/>
              <a:t>it is winter?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E5ADAB3-734E-966A-AAC0-C55C1D2076E9}"/>
                  </a:ext>
                </a:extLst>
              </p:cNvPr>
              <p:cNvSpPr txBox="1"/>
              <p:nvPr/>
            </p:nvSpPr>
            <p:spPr>
              <a:xfrm>
                <a:off x="4519221" y="3082078"/>
                <a:ext cx="3153556" cy="7404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155,573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471,348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0.33=33%</m:t>
                      </m:r>
                    </m:oMath>
                  </m:oMathPara>
                </a14:m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E5ADAB3-734E-966A-AAC0-C55C1D2076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221" y="3082078"/>
                <a:ext cx="3153556" cy="740459"/>
              </a:xfrm>
              <a:prstGeom prst="rect">
                <a:avLst/>
              </a:prstGeom>
              <a:blipFill>
                <a:blip r:embed="rId3"/>
                <a:stretch>
                  <a:fillRect l="-1600" t="-3390" r="-1600" b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49C2D6E-E14E-DC3A-4DD5-0BAD38946F57}"/>
                  </a:ext>
                </a:extLst>
              </p:cNvPr>
              <p:cNvSpPr txBox="1"/>
              <p:nvPr/>
            </p:nvSpPr>
            <p:spPr>
              <a:xfrm>
                <a:off x="1962849" y="4955096"/>
                <a:ext cx="8243860" cy="13190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24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155,573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3,292,679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471,348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3,292,679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155,573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3,292,679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3,292,679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471,348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0.33</m:t>
                      </m:r>
                    </m:oMath>
                  </m:oMathPara>
                </a14:m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49C2D6E-E14E-DC3A-4DD5-0BAD38946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2849" y="4955096"/>
                <a:ext cx="8243860" cy="1319079"/>
              </a:xfrm>
              <a:prstGeom prst="rect">
                <a:avLst/>
              </a:prstGeom>
              <a:blipFill>
                <a:blip r:embed="rId4"/>
                <a:stretch>
                  <a:fillRect l="-308" t="-1923" r="-308" b="-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945D2556-0A9D-4DC1-CE9D-877EA30BBA05}"/>
              </a:ext>
            </a:extLst>
          </p:cNvPr>
          <p:cNvSpPr txBox="1"/>
          <p:nvPr/>
        </p:nvSpPr>
        <p:spPr>
          <a:xfrm>
            <a:off x="5772835" y="4201592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117345662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CB2A662-3734-381F-E2E0-0D6A1F673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48904"/>
          </a:xfrm>
        </p:spPr>
        <p:txBody>
          <a:bodyPr/>
          <a:lstStyle/>
          <a:p>
            <a:r>
              <a:rPr lang="en-US" dirty="0"/>
              <a:t>The probability of an event given that another event has occurred is called a conditional (or joint) probability.</a:t>
            </a:r>
          </a:p>
          <a:p>
            <a:r>
              <a:rPr lang="en-US" dirty="0"/>
              <a:t>The multiplication law provides a way to compute the probability of the intersection of two events as long as you know the conditional probabilities.</a:t>
            </a:r>
          </a:p>
          <a:p>
            <a:r>
              <a:rPr lang="en-US" dirty="0"/>
              <a:t>If the probability of an event </a:t>
            </a:r>
            <a:r>
              <a:rPr lang="en-US" i="1" dirty="0"/>
              <a:t>A</a:t>
            </a:r>
            <a:r>
              <a:rPr lang="en-US" dirty="0"/>
              <a:t> is not changed by the existence of event </a:t>
            </a:r>
            <a:r>
              <a:rPr lang="en-US" i="1" dirty="0"/>
              <a:t>B</a:t>
            </a:r>
            <a:r>
              <a:rPr lang="en-US" dirty="0"/>
              <a:t>, then the two events are called independent.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10B6E6-F4BF-704F-E4BA-393163772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025617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probability</a:t>
            </a:r>
            <a:r>
              <a:rPr lang="en-US" dirty="0"/>
              <a:t> that an event happens is a numerical measure of the likelihood of that event’s occurrence.</a:t>
            </a:r>
          </a:p>
          <a:p>
            <a:pPr lvl="1"/>
            <a:r>
              <a:rPr lang="en-US" dirty="0"/>
              <a:t>Probabilities are numbers between 0 and 1. </a:t>
            </a:r>
          </a:p>
          <a:p>
            <a:pPr lvl="1"/>
            <a:r>
              <a:rPr lang="en-US" dirty="0"/>
              <a:t>Percentages are numbers between 0 and 100.</a:t>
            </a:r>
          </a:p>
          <a:p>
            <a:endParaRPr lang="en-US" dirty="0"/>
          </a:p>
          <a:p>
            <a:r>
              <a:rPr lang="en-US" b="1" dirty="0"/>
              <a:t>Sample space</a:t>
            </a:r>
            <a:r>
              <a:rPr lang="en-US" dirty="0"/>
              <a:t>: the collection of </a:t>
            </a:r>
            <a:r>
              <a:rPr lang="en-US" b="1" dirty="0"/>
              <a:t>all</a:t>
            </a:r>
            <a:r>
              <a:rPr lang="en-US" dirty="0"/>
              <a:t> possible outcomes in a random process.</a:t>
            </a:r>
          </a:p>
          <a:p>
            <a:pPr lvl="1"/>
            <a:r>
              <a:rPr lang="en-US" dirty="0"/>
              <a:t>Sum of all probabilities for an experiment must sum to 1.</a:t>
            </a:r>
          </a:p>
        </p:txBody>
      </p:sp>
    </p:spTree>
    <p:extLst>
      <p:ext uri="{BB962C8B-B14F-4D97-AF65-F5344CB8AC3E}">
        <p14:creationId xmlns:p14="http://schemas.microsoft.com/office/powerpoint/2010/main" val="2084416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</a:t>
            </a:r>
            <a:r>
              <a:rPr lang="en-US" b="1" dirty="0"/>
              <a:t>event</a:t>
            </a:r>
            <a:r>
              <a:rPr lang="en-US" dirty="0"/>
              <a:t> is a collection of one or more outcomes from a process whose result cannot be predicted with certainty.</a:t>
            </a:r>
          </a:p>
          <a:p>
            <a:endParaRPr lang="en-US" dirty="0"/>
          </a:p>
          <a:p>
            <a:r>
              <a:rPr lang="en-US" dirty="0"/>
              <a:t>The probability of an event </a:t>
            </a:r>
            <a:r>
              <a:rPr lang="en-US" i="1" dirty="0"/>
              <a:t>A</a:t>
            </a:r>
            <a:r>
              <a:rPr lang="en-US" dirty="0"/>
              <a:t> is denoted, </a:t>
            </a:r>
            <a:r>
              <a:rPr lang="en-US" i="1" dirty="0"/>
              <a:t>P(A)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Examples: </a:t>
            </a:r>
          </a:p>
          <a:p>
            <a:pPr lvl="1"/>
            <a:r>
              <a:rPr lang="en-US" dirty="0"/>
              <a:t>When flipping a fair dice, what is the probability of it landing on heads?</a:t>
            </a:r>
          </a:p>
          <a:p>
            <a:pPr lvl="1"/>
            <a:r>
              <a:rPr lang="en-US" dirty="0"/>
              <a:t>When rolling a fair dice, what is the probability of rolling a 6?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87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Multi-Step Random Processes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81192" y="2180496"/>
                <a:ext cx="11029615" cy="4419087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If a random process consists of a sequence of </a:t>
                </a:r>
                <a:r>
                  <a:rPr lang="en-US" i="1" dirty="0"/>
                  <a:t>k</a:t>
                </a:r>
                <a:r>
                  <a:rPr lang="en-US" dirty="0"/>
                  <a:t> steps in which there are a certain number of outcomes per step, then the total number of outcomes is the multiplication of these.</a:t>
                </a:r>
              </a:p>
              <a:p>
                <a:r>
                  <a:rPr lang="en-US" dirty="0"/>
                  <a:t>For example:</a:t>
                </a:r>
              </a:p>
              <a:p>
                <a:pPr lvl="1"/>
                <a:r>
                  <a:rPr lang="en-US" dirty="0"/>
                  <a:t>Step 1 has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outcomes</a:t>
                </a:r>
              </a:p>
              <a:p>
                <a:pPr lvl="1"/>
                <a:r>
                  <a:rPr lang="en-US" dirty="0"/>
                  <a:t>Step 2 has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outcomes</a:t>
                </a:r>
              </a:p>
              <a:p>
                <a:pPr lvl="1"/>
                <a:r>
                  <a:rPr lang="en-US" dirty="0"/>
                  <a:t>Step 3 has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outcomes</a:t>
                </a:r>
              </a:p>
              <a:p>
                <a:pPr lvl="1"/>
                <a:r>
                  <a:rPr lang="en-US" dirty="0"/>
                  <a:t>Step 4 has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 outcomes</a:t>
                </a:r>
              </a:p>
              <a:p>
                <a:pPr lvl="1"/>
                <a:r>
                  <a:rPr lang="en-US" dirty="0"/>
                  <a:t>The total number of outcomes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192" y="2180496"/>
                <a:ext cx="11029615" cy="4419087"/>
              </a:xfrm>
              <a:blipFill>
                <a:blip r:embed="rId2"/>
                <a:stretch>
                  <a:fillRect l="-460" t="-8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433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Diagrams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19087"/>
          </a:xfrm>
        </p:spPr>
        <p:txBody>
          <a:bodyPr>
            <a:normAutofit/>
          </a:bodyPr>
          <a:lstStyle/>
          <a:p>
            <a:r>
              <a:rPr lang="en-US" dirty="0"/>
              <a:t>Multi-step random processes can be visualized easily with tree diagrams.</a:t>
            </a:r>
          </a:p>
          <a:p>
            <a:r>
              <a:rPr lang="en-US" dirty="0"/>
              <a:t>For example, you have a 2-step random process where you flip a coin twice: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A2FF46-03CA-D712-B888-4DA854602E3F}"/>
              </a:ext>
            </a:extLst>
          </p:cNvPr>
          <p:cNvSpPr txBox="1"/>
          <p:nvPr/>
        </p:nvSpPr>
        <p:spPr>
          <a:xfrm>
            <a:off x="2776646" y="4683457"/>
            <a:ext cx="1311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Flip Coin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B905C79-FE28-C006-D22E-AAF0E1FBC4DD}"/>
              </a:ext>
            </a:extLst>
          </p:cNvPr>
          <p:cNvCxnSpPr>
            <a:stCxn id="4" idx="3"/>
            <a:endCxn id="6" idx="1"/>
          </p:cNvCxnSpPr>
          <p:nvPr/>
        </p:nvCxnSpPr>
        <p:spPr>
          <a:xfrm flipV="1">
            <a:off x="4088224" y="4195467"/>
            <a:ext cx="1050622" cy="718823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77CC37B-BE48-9309-1852-84EB0840C454}"/>
              </a:ext>
            </a:extLst>
          </p:cNvPr>
          <p:cNvSpPr txBox="1"/>
          <p:nvPr/>
        </p:nvSpPr>
        <p:spPr>
          <a:xfrm>
            <a:off x="5138846" y="3964634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 – Flip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0FA26B-AC16-80AB-B4DB-C9BEF19EECAB}"/>
              </a:ext>
            </a:extLst>
          </p:cNvPr>
          <p:cNvSpPr txBox="1"/>
          <p:nvPr/>
        </p:nvSpPr>
        <p:spPr>
          <a:xfrm>
            <a:off x="8014007" y="4417368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A75C19B-8B64-4E22-E112-3AF2EB42B445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859189" y="4195467"/>
            <a:ext cx="1154818" cy="4527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ED38DAD-3BF4-3BC6-1AE8-84582464962C}"/>
              </a:ext>
            </a:extLst>
          </p:cNvPr>
          <p:cNvSpPr txBox="1"/>
          <p:nvPr/>
        </p:nvSpPr>
        <p:spPr>
          <a:xfrm>
            <a:off x="5141793" y="5443607"/>
            <a:ext cx="1473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 – Flip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9AFD97-E49B-7223-FBFD-CAEAC45CAA85}"/>
              </a:ext>
            </a:extLst>
          </p:cNvPr>
          <p:cNvCxnSpPr>
            <a:stCxn id="4" idx="3"/>
            <a:endCxn id="9" idx="1"/>
          </p:cNvCxnSpPr>
          <p:nvPr/>
        </p:nvCxnSpPr>
        <p:spPr>
          <a:xfrm>
            <a:off x="4088224" y="4914290"/>
            <a:ext cx="1053569" cy="7601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D0839CA-99C7-036E-60AD-9CBE7F2EEAEA}"/>
              </a:ext>
            </a:extLst>
          </p:cNvPr>
          <p:cNvSpPr txBox="1"/>
          <p:nvPr/>
        </p:nvSpPr>
        <p:spPr>
          <a:xfrm>
            <a:off x="8014007" y="5902657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Tails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610493-730D-43F4-75BD-5A06C316C162}"/>
              </a:ext>
            </a:extLst>
          </p:cNvPr>
          <p:cNvCxnSpPr>
            <a:cxnSpLocks/>
            <a:stCxn id="9" idx="3"/>
            <a:endCxn id="11" idx="1"/>
          </p:cNvCxnSpPr>
          <p:nvPr/>
        </p:nvCxnSpPr>
        <p:spPr>
          <a:xfrm>
            <a:off x="6615273" y="5674440"/>
            <a:ext cx="1398734" cy="459050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8BDA673-EDE1-EA63-A432-7C66B8713016}"/>
              </a:ext>
            </a:extLst>
          </p:cNvPr>
          <p:cNvSpPr txBox="1"/>
          <p:nvPr/>
        </p:nvSpPr>
        <p:spPr>
          <a:xfrm>
            <a:off x="8014007" y="4914289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46AEA4A-FF50-A340-69CF-8F98C988D7B0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6615273" y="5145122"/>
            <a:ext cx="1398734" cy="529318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EA2554C-6E7A-7020-5594-DF4F5775704C}"/>
              </a:ext>
            </a:extLst>
          </p:cNvPr>
          <p:cNvSpPr txBox="1"/>
          <p:nvPr/>
        </p:nvSpPr>
        <p:spPr>
          <a:xfrm>
            <a:off x="8014007" y="3429000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Heads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48079D-CC38-D1E2-03C1-BBA414B1FAE4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6859189" y="3659833"/>
            <a:ext cx="1154818" cy="53563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29256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{EA9BD258-1D0C-9C41-8308-7D8383778504}tf10001123</Template>
  <TotalTime>39599</TotalTime>
  <Words>2796</Words>
  <Application>Microsoft Macintosh PowerPoint</Application>
  <PresentationFormat>Widescreen</PresentationFormat>
  <Paragraphs>538</Paragraphs>
  <Slides>59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4" baseType="lpstr">
      <vt:lpstr>Calibri</vt:lpstr>
      <vt:lpstr>Cambria Math</vt:lpstr>
      <vt:lpstr>Gill Sans MT</vt:lpstr>
      <vt:lpstr>Wingdings 2</vt:lpstr>
      <vt:lpstr>Dividend</vt:lpstr>
      <vt:lpstr>Randomness in Data</vt:lpstr>
      <vt:lpstr>Probability (And Risk)</vt:lpstr>
      <vt:lpstr>Chance</vt:lpstr>
      <vt:lpstr>Chance</vt:lpstr>
      <vt:lpstr>Probability</vt:lpstr>
      <vt:lpstr>Probability</vt:lpstr>
      <vt:lpstr>Events</vt:lpstr>
      <vt:lpstr>Multi-Step Random Processes</vt:lpstr>
      <vt:lpstr>Tree Diagrams</vt:lpstr>
      <vt:lpstr>Assigning Probabilities</vt:lpstr>
      <vt:lpstr>Classical Method</vt:lpstr>
      <vt:lpstr>Relative Frequency Method</vt:lpstr>
      <vt:lpstr>Subjective Method</vt:lpstr>
      <vt:lpstr>Summary</vt:lpstr>
      <vt:lpstr>Law of Large Numbers</vt:lpstr>
      <vt:lpstr>Chance</vt:lpstr>
      <vt:lpstr>Example – Toss A Coin</vt:lpstr>
      <vt:lpstr>Law Of Large Numbers</vt:lpstr>
      <vt:lpstr>Law Of Large Numbers</vt:lpstr>
      <vt:lpstr>Myth of Short Run Predictability</vt:lpstr>
      <vt:lpstr>Myth of Short Run Predictability</vt:lpstr>
      <vt:lpstr>Myth of Short Run Predictability</vt:lpstr>
      <vt:lpstr>Myth of Short Run Predictability</vt:lpstr>
      <vt:lpstr>Myth of Short Run Predictability</vt:lpstr>
      <vt:lpstr>Myth of the “Hot Hand”</vt:lpstr>
      <vt:lpstr>Myth of the “Law of Averages”</vt:lpstr>
      <vt:lpstr>Myth of the “Law of Averages”</vt:lpstr>
      <vt:lpstr>Summary</vt:lpstr>
      <vt:lpstr>Basic Probability Rules</vt:lpstr>
      <vt:lpstr>Basic Relationships</vt:lpstr>
      <vt:lpstr>Complement of an Event</vt:lpstr>
      <vt:lpstr>Union of Two Events</vt:lpstr>
      <vt:lpstr>Union of Two Events</vt:lpstr>
      <vt:lpstr>Intersection of Two Events</vt:lpstr>
      <vt:lpstr>Addition Law</vt:lpstr>
      <vt:lpstr>Mutually Exclusive Events</vt:lpstr>
      <vt:lpstr>Addition Law – Mutually Exclusive Events</vt:lpstr>
      <vt:lpstr>Example</vt:lpstr>
      <vt:lpstr>Example</vt:lpstr>
      <vt:lpstr>Example</vt:lpstr>
      <vt:lpstr>Example</vt:lpstr>
      <vt:lpstr>Example</vt:lpstr>
      <vt:lpstr>Example</vt:lpstr>
      <vt:lpstr>Example</vt:lpstr>
      <vt:lpstr>Summary</vt:lpstr>
      <vt:lpstr>Conditional Probabilities</vt:lpstr>
      <vt:lpstr>Conditional Probabilities</vt:lpstr>
      <vt:lpstr>Multiplication Law</vt:lpstr>
      <vt:lpstr>Independent Events</vt:lpstr>
      <vt:lpstr>Multiplication Law – Independent Events</vt:lpstr>
      <vt:lpstr>Tree Diagrams</vt:lpstr>
      <vt:lpstr>Tree Diagrams</vt:lpstr>
      <vt:lpstr>Tree Diagrams</vt:lpstr>
      <vt:lpstr>Example</vt:lpstr>
      <vt:lpstr>Example</vt:lpstr>
      <vt:lpstr>Example</vt:lpstr>
      <vt:lpstr>Example</vt:lpstr>
      <vt:lpstr>Example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Data?</dc:title>
  <dc:creator>Aric LaBarr</dc:creator>
  <cp:lastModifiedBy>Aric LaBarr</cp:lastModifiedBy>
  <cp:revision>354</cp:revision>
  <dcterms:created xsi:type="dcterms:W3CDTF">2022-04-04T02:16:16Z</dcterms:created>
  <dcterms:modified xsi:type="dcterms:W3CDTF">2022-07-15T15:42:31Z</dcterms:modified>
</cp:coreProperties>
</file>