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57C3F-0FB2-4B2E-BA6A-FEEEFF1AF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685801"/>
            <a:ext cx="8115300" cy="3046228"/>
          </a:xfrm>
        </p:spPr>
        <p:txBody>
          <a:bodyPr anchor="b">
            <a:normAutofit/>
          </a:bodyPr>
          <a:lstStyle>
            <a:lvl1pPr algn="ctr">
              <a:defRPr sz="36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583AE9-1CC1-4572-A6E5-E97F80E47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8115300" cy="2057400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4DE7C-68AB-403D-B9D8-7398C292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3/3/2021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03E50-6613-4D86-AA22-43B14E72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69AB5-A56D-471F-9236-EFA981E2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757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2744C-12E6-455B-B646-2EA92DE0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D71C4D-C062-4EEE-9A9A-31ADCC5C8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4DC97-C26E-407A-9E29-68C52D54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3/3/2021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E9353-B771-47FF-975E-72337414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5A858-B8B2-4364-A7D0-B2E8FAE0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76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6BABE-D80C-4F54-A03C-E1F9EBCA8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85191-EF5B-48BE-AB5D-B7BA4C3D0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A387A-1231-4FE3-8574-D4331A343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3/3/2021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21559-4901-4AD3-ABE7-DF023545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6C18E-B751-4E7B-9CD8-1BF44DAB8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74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9B412-EBAB-4569-B3D9-6B346BF8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C8AE-B0F4-404F-BCAD-A14C18E50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A9CAD-DAFB-4DE3-9C41-7FD03EA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3/3/2021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E3137-8136-46C5-AC2F-49E5F55E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AB6EF-A0B1-4706-AE44-253A6B18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42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02F68-BF19-468D-B422-54B6D189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7407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CBF7D7-84D4-4A39-B44E-9B029EEB1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641624"/>
            <a:ext cx="10515600" cy="1448026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29709-D243-41E8-89FA-62FA7AEB5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3/3/2021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B99C0-DC2A-4133-A10D-D43A1E05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22EFD-A17E-47F5-8AC9-EFD6D813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443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C668D-BFBE-4765-A294-8303931B5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071" y="566278"/>
            <a:ext cx="9512429" cy="965458"/>
          </a:xfrm>
        </p:spPr>
        <p:txBody>
          <a:bodyPr/>
          <a:lstStyle>
            <a:lvl1pPr algn="ctr">
              <a:defRPr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3C212-F55F-4D0D-BFA7-F00A33CAA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9758" y="2057400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4BDD7-2575-4E82-887D-DCAF9EB15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4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AECC8-3C3A-4A5D-AB7A-1F99E502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3/3/2021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47609B-ACA4-4323-9340-C7DB166D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09EA3-C5C7-4AC6-956A-DB9A3B4F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06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CDE0-7431-4F05-AA47-F10EB46C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9FFA7-D3EA-4CB8-A471-94235AD62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360D2-88E8-43C8-92D1-67AB23BBE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768F6-20A1-47A1-90FE-903135EEF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555EC1-268F-4324-A003-3608AA0D8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55C8E4-FCB8-4E06-9C43-0ACD949A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3/3/2021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01C005-C973-4D82-942A-334F1D43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FB6186-6570-4DE8-8603-70B0A51D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057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5ADD3-88C8-4B01-8CC6-808C0E416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634E6A-1390-4101-B78E-75923134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3/3/2021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C7B90-4C99-4653-872A-3572A02D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03516-4D31-49D2-9488-33C734A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27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0D8488-CF25-431B-A87A-AAF141BD0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3/3/2021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2F58E5-C92D-4C64-B867-0576B1EAD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16797-ABEC-4FE0-AFDE-36107B96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755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8F2B0-990D-418E-9D10-2464E9866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81131-AFFD-4339-9F30-D408B5105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C47F4-7968-4698-8BD3-A583099FA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2BC6F-3996-4B2B-B8F2-DD3A82CC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3/3/2021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32E66-581A-4CF2-A40A-4E24FAAC4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B1C89-C625-4618-81A2-FB34E4DA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43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1486F-443A-4F2D-AB1F-8B1F4C4DE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A21213-E7FB-406A-B8CD-735AAC7AD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41A03-500E-49F7-8D99-A1EAFE4D3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1523D-69E9-4EAE-A610-B3A237B75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3/3/2021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B852F-4134-4AB5-BA87-483B1E1A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34C5CB-918E-4A09-8222-D36E37B6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77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A0686-7BAC-45C0-BA30-0D0CBCE5C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202DE-82CD-407D-8C68-174B0CBB5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2254103"/>
            <a:ext cx="9486901" cy="3918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4AC9D-6E1B-46D3-959F-A068A1EDB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9800022" y="3223751"/>
            <a:ext cx="4114801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D3FE42E8-8B57-452D-A122-4DCE9AC771EF}" type="datetime1">
              <a:rPr lang="en-US" smtClean="0"/>
              <a:t>3/3/2021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C0015-9EFB-40F8-BC00-AC2483D60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08136" y="3223750"/>
            <a:ext cx="4114800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2C732-0E3E-49E0-A72E-D4C08CB44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6340" y="6356350"/>
            <a:ext cx="8718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pc="3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933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F642132-805A-497E-9C84-8D6774339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1E7F1DA-407F-41FD-AC0F-D9CAD1187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0" y="685800"/>
            <a:ext cx="4724400" cy="54864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6DAB0F-FA88-4253-8CC0-C66D9479B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76338" y="739141"/>
            <a:ext cx="3773424" cy="280415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Biology of psychology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19253A-18E2-4DAB-8B63-546B578A10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7600" y="4114800"/>
            <a:ext cx="3390900" cy="137160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What The Brain Tells Us About Human Behavior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EA6D1B-0F11-4E33-80CE-E65C48B2C1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24" y="685800"/>
            <a:ext cx="5715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194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F642132-805A-497E-9C84-8D6774339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1E7F1DA-407F-41FD-AC0F-D9CAD1187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0" y="685800"/>
            <a:ext cx="4724400" cy="54864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19253A-18E2-4DAB-8B63-546B578A10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1300" y="685800"/>
            <a:ext cx="4724400" cy="5715000"/>
          </a:xfrm>
        </p:spPr>
        <p:txBody>
          <a:bodyPr>
            <a:normAutofit/>
          </a:bodyPr>
          <a:lstStyle/>
          <a:p>
            <a:r>
              <a:rPr lang="en-US" b="1" i="0" dirty="0">
                <a:solidFill>
                  <a:schemeClr val="bg1"/>
                </a:solidFill>
              </a:rPr>
              <a:t>Frontal lobe: </a:t>
            </a:r>
          </a:p>
          <a:p>
            <a:r>
              <a:rPr lang="en-US" i="0" dirty="0">
                <a:solidFill>
                  <a:schemeClr val="bg1"/>
                </a:solidFill>
              </a:rPr>
              <a:t>   Also known as the motor cortex, this portion of the brain is involved in motor skills, higher level cognition, and expressive language.</a:t>
            </a:r>
          </a:p>
          <a:p>
            <a:endParaRPr lang="en-US" i="0" dirty="0">
              <a:solidFill>
                <a:schemeClr val="bg1"/>
              </a:solidFill>
            </a:endParaRPr>
          </a:p>
          <a:p>
            <a:r>
              <a:rPr lang="en-US" b="1" i="0" dirty="0">
                <a:solidFill>
                  <a:schemeClr val="bg1"/>
                </a:solidFill>
              </a:rPr>
              <a:t>Occipital lobe:</a:t>
            </a:r>
            <a:r>
              <a:rPr lang="en-US" i="0" dirty="0">
                <a:solidFill>
                  <a:schemeClr val="bg1"/>
                </a:solidFill>
              </a:rPr>
              <a:t> </a:t>
            </a:r>
          </a:p>
          <a:p>
            <a:r>
              <a:rPr lang="en-US" i="0" dirty="0">
                <a:solidFill>
                  <a:schemeClr val="bg1"/>
                </a:solidFill>
              </a:rPr>
              <a:t>  Also known as the visual cortex, this portion of the brain is involved in interpreting visual stimuli and information.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86FCEC-0860-412A-8FC2-96E9DBB11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5715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818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F642132-805A-497E-9C84-8D6774339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1E7F1DA-407F-41FD-AC0F-D9CAD1187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0" y="685800"/>
            <a:ext cx="4724400" cy="54864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19253A-18E2-4DAB-8B63-546B578A10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0" y="685800"/>
            <a:ext cx="4648200" cy="5486400"/>
          </a:xfrm>
        </p:spPr>
        <p:txBody>
          <a:bodyPr>
            <a:normAutofit/>
          </a:bodyPr>
          <a:lstStyle/>
          <a:p>
            <a:r>
              <a:rPr lang="en-US" b="1" i="0" dirty="0">
                <a:solidFill>
                  <a:schemeClr val="bg1"/>
                </a:solidFill>
              </a:rPr>
              <a:t>Parietal lobe: </a:t>
            </a:r>
          </a:p>
          <a:p>
            <a:r>
              <a:rPr lang="en-US" i="0" dirty="0">
                <a:solidFill>
                  <a:schemeClr val="bg1"/>
                </a:solidFill>
              </a:rPr>
              <a:t>Also known as the somatosensory cortex, this portion of the brain is involved in the processing of other tactile sensory information such as pressure, touch, and pain. </a:t>
            </a:r>
          </a:p>
          <a:p>
            <a:endParaRPr lang="en-US" i="0" dirty="0">
              <a:solidFill>
                <a:schemeClr val="bg1"/>
              </a:solidFill>
            </a:endParaRPr>
          </a:p>
          <a:p>
            <a:r>
              <a:rPr lang="en-US" b="1" i="0" dirty="0">
                <a:solidFill>
                  <a:schemeClr val="bg1"/>
                </a:solidFill>
              </a:rPr>
              <a:t>Temporal lobe: </a:t>
            </a:r>
          </a:p>
          <a:p>
            <a:r>
              <a:rPr lang="en-US" b="1" i="0" dirty="0">
                <a:solidFill>
                  <a:schemeClr val="bg1"/>
                </a:solidFill>
              </a:rPr>
              <a:t>A</a:t>
            </a:r>
            <a:r>
              <a:rPr lang="en-US" i="0" dirty="0">
                <a:solidFill>
                  <a:schemeClr val="bg1"/>
                </a:solidFill>
              </a:rPr>
              <a:t>lso known as the auditory cortex, this portion of the brain is involved in the interpretation of the sounds and language we hear.</a:t>
            </a:r>
          </a:p>
          <a:p>
            <a:endParaRPr lang="en-US" i="0" dirty="0">
              <a:solidFill>
                <a:schemeClr val="bg1"/>
              </a:solidFill>
            </a:endParaRPr>
          </a:p>
          <a:p>
            <a:endParaRPr lang="en-US" i="0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3E289A-6E3A-42C4-8073-05149B4C8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1722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79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F642132-805A-497E-9C84-8D6774339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1E7F1DA-407F-41FD-AC0F-D9CAD1187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0" y="685800"/>
            <a:ext cx="4724400" cy="54864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27EE4E-1C02-43D8-AEFE-D433B818B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68" y="685800"/>
            <a:ext cx="5715000" cy="5715000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1AA99395-9DB6-4507-B907-99CC9C83CC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31586" y="2350770"/>
            <a:ext cx="6624828" cy="1588008"/>
          </a:xfrm>
        </p:spPr>
        <p:txBody>
          <a:bodyPr>
            <a:normAutofit/>
          </a:bodyPr>
          <a:lstStyle/>
          <a:p>
            <a:r>
              <a:rPr lang="en-US" sz="4000" b="1" i="0" dirty="0">
                <a:solidFill>
                  <a:schemeClr val="bg1"/>
                </a:solidFill>
              </a:rPr>
              <a:t>The Peripheral </a:t>
            </a:r>
          </a:p>
          <a:p>
            <a:r>
              <a:rPr lang="en-US" sz="4000" b="1" i="0" dirty="0">
                <a:solidFill>
                  <a:schemeClr val="bg1"/>
                </a:solidFill>
              </a:rPr>
              <a:t>Nervous System</a:t>
            </a:r>
          </a:p>
        </p:txBody>
      </p:sp>
    </p:spTree>
    <p:extLst>
      <p:ext uri="{BB962C8B-B14F-4D97-AF65-F5344CB8AC3E}">
        <p14:creationId xmlns:p14="http://schemas.microsoft.com/office/powerpoint/2010/main" val="2900927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F642132-805A-497E-9C84-8D6774339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1E7F1DA-407F-41FD-AC0F-D9CAD1187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0" y="685800"/>
            <a:ext cx="4724400" cy="54864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27EE4E-1C02-43D8-AEFE-D433B818B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68" y="685800"/>
            <a:ext cx="5715000" cy="5715000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1AA99395-9DB6-4507-B907-99CC9C83CC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0" y="690283"/>
            <a:ext cx="6624828" cy="1588008"/>
          </a:xfrm>
        </p:spPr>
        <p:txBody>
          <a:bodyPr>
            <a:normAutofit/>
          </a:bodyPr>
          <a:lstStyle/>
          <a:p>
            <a:r>
              <a:rPr lang="en-US" sz="4000" b="1" i="0" dirty="0">
                <a:solidFill>
                  <a:schemeClr val="bg1"/>
                </a:solidFill>
              </a:rPr>
              <a:t>The Peripheral </a:t>
            </a:r>
          </a:p>
          <a:p>
            <a:r>
              <a:rPr lang="en-US" sz="4000" b="1" i="0" dirty="0">
                <a:solidFill>
                  <a:schemeClr val="bg1"/>
                </a:solidFill>
              </a:rPr>
              <a:t>Nervous System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C7573B-3D9B-443A-B5C1-6747AF3695D1}"/>
              </a:ext>
            </a:extLst>
          </p:cNvPr>
          <p:cNvSpPr txBox="1"/>
          <p:nvPr/>
        </p:nvSpPr>
        <p:spPr>
          <a:xfrm>
            <a:off x="7235190" y="2278292"/>
            <a:ext cx="3851910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chemeClr val="bg1"/>
                </a:solidFill>
              </a:rPr>
              <a:t>Two Parts: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bg1"/>
                </a:solidFill>
              </a:rPr>
              <a:t>The somatic nervous system, which controls the actions of skeletal muscles. 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bg1"/>
                </a:solidFill>
              </a:rPr>
              <a:t>The autonomic nervous system, which regulates automatic processes such as heart rate, breathing, and blood pressure.</a:t>
            </a:r>
          </a:p>
        </p:txBody>
      </p:sp>
    </p:spTree>
    <p:extLst>
      <p:ext uri="{BB962C8B-B14F-4D97-AF65-F5344CB8AC3E}">
        <p14:creationId xmlns:p14="http://schemas.microsoft.com/office/powerpoint/2010/main" val="493899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F642132-805A-497E-9C84-8D6774339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1E7F1DA-407F-41FD-AC0F-D9CAD1187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0" y="685800"/>
            <a:ext cx="4724400" cy="54864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27EE4E-1C02-43D8-AEFE-D433B818B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68" y="685800"/>
            <a:ext cx="5715000" cy="5715000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1AA99395-9DB6-4507-B907-99CC9C83CC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0" y="690283"/>
            <a:ext cx="6624828" cy="1588008"/>
          </a:xfrm>
        </p:spPr>
        <p:txBody>
          <a:bodyPr>
            <a:normAutofit/>
          </a:bodyPr>
          <a:lstStyle/>
          <a:p>
            <a:r>
              <a:rPr lang="en-US" sz="3000" b="1" i="0" dirty="0">
                <a:solidFill>
                  <a:schemeClr val="bg1"/>
                </a:solidFill>
              </a:rPr>
              <a:t>The Autonomic </a:t>
            </a:r>
          </a:p>
          <a:p>
            <a:r>
              <a:rPr lang="en-US" sz="3000" b="1" i="0" dirty="0">
                <a:solidFill>
                  <a:schemeClr val="bg1"/>
                </a:solidFill>
              </a:rPr>
              <a:t>Nervous System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C7573B-3D9B-443A-B5C1-6747AF3695D1}"/>
              </a:ext>
            </a:extLst>
          </p:cNvPr>
          <p:cNvSpPr txBox="1"/>
          <p:nvPr/>
        </p:nvSpPr>
        <p:spPr>
          <a:xfrm>
            <a:off x="7040880" y="1977897"/>
            <a:ext cx="4206240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>
                <a:solidFill>
                  <a:schemeClr val="bg1"/>
                </a:solidFill>
              </a:rPr>
              <a:t>Two Parts: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The sympathetic nervous system, which controls the fight-or-flight response, a reflex that prepares the body to respond to danger in the environment.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The parasympathetic nervous system, which works to bring the body back to its normal state after a fight-or-flight response.</a:t>
            </a:r>
          </a:p>
        </p:txBody>
      </p:sp>
    </p:spTree>
    <p:extLst>
      <p:ext uri="{BB962C8B-B14F-4D97-AF65-F5344CB8AC3E}">
        <p14:creationId xmlns:p14="http://schemas.microsoft.com/office/powerpoint/2010/main" val="501449625"/>
      </p:ext>
    </p:extLst>
  </p:cSld>
  <p:clrMapOvr>
    <a:masterClrMapping/>
  </p:clrMapOvr>
</p:sld>
</file>

<file path=ppt/theme/theme1.xml><?xml version="1.0" encoding="utf-8"?>
<a:theme xmlns:a="http://schemas.openxmlformats.org/drawingml/2006/main" name="ClassicFrameVTI">
  <a:themeElements>
    <a:clrScheme name="AnalogousFromLightSeedLeftStep">
      <a:dk1>
        <a:srgbClr val="000000"/>
      </a:dk1>
      <a:lt1>
        <a:srgbClr val="FFFFFF"/>
      </a:lt1>
      <a:dk2>
        <a:srgbClr val="35371F"/>
      </a:dk2>
      <a:lt2>
        <a:srgbClr val="E2E8E5"/>
      </a:lt2>
      <a:accent1>
        <a:srgbClr val="D28AAC"/>
      </a:accent1>
      <a:accent2>
        <a:srgbClr val="C970BE"/>
      </a:accent2>
      <a:accent3>
        <a:srgbClr val="BD8AD2"/>
      </a:accent3>
      <a:accent4>
        <a:srgbClr val="8970C9"/>
      </a:accent4>
      <a:accent5>
        <a:srgbClr val="8A93D2"/>
      </a:accent5>
      <a:accent6>
        <a:srgbClr val="70A1C9"/>
      </a:accent6>
      <a:hlink>
        <a:srgbClr val="579075"/>
      </a:hlink>
      <a:folHlink>
        <a:srgbClr val="7F7F7F"/>
      </a:folHlink>
    </a:clrScheme>
    <a:fontScheme name="Goudy and Gill Sans">
      <a:majorFont>
        <a:latin typeface="Goudy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FrameVTI" id="{4FA2A165-EC65-4FB0-B019-8C8876A1D8E3}" vid="{9D78F1F1-8226-42FD-A1A3-975EDF6D60F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1049</TotalTime>
  <Words>225</Words>
  <Application>Microsoft Office PowerPoint</Application>
  <PresentationFormat>Widescreen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Gill Sans MT</vt:lpstr>
      <vt:lpstr>Goudy Old Style</vt:lpstr>
      <vt:lpstr>ClassicFrameVTI</vt:lpstr>
      <vt:lpstr>Biology of psychology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Vandermeer</dc:creator>
  <cp:lastModifiedBy>Mark Vandermeer</cp:lastModifiedBy>
  <cp:revision>7</cp:revision>
  <dcterms:created xsi:type="dcterms:W3CDTF">2021-03-04T04:10:07Z</dcterms:created>
  <dcterms:modified xsi:type="dcterms:W3CDTF">2021-03-04T21:39:55Z</dcterms:modified>
</cp:coreProperties>
</file>