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36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3/3/2021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757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76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74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64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43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06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3/3/2021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05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3/3/2021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7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3/3/2021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55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43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77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pc="3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933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F642132-805A-497E-9C84-8D6774339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E7F1DA-407F-41FD-AC0F-D9CAD1187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1800" y="685800"/>
            <a:ext cx="4724400" cy="54864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6DAB0F-FA88-4253-8CC0-C66D9479B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76338" y="739141"/>
            <a:ext cx="3773424" cy="280415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Biology of psychology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19253A-18E2-4DAB-8B63-546B578A10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7600" y="4114800"/>
            <a:ext cx="3390900" cy="137160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What The Brain Tells Us About Human Behavior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EA6D1B-0F11-4E33-80CE-E65C48B2C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24" y="685800"/>
            <a:ext cx="5715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194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F642132-805A-497E-9C84-8D6774339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E7F1DA-407F-41FD-AC0F-D9CAD1187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1800" y="685800"/>
            <a:ext cx="4724400" cy="54864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19253A-18E2-4DAB-8B63-546B578A10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1300" y="685800"/>
            <a:ext cx="4724400" cy="5715000"/>
          </a:xfrm>
        </p:spPr>
        <p:txBody>
          <a:bodyPr>
            <a:normAutofit/>
          </a:bodyPr>
          <a:lstStyle/>
          <a:p>
            <a:r>
              <a:rPr lang="en-US" b="1" i="0" dirty="0">
                <a:solidFill>
                  <a:schemeClr val="bg1"/>
                </a:solidFill>
              </a:rPr>
              <a:t>Frontal lobe: </a:t>
            </a:r>
          </a:p>
          <a:p>
            <a:r>
              <a:rPr lang="en-US" i="0" dirty="0">
                <a:solidFill>
                  <a:schemeClr val="bg1"/>
                </a:solidFill>
              </a:rPr>
              <a:t>   Also known as the motor cortex, this portion of the brain is involved in motor skills, higher level cognition, and expressive language.</a:t>
            </a:r>
          </a:p>
          <a:p>
            <a:endParaRPr lang="en-US" i="0" dirty="0">
              <a:solidFill>
                <a:schemeClr val="bg1"/>
              </a:solidFill>
            </a:endParaRPr>
          </a:p>
          <a:p>
            <a:r>
              <a:rPr lang="en-US" b="1" i="0" dirty="0">
                <a:solidFill>
                  <a:schemeClr val="bg1"/>
                </a:solidFill>
              </a:rPr>
              <a:t>Occipital lobe:</a:t>
            </a:r>
            <a:r>
              <a:rPr lang="en-US" i="0" dirty="0">
                <a:solidFill>
                  <a:schemeClr val="bg1"/>
                </a:solidFill>
              </a:rPr>
              <a:t> </a:t>
            </a:r>
          </a:p>
          <a:p>
            <a:r>
              <a:rPr lang="en-US" i="0" dirty="0">
                <a:solidFill>
                  <a:schemeClr val="bg1"/>
                </a:solidFill>
              </a:rPr>
              <a:t>  Also known as the visual cortex, this portion of the brain is involved in interpreting visual stimuli and information.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86FCEC-0860-412A-8FC2-96E9DBB11F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5800"/>
            <a:ext cx="5715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818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F642132-805A-497E-9C84-8D6774339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E7F1DA-407F-41FD-AC0F-D9CAD1187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1800" y="685800"/>
            <a:ext cx="4724400" cy="54864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19253A-18E2-4DAB-8B63-546B578A10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0" y="685800"/>
            <a:ext cx="4648200" cy="5486400"/>
          </a:xfrm>
        </p:spPr>
        <p:txBody>
          <a:bodyPr>
            <a:normAutofit/>
          </a:bodyPr>
          <a:lstStyle/>
          <a:p>
            <a:r>
              <a:rPr lang="en-US" b="1" i="0" dirty="0">
                <a:solidFill>
                  <a:schemeClr val="bg1"/>
                </a:solidFill>
              </a:rPr>
              <a:t>Parietal lobe: </a:t>
            </a:r>
          </a:p>
          <a:p>
            <a:r>
              <a:rPr lang="en-US" i="0" dirty="0">
                <a:solidFill>
                  <a:schemeClr val="bg1"/>
                </a:solidFill>
              </a:rPr>
              <a:t>Also known as the somatosensory cortex, this portion of the brain is involved in the processing of other tactile sensory information such as pressure, touch, and pain. </a:t>
            </a:r>
          </a:p>
          <a:p>
            <a:endParaRPr lang="en-US" i="0" dirty="0">
              <a:solidFill>
                <a:schemeClr val="bg1"/>
              </a:solidFill>
            </a:endParaRPr>
          </a:p>
          <a:p>
            <a:r>
              <a:rPr lang="en-US" b="1" i="0" dirty="0">
                <a:solidFill>
                  <a:schemeClr val="bg1"/>
                </a:solidFill>
              </a:rPr>
              <a:t>Temporal lobe: </a:t>
            </a:r>
          </a:p>
          <a:p>
            <a:r>
              <a:rPr lang="en-US" b="1" i="0" dirty="0">
                <a:solidFill>
                  <a:schemeClr val="bg1"/>
                </a:solidFill>
              </a:rPr>
              <a:t>A</a:t>
            </a:r>
            <a:r>
              <a:rPr lang="en-US" i="0" dirty="0">
                <a:solidFill>
                  <a:schemeClr val="bg1"/>
                </a:solidFill>
              </a:rPr>
              <a:t>lso known as the auditory cortex, this portion of the brain is involved in the interpretation of the sounds and language we hear.</a:t>
            </a:r>
          </a:p>
          <a:p>
            <a:endParaRPr lang="en-US" i="0" dirty="0">
              <a:solidFill>
                <a:schemeClr val="bg1"/>
              </a:solidFill>
            </a:endParaRPr>
          </a:p>
          <a:p>
            <a:endParaRPr lang="en-US" i="0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3E289A-6E3A-42C4-8073-05149B4C84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1722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679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F642132-805A-497E-9C84-8D6774339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E7F1DA-407F-41FD-AC0F-D9CAD1187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1800" y="685800"/>
            <a:ext cx="4724400" cy="54864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27EE4E-1C02-43D8-AEFE-D433B818B7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68" y="685800"/>
            <a:ext cx="5715000" cy="5715000"/>
          </a:xfrm>
          <a:prstGeom prst="rect">
            <a:avLst/>
          </a:prstGeom>
        </p:spPr>
      </p:pic>
      <p:sp>
        <p:nvSpPr>
          <p:cNvPr id="7" name="Subtitle 6">
            <a:extLst>
              <a:ext uri="{FF2B5EF4-FFF2-40B4-BE49-F238E27FC236}">
                <a16:creationId xmlns:a16="http://schemas.microsoft.com/office/drawing/2014/main" id="{1AA99395-9DB6-4507-B907-99CC9C83C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31586" y="2350770"/>
            <a:ext cx="6624828" cy="1588008"/>
          </a:xfrm>
        </p:spPr>
        <p:txBody>
          <a:bodyPr>
            <a:normAutofit/>
          </a:bodyPr>
          <a:lstStyle/>
          <a:p>
            <a:r>
              <a:rPr lang="en-US" sz="4000" b="1" i="0" dirty="0">
                <a:solidFill>
                  <a:schemeClr val="bg1"/>
                </a:solidFill>
              </a:rPr>
              <a:t>The Peripheral </a:t>
            </a:r>
          </a:p>
          <a:p>
            <a:r>
              <a:rPr lang="en-US" sz="4000" b="1" i="0" dirty="0">
                <a:solidFill>
                  <a:schemeClr val="bg1"/>
                </a:solidFill>
              </a:rPr>
              <a:t>Nervous System</a:t>
            </a:r>
          </a:p>
        </p:txBody>
      </p:sp>
    </p:spTree>
    <p:extLst>
      <p:ext uri="{BB962C8B-B14F-4D97-AF65-F5344CB8AC3E}">
        <p14:creationId xmlns:p14="http://schemas.microsoft.com/office/powerpoint/2010/main" val="2900927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F642132-805A-497E-9C84-8D6774339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E7F1DA-407F-41FD-AC0F-D9CAD1187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1800" y="685800"/>
            <a:ext cx="4724400" cy="54864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27EE4E-1C02-43D8-AEFE-D433B818B7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68" y="685800"/>
            <a:ext cx="5715000" cy="5715000"/>
          </a:xfrm>
          <a:prstGeom prst="rect">
            <a:avLst/>
          </a:prstGeom>
        </p:spPr>
      </p:pic>
      <p:sp>
        <p:nvSpPr>
          <p:cNvPr id="7" name="Subtitle 6">
            <a:extLst>
              <a:ext uri="{FF2B5EF4-FFF2-40B4-BE49-F238E27FC236}">
                <a16:creationId xmlns:a16="http://schemas.microsoft.com/office/drawing/2014/main" id="{1AA99395-9DB6-4507-B907-99CC9C83C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0" y="690283"/>
            <a:ext cx="6624828" cy="1588008"/>
          </a:xfrm>
        </p:spPr>
        <p:txBody>
          <a:bodyPr>
            <a:normAutofit/>
          </a:bodyPr>
          <a:lstStyle/>
          <a:p>
            <a:r>
              <a:rPr lang="en-US" sz="4000" b="1" i="0" dirty="0">
                <a:solidFill>
                  <a:schemeClr val="bg1"/>
                </a:solidFill>
              </a:rPr>
              <a:t>The Peripheral </a:t>
            </a:r>
          </a:p>
          <a:p>
            <a:r>
              <a:rPr lang="en-US" sz="4000" b="1" i="0" dirty="0">
                <a:solidFill>
                  <a:schemeClr val="bg1"/>
                </a:solidFill>
              </a:rPr>
              <a:t>Nervous System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C7573B-3D9B-443A-B5C1-6747AF3695D1}"/>
              </a:ext>
            </a:extLst>
          </p:cNvPr>
          <p:cNvSpPr txBox="1"/>
          <p:nvPr/>
        </p:nvSpPr>
        <p:spPr>
          <a:xfrm>
            <a:off x="7235190" y="2278292"/>
            <a:ext cx="3851910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bg1"/>
                </a:solidFill>
              </a:rPr>
              <a:t>Two Parts: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bg1"/>
                </a:solidFill>
              </a:rPr>
              <a:t>The somatic nervous system, which controls the actions of skeletal muscles. 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bg1"/>
                </a:solidFill>
              </a:rPr>
              <a:t>The autonomic nervous system, which regulates automatic processes such as heart rate, breathing, and blood pressure.</a:t>
            </a:r>
          </a:p>
        </p:txBody>
      </p:sp>
    </p:spTree>
    <p:extLst>
      <p:ext uri="{BB962C8B-B14F-4D97-AF65-F5344CB8AC3E}">
        <p14:creationId xmlns:p14="http://schemas.microsoft.com/office/powerpoint/2010/main" val="493899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F642132-805A-497E-9C84-8D6774339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E7F1DA-407F-41FD-AC0F-D9CAD1187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1800" y="685800"/>
            <a:ext cx="4724400" cy="54864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27EE4E-1C02-43D8-AEFE-D433B818B7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68" y="685800"/>
            <a:ext cx="5715000" cy="5715000"/>
          </a:xfrm>
          <a:prstGeom prst="rect">
            <a:avLst/>
          </a:prstGeom>
        </p:spPr>
      </p:pic>
      <p:sp>
        <p:nvSpPr>
          <p:cNvPr id="7" name="Subtitle 6">
            <a:extLst>
              <a:ext uri="{FF2B5EF4-FFF2-40B4-BE49-F238E27FC236}">
                <a16:creationId xmlns:a16="http://schemas.microsoft.com/office/drawing/2014/main" id="{1AA99395-9DB6-4507-B907-99CC9C83C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0" y="690283"/>
            <a:ext cx="6624828" cy="1588008"/>
          </a:xfrm>
        </p:spPr>
        <p:txBody>
          <a:bodyPr>
            <a:normAutofit/>
          </a:bodyPr>
          <a:lstStyle/>
          <a:p>
            <a:r>
              <a:rPr lang="en-US" sz="3000" b="1" i="0" dirty="0">
                <a:solidFill>
                  <a:schemeClr val="bg1"/>
                </a:solidFill>
              </a:rPr>
              <a:t>The Autonomic </a:t>
            </a:r>
          </a:p>
          <a:p>
            <a:r>
              <a:rPr lang="en-US" sz="3000" b="1" i="0" dirty="0">
                <a:solidFill>
                  <a:schemeClr val="bg1"/>
                </a:solidFill>
              </a:rPr>
              <a:t>Nervous System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0C7573B-3D9B-443A-B5C1-6747AF3695D1}"/>
              </a:ext>
            </a:extLst>
          </p:cNvPr>
          <p:cNvSpPr txBox="1"/>
          <p:nvPr/>
        </p:nvSpPr>
        <p:spPr>
          <a:xfrm>
            <a:off x="7040880" y="1977897"/>
            <a:ext cx="4206240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>
                <a:solidFill>
                  <a:schemeClr val="bg1"/>
                </a:solidFill>
              </a:rPr>
              <a:t>Two Parts: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The sympathetic nervous system, which controls the fight-or-flight response, a reflex that prepares the body to respond to danger in the environment.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The parasympathetic nervous system, which works to bring the body back to its normal state after a fight-or-flight response.</a:t>
            </a:r>
          </a:p>
        </p:txBody>
      </p:sp>
    </p:spTree>
    <p:extLst>
      <p:ext uri="{BB962C8B-B14F-4D97-AF65-F5344CB8AC3E}">
        <p14:creationId xmlns:p14="http://schemas.microsoft.com/office/powerpoint/2010/main" val="501449625"/>
      </p:ext>
    </p:extLst>
  </p:cSld>
  <p:clrMapOvr>
    <a:masterClrMapping/>
  </p:clrMapOvr>
</p:sld>
</file>

<file path=ppt/theme/theme1.xml><?xml version="1.0" encoding="utf-8"?>
<a:theme xmlns:a="http://schemas.openxmlformats.org/drawingml/2006/main" name="ClassicFrameVTI">
  <a:themeElements>
    <a:clrScheme name="AnalogousFromLightSeedLeftStep">
      <a:dk1>
        <a:srgbClr val="000000"/>
      </a:dk1>
      <a:lt1>
        <a:srgbClr val="FFFFFF"/>
      </a:lt1>
      <a:dk2>
        <a:srgbClr val="35371F"/>
      </a:dk2>
      <a:lt2>
        <a:srgbClr val="E2E8E5"/>
      </a:lt2>
      <a:accent1>
        <a:srgbClr val="D28AAC"/>
      </a:accent1>
      <a:accent2>
        <a:srgbClr val="C970BE"/>
      </a:accent2>
      <a:accent3>
        <a:srgbClr val="BD8AD2"/>
      </a:accent3>
      <a:accent4>
        <a:srgbClr val="8970C9"/>
      </a:accent4>
      <a:accent5>
        <a:srgbClr val="8A93D2"/>
      </a:accent5>
      <a:accent6>
        <a:srgbClr val="70A1C9"/>
      </a:accent6>
      <a:hlink>
        <a:srgbClr val="579075"/>
      </a:hlink>
      <a:folHlink>
        <a:srgbClr val="7F7F7F"/>
      </a:folHlink>
    </a:clrScheme>
    <a:fontScheme name="Goudy and Gill Sans">
      <a:majorFont>
        <a:latin typeface="Goudy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1049</TotalTime>
  <Words>225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Goudy Old Style</vt:lpstr>
      <vt:lpstr>ClassicFrameVTI</vt:lpstr>
      <vt:lpstr>Biology of psychology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Vandermeer</dc:creator>
  <cp:lastModifiedBy>Mark Vandermeer</cp:lastModifiedBy>
  <cp:revision>7</cp:revision>
  <dcterms:created xsi:type="dcterms:W3CDTF">2021-03-04T04:10:07Z</dcterms:created>
  <dcterms:modified xsi:type="dcterms:W3CDTF">2021-03-04T21:39:55Z</dcterms:modified>
</cp:coreProperties>
</file>