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1" r:id="rId6"/>
    <p:sldId id="265" r:id="rId7"/>
    <p:sldId id="260" r:id="rId8"/>
    <p:sldId id="266" r:id="rId9"/>
    <p:sldId id="261" r:id="rId10"/>
    <p:sldId id="267" r:id="rId11"/>
    <p:sldId id="268" r:id="rId12"/>
    <p:sldId id="262" r:id="rId13"/>
    <p:sldId id="269" r:id="rId14"/>
    <p:sldId id="270" r:id="rId15"/>
    <p:sldId id="263" r:id="rId16"/>
    <p:sldId id="272" r:id="rId17"/>
    <p:sldId id="26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1" autoAdjust="0"/>
    <p:restoredTop sz="94660"/>
  </p:normalViewPr>
  <p:slideViewPr>
    <p:cSldViewPr snapToGrid="0">
      <p:cViewPr varScale="1">
        <p:scale>
          <a:sx n="84" d="100"/>
          <a:sy n="84" d="100"/>
        </p:scale>
        <p:origin x="45"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3D16-2D17-4270-9DB8-A854777B9FE7}"/>
              </a:ext>
            </a:extLst>
          </p:cNvPr>
          <p:cNvSpPr>
            <a:spLocks noGrp="1"/>
          </p:cNvSpPr>
          <p:nvPr>
            <p:ph type="ctrTitle"/>
          </p:nvPr>
        </p:nvSpPr>
        <p:spPr/>
        <p:txBody>
          <a:bodyPr/>
          <a:lstStyle/>
          <a:p>
            <a:r>
              <a:rPr lang="en-US" dirty="0"/>
              <a:t>Customer Value Journey Part. 2</a:t>
            </a:r>
          </a:p>
        </p:txBody>
      </p:sp>
      <p:sp>
        <p:nvSpPr>
          <p:cNvPr id="3" name="Subtitle 2">
            <a:extLst>
              <a:ext uri="{FF2B5EF4-FFF2-40B4-BE49-F238E27FC236}">
                <a16:creationId xmlns:a16="http://schemas.microsoft.com/office/drawing/2014/main" id="{51C4C7D9-DFF7-456E-ACD4-17E97204B369}"/>
              </a:ext>
            </a:extLst>
          </p:cNvPr>
          <p:cNvSpPr>
            <a:spLocks noGrp="1"/>
          </p:cNvSpPr>
          <p:nvPr>
            <p:ph type="subTitle" idx="1"/>
          </p:nvPr>
        </p:nvSpPr>
        <p:spPr/>
        <p:txBody>
          <a:bodyPr/>
          <a:lstStyle/>
          <a:p>
            <a:r>
              <a:rPr lang="en-US" dirty="0"/>
              <a:t>How you influence what happens when…</a:t>
            </a:r>
          </a:p>
        </p:txBody>
      </p:sp>
    </p:spTree>
    <p:extLst>
      <p:ext uri="{BB962C8B-B14F-4D97-AF65-F5344CB8AC3E}">
        <p14:creationId xmlns:p14="http://schemas.microsoft.com/office/powerpoint/2010/main" val="3965233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a:t>Lead Magnets…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The purpose of a lead magnet is to pique someone’s interest, make them want to explore further, and meet a basic need they may have.</a:t>
            </a:r>
          </a:p>
          <a:p>
            <a:pPr>
              <a:spcBef>
                <a:spcPts val="1000"/>
              </a:spcBef>
              <a:buClr>
                <a:schemeClr val="accent1"/>
              </a:buClr>
              <a:buFont typeface="Wingdings 3" charset="2"/>
              <a:buChar char=""/>
            </a:pPr>
            <a:r>
              <a:rPr lang="en-US" sz="2400" dirty="0">
                <a:solidFill>
                  <a:schemeClr val="tx1">
                    <a:lumMod val="75000"/>
                    <a:lumOff val="25000"/>
                  </a:schemeClr>
                </a:solidFill>
              </a:rPr>
              <a:t>It is also used to capture that person’s identity for subsequent followup.</a:t>
            </a:r>
          </a:p>
        </p:txBody>
      </p:sp>
    </p:spTree>
    <p:extLst>
      <p:ext uri="{BB962C8B-B14F-4D97-AF65-F5344CB8AC3E}">
        <p14:creationId xmlns:p14="http://schemas.microsoft.com/office/powerpoint/2010/main" val="3163195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a:t>Lead Magnets…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You can either create this material, or select a resource item from elsewhere</a:t>
            </a:r>
          </a:p>
          <a:p>
            <a:pPr>
              <a:spcBef>
                <a:spcPts val="1000"/>
              </a:spcBef>
              <a:buClr>
                <a:schemeClr val="accent1"/>
              </a:buClr>
              <a:buFont typeface="Wingdings 3" charset="2"/>
              <a:buChar char=""/>
            </a:pPr>
            <a:r>
              <a:rPr lang="en-US" sz="2400" dirty="0">
                <a:solidFill>
                  <a:schemeClr val="tx1">
                    <a:lumMod val="75000"/>
                    <a:lumOff val="25000"/>
                  </a:schemeClr>
                </a:solidFill>
              </a:rPr>
              <a:t>Examples, various instructional sports training videos for promoting a sports camp.  Different types of instructional material to help people in your community to earn supplemental income.</a:t>
            </a:r>
          </a:p>
        </p:txBody>
      </p:sp>
    </p:spTree>
    <p:extLst>
      <p:ext uri="{BB962C8B-B14F-4D97-AF65-F5344CB8AC3E}">
        <p14:creationId xmlns:p14="http://schemas.microsoft.com/office/powerpoint/2010/main" val="1668324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So you’ve passed out those little booklets about making additional income to those who’ve asked.</a:t>
            </a:r>
          </a:p>
          <a:p>
            <a:pPr>
              <a:spcBef>
                <a:spcPts val="1000"/>
              </a:spcBef>
              <a:buClr>
                <a:schemeClr val="accent1"/>
              </a:buClr>
              <a:buFont typeface="Wingdings 3" charset="2"/>
              <a:buChar char=""/>
            </a:pPr>
            <a:r>
              <a:rPr lang="en-US" sz="2400" dirty="0">
                <a:solidFill>
                  <a:schemeClr val="tx1">
                    <a:lumMod val="75000"/>
                    <a:lumOff val="25000"/>
                  </a:schemeClr>
                </a:solidFill>
              </a:rPr>
              <a:t>Obviously there was some interest, some sort of motivation for requesting this specific material, which tells you something about that individual doesn’t it?</a:t>
            </a:r>
          </a:p>
        </p:txBody>
      </p:sp>
    </p:spTree>
    <p:extLst>
      <p:ext uri="{BB962C8B-B14F-4D97-AF65-F5344CB8AC3E}">
        <p14:creationId xmlns:p14="http://schemas.microsoft.com/office/powerpoint/2010/main" val="3210595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But not everybody will act on that information. There are different individual levels of need for that specific information topic.</a:t>
            </a:r>
          </a:p>
        </p:txBody>
      </p:sp>
    </p:spTree>
    <p:extLst>
      <p:ext uri="{BB962C8B-B14F-4D97-AF65-F5344CB8AC3E}">
        <p14:creationId xmlns:p14="http://schemas.microsoft.com/office/powerpoint/2010/main" val="134500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So the next step in the marketing strategy is offering a trip wire offer – similar to a lead magnet, but perhaps a bit more expensive, higher perceived value, etc. </a:t>
            </a:r>
          </a:p>
          <a:p>
            <a:pPr>
              <a:spcBef>
                <a:spcPts val="1000"/>
              </a:spcBef>
              <a:buClr>
                <a:schemeClr val="accent1"/>
              </a:buClr>
              <a:buFont typeface="Wingdings 3" charset="2"/>
              <a:buChar char=""/>
            </a:pPr>
            <a:r>
              <a:rPr lang="en-US" sz="2400" dirty="0">
                <a:solidFill>
                  <a:schemeClr val="tx1">
                    <a:lumMod val="75000"/>
                    <a:lumOff val="25000"/>
                  </a:schemeClr>
                </a:solidFill>
              </a:rPr>
              <a:t>This is the decision point where you know someone is gravitating in your direction, and moving to the next step on the Customer Value Journey.</a:t>
            </a:r>
          </a:p>
        </p:txBody>
      </p:sp>
    </p:spTree>
    <p:extLst>
      <p:ext uri="{BB962C8B-B14F-4D97-AF65-F5344CB8AC3E}">
        <p14:creationId xmlns:p14="http://schemas.microsoft.com/office/powerpoint/2010/main" val="72366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783605" y="1461598"/>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dirty="0">
                <a:solidFill>
                  <a:schemeClr val="tx1">
                    <a:lumMod val="75000"/>
                    <a:lumOff val="25000"/>
                  </a:schemeClr>
                </a:solidFill>
              </a:rPr>
              <a:t>As marketer’s we’ve learned decades ago that while we want everybody to buy our stuff, not everybody wants us; </a:t>
            </a:r>
          </a:p>
          <a:p>
            <a:pPr>
              <a:spcBef>
                <a:spcPts val="1000"/>
              </a:spcBef>
              <a:buClr>
                <a:schemeClr val="accent1"/>
              </a:buClr>
              <a:buFont typeface="Wingdings 3" charset="2"/>
              <a:buChar char=""/>
            </a:pPr>
            <a:r>
              <a:rPr lang="en-US" dirty="0">
                <a:solidFill>
                  <a:schemeClr val="tx1">
                    <a:lumMod val="75000"/>
                    <a:lumOff val="25000"/>
                  </a:schemeClr>
                </a:solidFill>
              </a:rPr>
              <a:t>It’s not personal or a vote against you or your ministry.  But you do want to continuously identify those individuals that your message is attracting and resonating with;</a:t>
            </a:r>
          </a:p>
        </p:txBody>
      </p:sp>
    </p:spTree>
    <p:extLst>
      <p:ext uri="{BB962C8B-B14F-4D97-AF65-F5344CB8AC3E}">
        <p14:creationId xmlns:p14="http://schemas.microsoft.com/office/powerpoint/2010/main" val="276229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783605" y="1461598"/>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dirty="0">
                <a:solidFill>
                  <a:schemeClr val="tx1">
                    <a:lumMod val="75000"/>
                    <a:lumOff val="25000"/>
                  </a:schemeClr>
                </a:solidFill>
              </a:rPr>
              <a:t>This process is designed and used to help determine which people in your ministry process are destined to move to the next level on the Journey.</a:t>
            </a:r>
          </a:p>
          <a:p>
            <a:pPr>
              <a:spcBef>
                <a:spcPts val="1000"/>
              </a:spcBef>
              <a:buClr>
                <a:schemeClr val="accent1"/>
              </a:buClr>
              <a:buFont typeface="Wingdings 3" charset="2"/>
              <a:buChar char=""/>
            </a:pPr>
            <a:r>
              <a:rPr lang="en-US" dirty="0">
                <a:solidFill>
                  <a:schemeClr val="tx1">
                    <a:lumMod val="75000"/>
                    <a:lumOff val="25000"/>
                  </a:schemeClr>
                </a:solidFill>
              </a:rPr>
              <a:t>It tells you what level they’re at, and how committed they are;</a:t>
            </a:r>
          </a:p>
        </p:txBody>
      </p:sp>
    </p:spTree>
    <p:extLst>
      <p:ext uri="{BB962C8B-B14F-4D97-AF65-F5344CB8AC3E}">
        <p14:creationId xmlns:p14="http://schemas.microsoft.com/office/powerpoint/2010/main" val="1222931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err="1"/>
              <a:t>TripWires</a:t>
            </a:r>
            <a:r>
              <a:rPr lang="en-US" dirty="0"/>
              <a:t>…</a:t>
            </a:r>
          </a:p>
        </p:txBody>
      </p:sp>
      <p:sp>
        <p:nvSpPr>
          <p:cNvPr id="5" name="TextBox 4">
            <a:extLst>
              <a:ext uri="{FF2B5EF4-FFF2-40B4-BE49-F238E27FC236}">
                <a16:creationId xmlns:a16="http://schemas.microsoft.com/office/drawing/2014/main" id="{91073967-8D59-482A-9CA2-265A27E59B14}"/>
              </a:ext>
            </a:extLst>
          </p:cNvPr>
          <p:cNvSpPr txBox="1"/>
          <p:nvPr/>
        </p:nvSpPr>
        <p:spPr>
          <a:xfrm>
            <a:off x="5783605" y="1461598"/>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dirty="0">
                <a:solidFill>
                  <a:schemeClr val="tx1">
                    <a:lumMod val="75000"/>
                    <a:lumOff val="25000"/>
                  </a:schemeClr>
                </a:solidFill>
              </a:rPr>
              <a:t>The other people who don’t acknowledge your trip wire offer are continuously fed (drip by drip) with additional material (maintaining awareness) until they respond or simply drop off. (Return Path)</a:t>
            </a:r>
          </a:p>
          <a:p>
            <a:pPr>
              <a:spcBef>
                <a:spcPts val="1000"/>
              </a:spcBef>
              <a:buClr>
                <a:schemeClr val="accent1"/>
              </a:buClr>
              <a:buFont typeface="Wingdings 3" charset="2"/>
              <a:buChar char=""/>
            </a:pPr>
            <a:r>
              <a:rPr lang="en-US" dirty="0">
                <a:solidFill>
                  <a:schemeClr val="tx1">
                    <a:lumMod val="75000"/>
                    <a:lumOff val="25000"/>
                  </a:schemeClr>
                </a:solidFill>
              </a:rPr>
              <a:t>Repeat this strategy at each level of the Customer Value Journey</a:t>
            </a:r>
          </a:p>
          <a:p>
            <a:pPr>
              <a:spcBef>
                <a:spcPts val="1000"/>
              </a:spcBef>
              <a:buClr>
                <a:schemeClr val="accent1"/>
              </a:buClr>
              <a:buFont typeface="Wingdings 3" charset="2"/>
              <a:buChar char=""/>
            </a:pPr>
            <a:r>
              <a:rPr lang="en-US" dirty="0">
                <a:solidFill>
                  <a:schemeClr val="tx1">
                    <a:lumMod val="75000"/>
                    <a:lumOff val="25000"/>
                  </a:schemeClr>
                </a:solidFill>
              </a:rPr>
              <a:t>There are online tools that help to automate these processes. Search for CRM tools, marketing automation, or email marketing tools especially.</a:t>
            </a:r>
          </a:p>
        </p:txBody>
      </p:sp>
    </p:spTree>
    <p:extLst>
      <p:ext uri="{BB962C8B-B14F-4D97-AF65-F5344CB8AC3E}">
        <p14:creationId xmlns:p14="http://schemas.microsoft.com/office/powerpoint/2010/main" val="144848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BB98A-E141-46C7-8E6B-64829BB77658}"/>
              </a:ext>
            </a:extLst>
          </p:cNvPr>
          <p:cNvSpPr>
            <a:spLocks noGrp="1"/>
          </p:cNvSpPr>
          <p:nvPr>
            <p:ph type="title"/>
          </p:nvPr>
        </p:nvSpPr>
        <p:spPr/>
        <p:txBody>
          <a:bodyPr/>
          <a:lstStyle/>
          <a:p>
            <a:r>
              <a:rPr lang="en-US" dirty="0"/>
              <a:t>A bit of review…</a:t>
            </a:r>
          </a:p>
        </p:txBody>
      </p:sp>
      <p:pic>
        <p:nvPicPr>
          <p:cNvPr id="4" name="Content Placeholder 4" descr="A screenshot of a cell phone&#10;&#10;Description generated with very high confidence">
            <a:extLst>
              <a:ext uri="{FF2B5EF4-FFF2-40B4-BE49-F238E27FC236}">
                <a16:creationId xmlns:a16="http://schemas.microsoft.com/office/drawing/2014/main" id="{3D6C688A-6D6D-402D-AF59-B8270ABFA29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24768" y="1614487"/>
            <a:ext cx="6479844" cy="3617913"/>
          </a:xfrm>
        </p:spPr>
      </p:pic>
      <p:sp>
        <p:nvSpPr>
          <p:cNvPr id="5" name="TextBox 4">
            <a:extLst>
              <a:ext uri="{FF2B5EF4-FFF2-40B4-BE49-F238E27FC236}">
                <a16:creationId xmlns:a16="http://schemas.microsoft.com/office/drawing/2014/main" id="{35674847-7FBC-4670-A14F-14B0BEA4C095}"/>
              </a:ext>
            </a:extLst>
          </p:cNvPr>
          <p:cNvSpPr txBox="1"/>
          <p:nvPr/>
        </p:nvSpPr>
        <p:spPr>
          <a:xfrm>
            <a:off x="1621812" y="1491208"/>
            <a:ext cx="3309257" cy="4154984"/>
          </a:xfrm>
          <a:prstGeom prst="rect">
            <a:avLst/>
          </a:prstGeom>
          <a:noFill/>
        </p:spPr>
        <p:txBody>
          <a:bodyPr wrap="square" rtlCol="0">
            <a:spAutoFit/>
          </a:bodyPr>
          <a:lstStyle/>
          <a:p>
            <a:r>
              <a:rPr lang="en-US" sz="2400" dirty="0"/>
              <a:t>In the previous module we identified each of the steps on the customer value journey. We also briefly characterized a few of the unique needs of each specific step on the journey.</a:t>
            </a:r>
          </a:p>
        </p:txBody>
      </p:sp>
    </p:spTree>
    <p:extLst>
      <p:ext uri="{BB962C8B-B14F-4D97-AF65-F5344CB8AC3E}">
        <p14:creationId xmlns:p14="http://schemas.microsoft.com/office/powerpoint/2010/main" val="1551518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10"/>
            <a:ext cx="5021516" cy="1280890"/>
          </a:xfrm>
        </p:spPr>
        <p:txBody>
          <a:bodyPr vert="horz" lIns="91440" tIns="45720" rIns="91440" bIns="45720" rtlCol="0" anchor="t">
            <a:normAutofit/>
          </a:bodyPr>
          <a:lstStyle/>
          <a:p>
            <a:r>
              <a:rPr lang="en-US" dirty="0"/>
              <a:t>In this 2</a:t>
            </a:r>
            <a:r>
              <a:rPr lang="en-US" baseline="30000" dirty="0"/>
              <a:t>nd</a:t>
            </a:r>
            <a:r>
              <a:rPr lang="en-US" dirty="0"/>
              <a:t> module…</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2575042"/>
            <a:ext cx="5696482" cy="3336179"/>
          </a:xfrm>
          <a:prstGeom prst="rect">
            <a:avLst/>
          </a:prstGeom>
        </p:spPr>
        <p:txBody>
          <a:bodyPr vert="horz" lIns="91440" tIns="45720" rIns="91440" bIns="45720" rtlCol="0">
            <a:noAutofit/>
          </a:bodyPr>
          <a:lstStyle/>
          <a:p>
            <a:pPr>
              <a:spcBef>
                <a:spcPts val="1000"/>
              </a:spcBef>
              <a:buClr>
                <a:schemeClr val="accent1"/>
              </a:buClr>
              <a:buFont typeface="Wingdings 3" charset="2"/>
              <a:buChar char=""/>
            </a:pPr>
            <a:r>
              <a:rPr lang="en-US" sz="3200" dirty="0">
                <a:solidFill>
                  <a:schemeClr val="tx1">
                    <a:lumMod val="75000"/>
                    <a:lumOff val="25000"/>
                  </a:schemeClr>
                </a:solidFill>
              </a:rPr>
              <a:t>We’ll look at the specific strategy of how you meet the information and nurturing requirements of each person at each step of their own personal journey.</a:t>
            </a:r>
          </a:p>
        </p:txBody>
      </p:sp>
    </p:spTree>
    <p:extLst>
      <p:ext uri="{BB962C8B-B14F-4D97-AF65-F5344CB8AC3E}">
        <p14:creationId xmlns:p14="http://schemas.microsoft.com/office/powerpoint/2010/main" val="266367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10"/>
            <a:ext cx="5021516" cy="1280890"/>
          </a:xfrm>
        </p:spPr>
        <p:txBody>
          <a:bodyPr vert="horz" lIns="91440" tIns="45720" rIns="91440" bIns="45720" rtlCol="0" anchor="t">
            <a:normAutofit/>
          </a:bodyPr>
          <a:lstStyle/>
          <a:p>
            <a:r>
              <a:rPr lang="en-US" dirty="0"/>
              <a:t>As you begin designing this process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2575042"/>
            <a:ext cx="5696482" cy="3862044"/>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Each step on the Customer Value Optimization journey that you saw on the second slide has its own strategy.  </a:t>
            </a:r>
          </a:p>
          <a:p>
            <a:pPr>
              <a:spcBef>
                <a:spcPts val="1000"/>
              </a:spcBef>
              <a:buClr>
                <a:schemeClr val="accent1"/>
              </a:buClr>
              <a:buFont typeface="Wingdings 3" charset="2"/>
              <a:buChar char=""/>
            </a:pPr>
            <a:r>
              <a:rPr lang="en-US" sz="2400" dirty="0">
                <a:solidFill>
                  <a:schemeClr val="tx1">
                    <a:lumMod val="75000"/>
                    <a:lumOff val="25000"/>
                  </a:schemeClr>
                </a:solidFill>
              </a:rPr>
              <a:t>Different people at different stages of their journey need to hear different messages from you.</a:t>
            </a:r>
          </a:p>
          <a:p>
            <a:pPr>
              <a:spcBef>
                <a:spcPts val="1000"/>
              </a:spcBef>
              <a:buClr>
                <a:schemeClr val="accent1"/>
              </a:buClr>
              <a:buFont typeface="Wingdings 3" charset="2"/>
              <a:buChar char=""/>
            </a:pPr>
            <a:r>
              <a:rPr lang="en-US" sz="2400" dirty="0">
                <a:solidFill>
                  <a:schemeClr val="tx1">
                    <a:lumMod val="75000"/>
                    <a:lumOff val="25000"/>
                  </a:schemeClr>
                </a:solidFill>
              </a:rPr>
              <a:t>The flowchart on the left is a diagram of that process.</a:t>
            </a:r>
          </a:p>
        </p:txBody>
      </p:sp>
    </p:spTree>
    <p:extLst>
      <p:ext uri="{BB962C8B-B14F-4D97-AF65-F5344CB8AC3E}">
        <p14:creationId xmlns:p14="http://schemas.microsoft.com/office/powerpoint/2010/main" val="372468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10"/>
            <a:ext cx="5021516" cy="1280890"/>
          </a:xfrm>
        </p:spPr>
        <p:txBody>
          <a:bodyPr vert="horz" lIns="91440" tIns="45720" rIns="91440" bIns="45720" rtlCol="0" anchor="t">
            <a:normAutofit/>
          </a:bodyPr>
          <a:lstStyle/>
          <a:p>
            <a:r>
              <a:rPr lang="en-US" dirty="0"/>
              <a:t>As you begin designing this process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2575042"/>
            <a:ext cx="5696482" cy="3862044"/>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It’s important to have complete clarity about which exact step of the Customer Value Journey you’re targeting this strategy for. Typically you target only one step at a time.</a:t>
            </a:r>
          </a:p>
          <a:p>
            <a:pPr>
              <a:spcBef>
                <a:spcPts val="1000"/>
              </a:spcBef>
              <a:buClr>
                <a:schemeClr val="accent1"/>
              </a:buClr>
              <a:buFont typeface="Wingdings 3" charset="2"/>
              <a:buChar char=""/>
            </a:pPr>
            <a:r>
              <a:rPr lang="en-US" sz="2400" dirty="0">
                <a:solidFill>
                  <a:schemeClr val="tx1">
                    <a:lumMod val="75000"/>
                    <a:lumOff val="25000"/>
                  </a:schemeClr>
                </a:solidFill>
              </a:rPr>
              <a:t>The resources that you offer within this process need to be a fit for the people at that level of their journey.</a:t>
            </a:r>
          </a:p>
        </p:txBody>
      </p:sp>
    </p:spTree>
    <p:extLst>
      <p:ext uri="{BB962C8B-B14F-4D97-AF65-F5344CB8AC3E}">
        <p14:creationId xmlns:p14="http://schemas.microsoft.com/office/powerpoint/2010/main" val="4049501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10"/>
            <a:ext cx="5021516" cy="1280890"/>
          </a:xfrm>
        </p:spPr>
        <p:txBody>
          <a:bodyPr vert="horz" lIns="91440" tIns="45720" rIns="91440" bIns="45720" rtlCol="0" anchor="t">
            <a:normAutofit/>
          </a:bodyPr>
          <a:lstStyle/>
          <a:p>
            <a:r>
              <a:rPr lang="en-US" dirty="0"/>
              <a:t>As you begin designing this process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2575042"/>
            <a:ext cx="5696482" cy="3862044"/>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Also, the method you use to communicate to them is important.  The chart on the left focuses only on the online methods. But signs, flyers, announcements in neighborhood newsletters are highly effective as well</a:t>
            </a:r>
          </a:p>
          <a:p>
            <a:pPr>
              <a:spcBef>
                <a:spcPts val="1000"/>
              </a:spcBef>
              <a:buClr>
                <a:schemeClr val="accent1"/>
              </a:buClr>
              <a:buFont typeface="Wingdings 3" charset="2"/>
              <a:buChar char=""/>
            </a:pPr>
            <a:r>
              <a:rPr lang="en-US" sz="2400" dirty="0">
                <a:solidFill>
                  <a:schemeClr val="tx1">
                    <a:lumMod val="75000"/>
                    <a:lumOff val="25000"/>
                  </a:schemeClr>
                </a:solidFill>
              </a:rPr>
              <a:t>For best results use more than one method of communicating</a:t>
            </a:r>
          </a:p>
        </p:txBody>
      </p:sp>
    </p:spTree>
    <p:extLst>
      <p:ext uri="{BB962C8B-B14F-4D97-AF65-F5344CB8AC3E}">
        <p14:creationId xmlns:p14="http://schemas.microsoft.com/office/powerpoint/2010/main" val="2041687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10"/>
            <a:ext cx="5237190" cy="1170614"/>
          </a:xfrm>
        </p:spPr>
        <p:txBody>
          <a:bodyPr vert="horz" lIns="91440" tIns="45720" rIns="91440" bIns="45720" rtlCol="0" anchor="t">
            <a:normAutofit fontScale="90000"/>
          </a:bodyPr>
          <a:lstStyle/>
          <a:p>
            <a:r>
              <a:rPr lang="en-US" dirty="0"/>
              <a:t>Begin filling out critical elements of the flowchart</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2765918"/>
            <a:ext cx="5696482" cy="3671168"/>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Below the horizontal lineup of potential traffic sources or message channels is a flow chart diagram of the message strategy for one particular step on that Customer Value Journey.</a:t>
            </a:r>
          </a:p>
        </p:txBody>
      </p:sp>
    </p:spTree>
    <p:extLst>
      <p:ext uri="{BB962C8B-B14F-4D97-AF65-F5344CB8AC3E}">
        <p14:creationId xmlns:p14="http://schemas.microsoft.com/office/powerpoint/2010/main" val="2888645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fontScale="90000"/>
          </a:bodyPr>
          <a:lstStyle/>
          <a:p>
            <a:r>
              <a:rPr lang="en-US" dirty="0"/>
              <a:t>Begin filling out critical elements of the flowchart</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Marketing strategy for products and services can get exceptionally precise, segmented, splintered, and detailed.</a:t>
            </a:r>
          </a:p>
          <a:p>
            <a:pPr>
              <a:spcBef>
                <a:spcPts val="1000"/>
              </a:spcBef>
              <a:buClr>
                <a:schemeClr val="accent1"/>
              </a:buClr>
              <a:buFont typeface="Wingdings 3" charset="2"/>
              <a:buChar char=""/>
            </a:pPr>
            <a:r>
              <a:rPr lang="en-US" sz="2400" dirty="0">
                <a:solidFill>
                  <a:schemeClr val="tx1">
                    <a:lumMod val="75000"/>
                    <a:lumOff val="25000"/>
                  </a:schemeClr>
                </a:solidFill>
              </a:rPr>
              <a:t>Marketing strategy for your ministry application doesn’t need to be. </a:t>
            </a:r>
          </a:p>
          <a:p>
            <a:pPr>
              <a:spcBef>
                <a:spcPts val="1000"/>
              </a:spcBef>
              <a:buClr>
                <a:schemeClr val="accent1"/>
              </a:buClr>
              <a:buFont typeface="Wingdings 3" charset="2"/>
              <a:buChar char=""/>
            </a:pPr>
            <a:r>
              <a:rPr lang="en-US" sz="2400" dirty="0">
                <a:solidFill>
                  <a:schemeClr val="tx1">
                    <a:lumMod val="75000"/>
                    <a:lumOff val="25000"/>
                  </a:schemeClr>
                </a:solidFill>
              </a:rPr>
              <a:t>However, the basic elements of the strategy do need to be accounted for and delivered. </a:t>
            </a:r>
          </a:p>
        </p:txBody>
      </p:sp>
    </p:spTree>
    <p:extLst>
      <p:ext uri="{BB962C8B-B14F-4D97-AF65-F5344CB8AC3E}">
        <p14:creationId xmlns:p14="http://schemas.microsoft.com/office/powerpoint/2010/main" val="3694868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3" name="Freeform 11"/>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 name="Freeform 12"/>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 name="Freeform 13"/>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6" name="Freeform 14"/>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 name="Freeform 15"/>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8" name="Freeform 16"/>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 name="Freeform 17"/>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 name="Freeform 18"/>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1" name="Freeform 19"/>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2" name="Freeform 20"/>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 name="Freeform 21"/>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4" name="Freeform 22"/>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6" name="Group 25"/>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7" name="Freeform 27"/>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8" name="Freeform 28"/>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9" name="Freeform 29"/>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0" name="Freeform 30"/>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1" name="Freeform 31"/>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 name="Freeform 32"/>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3" name="Freeform 33"/>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4" name="Freeform 34"/>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5" name="Freeform 35"/>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6" name="Freeform 36"/>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7" name="Freeform 37"/>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8" name="Freeform 38"/>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0" name="Rectangle 3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Content Placeholder 4" descr="A screenshot of a cell phone&#10;&#10;Description generated with very high confidence">
            <a:extLst>
              <a:ext uri="{FF2B5EF4-FFF2-40B4-BE49-F238E27FC236}">
                <a16:creationId xmlns:a16="http://schemas.microsoft.com/office/drawing/2014/main" id="{18F57F12-BA9D-4A69-92CE-7D31CE8174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32" r="1" b="8778"/>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A32D2528-0B54-43AE-9F2D-B478A639803D}"/>
              </a:ext>
            </a:extLst>
          </p:cNvPr>
          <p:cNvSpPr>
            <a:spLocks noGrp="1"/>
          </p:cNvSpPr>
          <p:nvPr>
            <p:ph type="title"/>
          </p:nvPr>
        </p:nvSpPr>
        <p:spPr>
          <a:xfrm>
            <a:off x="6483096" y="624109"/>
            <a:ext cx="5237190" cy="1376529"/>
          </a:xfrm>
        </p:spPr>
        <p:txBody>
          <a:bodyPr vert="horz" lIns="91440" tIns="45720" rIns="91440" bIns="45720" rtlCol="0" anchor="t">
            <a:normAutofit/>
          </a:bodyPr>
          <a:lstStyle/>
          <a:p>
            <a:r>
              <a:rPr lang="en-US" dirty="0"/>
              <a:t>Lead Magnets…</a:t>
            </a:r>
          </a:p>
        </p:txBody>
      </p:sp>
      <p:sp>
        <p:nvSpPr>
          <p:cNvPr id="5" name="TextBox 4">
            <a:extLst>
              <a:ext uri="{FF2B5EF4-FFF2-40B4-BE49-F238E27FC236}">
                <a16:creationId xmlns:a16="http://schemas.microsoft.com/office/drawing/2014/main" id="{91073967-8D59-482A-9CA2-265A27E59B14}"/>
              </a:ext>
            </a:extLst>
          </p:cNvPr>
          <p:cNvSpPr txBox="1"/>
          <p:nvPr/>
        </p:nvSpPr>
        <p:spPr>
          <a:xfrm>
            <a:off x="5808129" y="1996589"/>
            <a:ext cx="5696482" cy="4440497"/>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sz="2400" dirty="0">
                <a:solidFill>
                  <a:schemeClr val="tx1">
                    <a:lumMod val="75000"/>
                    <a:lumOff val="25000"/>
                  </a:schemeClr>
                </a:solidFill>
              </a:rPr>
              <a:t>The very first step on the process is to offer something called a ‘lead magnet’, a piece of high quality, valuable information, service, whatever.</a:t>
            </a:r>
          </a:p>
          <a:p>
            <a:pPr>
              <a:spcBef>
                <a:spcPts val="1000"/>
              </a:spcBef>
              <a:buClr>
                <a:schemeClr val="accent1"/>
              </a:buClr>
              <a:buFont typeface="Wingdings 3" charset="2"/>
              <a:buChar char=""/>
            </a:pPr>
            <a:r>
              <a:rPr lang="en-US" sz="2400" dirty="0">
                <a:solidFill>
                  <a:schemeClr val="tx1">
                    <a:lumMod val="75000"/>
                    <a:lumOff val="25000"/>
                  </a:schemeClr>
                </a:solidFill>
              </a:rPr>
              <a:t>It needs to be carefully selected, and directly relevant to your application.</a:t>
            </a:r>
          </a:p>
        </p:txBody>
      </p:sp>
    </p:spTree>
    <p:extLst>
      <p:ext uri="{BB962C8B-B14F-4D97-AF65-F5344CB8AC3E}">
        <p14:creationId xmlns:p14="http://schemas.microsoft.com/office/powerpoint/2010/main" val="317915025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TotalTime>
  <Words>784</Words>
  <Application>Microsoft Office PowerPoint</Application>
  <PresentationFormat>Widescreen</PresentationFormat>
  <Paragraphs>49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Customer Value Journey Part. 2</vt:lpstr>
      <vt:lpstr>A bit of review…</vt:lpstr>
      <vt:lpstr>In this 2nd module…</vt:lpstr>
      <vt:lpstr>As you begin designing this process</vt:lpstr>
      <vt:lpstr>As you begin designing this process</vt:lpstr>
      <vt:lpstr>As you begin designing this process</vt:lpstr>
      <vt:lpstr>Begin filling out critical elements of the flowchart</vt:lpstr>
      <vt:lpstr>Begin filling out critical elements of the flowchart</vt:lpstr>
      <vt:lpstr>Lead Magnets…</vt:lpstr>
      <vt:lpstr>Lead Magnets…</vt:lpstr>
      <vt:lpstr>Lead Magnets…</vt:lpstr>
      <vt:lpstr>TripWires…</vt:lpstr>
      <vt:lpstr>TripWires…</vt:lpstr>
      <vt:lpstr>TripWires…</vt:lpstr>
      <vt:lpstr>TripWires…</vt:lpstr>
      <vt:lpstr>TripWires…</vt:lpstr>
      <vt:lpstr>TripWires…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Tubergen</dc:creator>
  <cp:lastModifiedBy>Tom Tubergen</cp:lastModifiedBy>
  <cp:revision>13</cp:revision>
  <dcterms:created xsi:type="dcterms:W3CDTF">2017-07-09T18:04:40Z</dcterms:created>
  <dcterms:modified xsi:type="dcterms:W3CDTF">2017-08-09T18:02:29Z</dcterms:modified>
</cp:coreProperties>
</file>