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2" roundtripDataSignature="AMtx7mjai8T3Wz47eTIVeTT88zq2BvVV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customschemas.google.com/relationships/presentationmetadata" Target="metadata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Перші дві книги Самуїла у єврейській традиції складають один сувій.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 само, перша і друга книга Царів, складають один сувій.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Розподілення на дві книги зробили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Септуагінті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(200 р до Р.Х).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думку деяких коментаторів,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розділення штучне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адже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1-ша книга завершується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смертю Самуїла,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2-га починається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 того, що ця новина доходить до Давида</a:t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Друга книга Самуїла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чотири основні частини: Перемоги, Падіння, Біди, Інші діла Давида;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розділ 11 ключовий – Чому? Вірсавія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0" lang="ru-RU"/>
            </a:br>
            <a:endParaRPr b="0"/>
          </a:p>
        </p:txBody>
      </p:sp>
      <p:sp>
        <p:nvSpPr>
          <p:cNvPr id="150" name="Google Shape;15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заслугу Давиду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можна поставити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перемогу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над зовнішніми і внутрішніми ворогами Ізраїлю,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збір коштів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на побудову храму,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написання богослужбових пісень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та багато іншого. 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Однак, була подія, яка стала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поворотним моментом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його житті, після якої вплив Давида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почав поступово згасати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Мова про вечірню прогулянку на даху свого пентхауса та інтрига з Вірсавією (2Сам.11:2).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Все починалося з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порушення 10-ї заповіді 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“...не жадай жони ближнього свого...”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(Вих.20:17),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закінчилося порушенням 6-ї 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“Не вбивай!”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(Вих.20:13). </a:t>
            </a:r>
            <a:endParaRPr/>
          </a:p>
        </p:txBody>
      </p:sp>
      <p:sp>
        <p:nvSpPr>
          <p:cNvPr id="157" name="Google Shape;157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Давиду довелося пережити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сценарії жахливих серіалів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 власній сім'ї: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Амнон обезчещує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Тамару;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Авесалом вбиває Амнона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починає громадянську війну проти батька.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Давид залишає Єрусалим і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втікає у вигнання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Почалося протистояння всередині країни,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брат пішов на брата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/>
              <a:t>Ковчег лишається в Єрусалимі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Дуже символічно, бо характеризує реальність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«Бог» лишається, а Давид віддаляється</a:t>
            </a:r>
            <a:endParaRPr/>
          </a:p>
        </p:txBody>
      </p:sp>
      <p:sp>
        <p:nvSpPr>
          <p:cNvPr id="164" name="Google Shape;164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Були й інші помилки,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як то перепис боєздатного населення, що було заборонено Законом,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як результат загинуло 70 тис чол (2Сам.24:15)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71" name="Google Shape;171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книзі Самуїла, як і у всій Біблії, існує певна невизначеність щодо теми обрання царя.</a:t>
            </a:r>
            <a:endParaRPr/>
          </a:p>
        </p:txBody>
      </p:sp>
      <p:sp>
        <p:nvSpPr>
          <p:cNvPr id="178" name="Google Shape;178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6" name="Google Shape;196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Автор – Самуїл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Талмуд приписує авторство Самуїлу.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Після (1Сам.25), книгу дописали Гад та Нафанаїл (Талмуд)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Посилання на царів Юди (1Сам.27:6) вказує, що книга була написана через століття після подій, про які вона оповідає. </a:t>
            </a:r>
            <a:endParaRPr b="0"/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Перша книга Самуїла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Три основні частини: Самуїл, Саул, Давид;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розділ 8 ключовий. Чому?</a:t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ru-RU"/>
            </a:br>
            <a:endParaRPr/>
          </a:p>
        </p:txBody>
      </p:sp>
      <p:sp>
        <p:nvSpPr>
          <p:cNvPr id="122" name="Google Shape;12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Господь обирає “немічне світу Бог вибрав, щоб засоромити сильне” (1Кор.1:27).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Що зробив Давид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для того щоб бути обраним Богом (1Сам.16:1-3)?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Чи міг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Давид своїми силами подолати велетня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Голіята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(1Сам.17)?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Ми бачимо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причину успіху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Давида - обрання і присутність Духа Божого! 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фоні Саула,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мертвого дуба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Давид видається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очеретиною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Саме тому він вцілів під час самих жорстоких буревіїв - життєві випробування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гнуть його, але не ламають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9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8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9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0" name="Google Shape;30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2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2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3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3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3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3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6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6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7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7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САМУЇЛА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10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4. Перші перемоги Давида (2Сам.1-10)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53" name="Google Shape;153;p1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8:8 А тепер так скажеш Моєму рабові Давидові: Так сказав Господь Саваот: Я взяв тебе з пасовиська, як ходив ти за отарою, щоб ти став володарем над народом Моїм, над Ізраїлем. </a:t>
            </a:r>
            <a:endParaRPr i="1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9 І був Я з тобою в усьому, де ти ходив, і вигубив Я всіх ворогів твоїх з-перед тебе, і зробив тобі велике ім'я, як ім'я великих на землі. 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5. Падіння Давида (2Сам.11-12)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0" name="Google Shape;160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11:2 І сталося надвечір, і встав Давид із ложа свого, і проходжувався на даху царського дому. І побачив він із даху жінку, що купалася. А та жінка була дуже вродлива. </a:t>
            </a:r>
            <a:endParaRPr i="1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5 І завагітніла та жінка. І послала вона, і донесла Давидові й сказала: Я завагітніла!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15 А в листі тому він написав так: Поставте Урію напереді найтяжчого бою, і відступіте від нього, щоб він був ударений, і помер.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6. Біди Давида (2Сам.13-20)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7" name="Google Shape;167;p1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590"/>
              <a:buChar char="•"/>
            </a:pPr>
            <a:r>
              <a:rPr i="1" lang="ru-RU" sz="2590">
                <a:solidFill>
                  <a:srgbClr val="FFFF00"/>
                </a:solidFill>
              </a:rPr>
              <a:t>15:14 І сказав Давид до всіх своїх слуг, що були з ним в Єрусалимі: Уставайте і втікаймо, а то не зможемо втекти перед Авесаломом. Поспішіть відійти, щоб він не поспішив і не догнав нас, і щоб не було нам від нього лиха, і не побив цього міста вістрям меча.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590"/>
              <a:buChar char="•"/>
            </a:pPr>
            <a:r>
              <a:rPr i="1" lang="ru-RU" sz="2590">
                <a:solidFill>
                  <a:srgbClr val="FFFF00"/>
                </a:solidFill>
              </a:rPr>
              <a:t>25 І сказав цар до Садока: Поверни Божого ковчега до міста. Якщо я знайду милість у Господніх очах, і Він поверне мене, то я побачу Його та мешкання Його. </a:t>
            </a:r>
            <a:endParaRPr i="1" sz="259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590"/>
              <a:buChar char="•"/>
            </a:pPr>
            <a:r>
              <a:rPr i="1" lang="ru-RU" sz="2590">
                <a:solidFill>
                  <a:srgbClr val="FFFF00"/>
                </a:solidFill>
              </a:rPr>
              <a:t>26 А якщо Він скаже так: Не бажаю тебе, ось я: нехай зробить мені, як добре в очах Його.</a:t>
            </a:r>
            <a:endParaRPr/>
          </a:p>
          <a:p>
            <a:pPr indent="-64135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r>
              <a:t/>
            </a:r>
            <a:endParaRPr sz="259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7. Інші діла Давида (2Сам.21-24)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74" name="Google Shape;174;p1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b="1" baseline="30000" i="1" lang="ru-RU">
                <a:solidFill>
                  <a:srgbClr val="FFFF00"/>
                </a:solidFill>
              </a:rPr>
              <a:t>13</a:t>
            </a:r>
            <a:r>
              <a:rPr b="1" i="1" lang="ru-RU">
                <a:solidFill>
                  <a:srgbClr val="FFFF00"/>
                </a:solidFill>
              </a:rPr>
              <a:t> </a:t>
            </a:r>
            <a:r>
              <a:rPr i="1" lang="ru-RU">
                <a:solidFill>
                  <a:srgbClr val="FFFF00"/>
                </a:solidFill>
              </a:rPr>
              <a:t>І прийшов Ґад до Давида, і розповів йому та й до нього сказав: Чи прийдуть тобі сім літ голоду в твоїм краї, чи теж три місяці твого втікання перед ворогами твоїми, а вони тебе гнатимуть, чи теж буде три дні моровиця в твоїм Краї? Подумай тепер та й ріши, яке слово верну я Тому, Хто послав мене.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b="1" baseline="30000" i="1" lang="ru-RU">
                <a:solidFill>
                  <a:srgbClr val="FFFF00"/>
                </a:solidFill>
              </a:rPr>
              <a:t>14 </a:t>
            </a:r>
            <a:r>
              <a:rPr i="1" lang="ru-RU">
                <a:solidFill>
                  <a:srgbClr val="FFFF00"/>
                </a:solidFill>
              </a:rPr>
              <a:t>І сказав Давид до Ґада: Сильно скорблю я! Нехай же впадемо ми до Господньої руки, бо велике Його милосердя, а в руку людську нехай я не впаду!.</a:t>
            </a:r>
            <a:endParaRPr i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4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МОНАРХІЯ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81" name="Google Shape;181;p14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7" name="Google Shape;187;p1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Бог буде вічно царювати, але разом з тим, народ оголошується царством священників (Вих.15:18; 19:6)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Закон не забороняє обирати царя, але ставить вимоги: не чужинець, не величатися, шанувати Закон (П.Зак.17:14-20)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Гедеон не бажає бути царем (Суд. Суд.8:22-23), але через відсутність царя в Ізраїлі діється вседозволеність (Суд. 18:1; 19:1; 21:25)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93" name="Google Shape;193;p1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На початку книги Самуїла (1Сам.8; 12) бажання мати царя тлумачиться, як бунт проти Бога, але в той же час, Бог приймає участь у виборі царя (1Сам.9-11)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Бог заключає Заповіт з царем і обіцяє любити його як сина (2Сам.7:14), хоч за часів Соломона, Ізраїль починає практикувати ідолопоклонство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Пророк Єремія (23:5) обіцяє, що в Ізраїлі з'явиться справжній цар, який відповідає стандартам описаним в Пс.72. 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1-монархія богословськи недоречна, але практично необхідна 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2-обрання земного царя, це акт непокори, який використовує Бог, щоб перетворити ідею царя в центральну богословську ідею, за допомогою якої люди зрозуміють, хто такий Ісус.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Автор 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i="1" lang="ru-RU">
                <a:solidFill>
                  <a:schemeClr val="lt1"/>
                </a:solidFill>
              </a:rPr>
              <a:t>І </a:t>
            </a:r>
            <a:r>
              <a:rPr i="1" lang="ru-RU" u="sng">
                <a:solidFill>
                  <a:schemeClr val="lt1"/>
                </a:solidFill>
              </a:rPr>
              <a:t>вмер Самуїл</a:t>
            </a:r>
            <a:r>
              <a:rPr i="1" lang="ru-RU">
                <a:solidFill>
                  <a:schemeClr val="lt1"/>
                </a:solidFill>
              </a:rPr>
              <a:t>, і зібрався ввесь Ізраїль, та й оплакував його, і поховали його в його домі в Рамі. А Давид устав, і пішов у пустиню Паран (1Сам.25:1).</a:t>
            </a:r>
            <a:endParaRPr i="1"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i="1" lang="ru-RU">
                <a:solidFill>
                  <a:schemeClr val="lt1"/>
                </a:solidFill>
              </a:rPr>
              <a:t>І дав йому Ахіш того дня Ціклаґ, чому належить Ціклаґ </a:t>
            </a:r>
            <a:r>
              <a:rPr i="1" lang="ru-RU" u="sng">
                <a:solidFill>
                  <a:schemeClr val="lt1"/>
                </a:solidFill>
              </a:rPr>
              <a:t>Юдиним царям </a:t>
            </a:r>
            <a:r>
              <a:rPr i="1" lang="ru-RU">
                <a:solidFill>
                  <a:schemeClr val="lt1"/>
                </a:solidFill>
              </a:rPr>
              <a:t>аж до цього дня (1Сам.27:6).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Період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Життя трьох важливих персонажів: Самуїл, Саул, Давид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Початок 1Сам - народження Самуїла (близько 1120 р до Р.Х.)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Завершення 2Сам – Давид передає царстов Соломону (971 р до Р.Х.)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Книга охоплює період часу приблизно 150 років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Ціль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1" name="Google Shape;111;p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Показати розвиток династії, з якої прийде Месія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Перехід від царів яких люди “самі собі обрали” (1Сам.8:18), до царя, якого “Господь Собі знайде” (1Сам.13:14)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Обрана Богом династія Давида, демонструвала правління під заступництвом Бога 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8" name="Google Shape;118;p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1. Історія Самуїла (1Сам.1-8)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590"/>
              <a:buChar char="•"/>
            </a:pPr>
            <a:r>
              <a:rPr i="1" lang="ru-RU" sz="2590">
                <a:solidFill>
                  <a:srgbClr val="FFFF00"/>
                </a:solidFill>
              </a:rPr>
              <a:t>8:19 Та народ відмовився слухати Самуїлового голосу, та й сказав: Ні, нехай тільки цар буде над нами! </a:t>
            </a:r>
            <a:endParaRPr i="1" sz="259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590"/>
              <a:buChar char="•"/>
            </a:pPr>
            <a:r>
              <a:rPr i="1" lang="ru-RU" sz="2590">
                <a:solidFill>
                  <a:srgbClr val="FFFF00"/>
                </a:solidFill>
              </a:rPr>
              <a:t>20 І будемо ми, як усі люди, і буде нас судити наш цар. І він ходитиме перед нами, і провадитиме наші війни. </a:t>
            </a:r>
            <a:endParaRPr i="1" sz="259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590"/>
              <a:buChar char="•"/>
            </a:pPr>
            <a:r>
              <a:rPr i="1" lang="ru-RU" sz="2590">
                <a:solidFill>
                  <a:srgbClr val="FFFF00"/>
                </a:solidFill>
              </a:rPr>
              <a:t>21 І вислухав Самуїл усі слова народу, і переказав їх голосно Господеві. </a:t>
            </a:r>
            <a:endParaRPr i="1" sz="259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590"/>
              <a:buChar char="•"/>
            </a:pPr>
            <a:r>
              <a:rPr i="1" lang="ru-RU" sz="2590">
                <a:solidFill>
                  <a:srgbClr val="FFFF00"/>
                </a:solidFill>
              </a:rPr>
              <a:t>22 А Господь сказав до Самуїла: Послухайся їхнього голосу, і постав їм царя! І сказав Самуїл до Ізраїлевих людей: Ідіть кожен до міста свого! </a:t>
            </a:r>
            <a:endParaRPr/>
          </a:p>
          <a:p>
            <a:pPr indent="-64135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90"/>
              <a:buNone/>
            </a:pPr>
            <a:r>
              <a:t/>
            </a:r>
            <a:endParaRPr sz="259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2. Правління Саула (1Сам.9-15)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32" name="Google Shape;132;p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15:11 Жалкую, що Я настановив Саула за царя, бо він відвернувся від Мене, а слів Моїх не виконав. І запалився гнів Самуїлів, і він кликав до Господа цілу ніч.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15:26 Та Самуїл сказав до Саула: Не вернуся з тобою, бо ти погордив Господнім словом, а Господь погордив тобою, щоб не був ти царем над Ізраїлем.</a:t>
            </a:r>
            <a:endParaRPr i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3. Обрання Давида і послаблення Саула (1Сам.16-31)</a:t>
            </a:r>
            <a:endParaRPr/>
          </a:p>
        </p:txBody>
      </p:sp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16:7 Бог бачить не те, що бачить людина: чоловік бо дивиться на лице, а Господь дивиться на серце</a:t>
            </a:r>
            <a:endParaRPr i="1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24:7 Борони мене, Господи, щоб зробити ту річ моєму панові, Господньому помазанцеві, щоб простягнути руку свою на нього, бо він помазанець Господній!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46" name="Google Shape;146;p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BBD6EE"/>
              </a:buClr>
              <a:buSzPts val="2800"/>
              <a:buNone/>
            </a:pPr>
            <a:r>
              <a:rPr i="1" lang="ru-RU">
                <a:solidFill>
                  <a:srgbClr val="BBD6EE"/>
                </a:solidFill>
              </a:rPr>
              <a:t>“Його приголомшливий успіх, не означає що йому завжди дме попутний вітер і на шляху перед ним не встають перешкоди. Але коли на нього обрушується шквал і зупиняє його рух, він, як чайка, вміє так скористатися вітром, що не падає на землю, а навпаки, піднімається ще вище”  (Д.Бартоломео «Бог и Его образ»)</a:t>
            </a:r>
            <a:endParaRPr i="1">
              <a:solidFill>
                <a:srgbClr val="BBD6EE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