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Image"/>
          <p:cNvSpPr/>
          <p:nvPr>
            <p:ph type="pic" sz="half" idx="13"/>
          </p:nvPr>
        </p:nvSpPr>
        <p:spPr>
          <a:xfrm>
            <a:off x="1854200" y="1441449"/>
            <a:ext cx="9612314" cy="48895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8" name="Title Text"/>
          <p:cNvSpPr txBox="1"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9" name="Body Level One…"/>
          <p:cNvSpPr txBox="1"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759742" y="768348"/>
            <a:ext cx="9815516" cy="5080003"/>
          </a:xfrm>
          <a:prstGeom prst="rect">
            <a:avLst/>
          </a:prstGeom>
        </p:spPr>
      </p:pic>
      <p:sp>
        <p:nvSpPr>
          <p:cNvPr id="138" name="X. Herramienta, Técnica y estrategia"/>
          <p:cNvSpPr txBox="1"/>
          <p:nvPr>
            <p:ph type="title"/>
          </p:nvPr>
        </p:nvSpPr>
        <p:spPr>
          <a:xfrm>
            <a:off x="527396" y="5981700"/>
            <a:ext cx="12280208" cy="1625600"/>
          </a:xfrm>
          <a:prstGeom prst="rect">
            <a:avLst/>
          </a:prstGeom>
        </p:spPr>
        <p:txBody>
          <a:bodyPr/>
          <a:lstStyle>
            <a:lvl1pPr>
              <a:defRPr b="1" spc="200" sz="5100"/>
            </a:lvl1pPr>
          </a:lstStyle>
          <a:p>
            <a:pPr/>
            <a:r>
              <a:t>X. Herramienta, Técnica y estrategia</a:t>
            </a:r>
          </a:p>
        </p:txBody>
      </p:sp>
      <p:sp>
        <p:nvSpPr>
          <p:cNvPr id="139" name="Lección 28. Antes de la Lectura"/>
          <p:cNvSpPr txBox="1"/>
          <p:nvPr>
            <p:ph type="body" sz="quarter" idx="1"/>
          </p:nvPr>
        </p:nvSpPr>
        <p:spPr>
          <a:xfrm>
            <a:off x="469551" y="7740650"/>
            <a:ext cx="12395898" cy="1308100"/>
          </a:xfrm>
          <a:prstGeom prst="rect">
            <a:avLst/>
          </a:prstGeom>
        </p:spPr>
        <p:txBody>
          <a:bodyPr/>
          <a:lstStyle>
            <a:lvl1pPr>
              <a:defRPr b="1" spc="100">
                <a:solidFill>
                  <a:srgbClr val="D4FB79"/>
                </a:solidFill>
              </a:defRPr>
            </a:lvl1pPr>
          </a:lstStyle>
          <a:p>
            <a:pPr/>
            <a:r>
              <a:t>Lección 1. Antes de la Lectura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El reconocimiento de palabras al que se llega a través del desarrollo fonológico que permite distinguir sonidos, combinarlos en sílabas y estas en palabras, tras lo cual se busca el significado en la  memoria. En efecto, si la información recibida se considera pertinente, es retenida en la memoria."/>
          <p:cNvSpPr txBox="1"/>
          <p:nvPr/>
        </p:nvSpPr>
        <p:spPr>
          <a:xfrm>
            <a:off x="519359" y="122341"/>
            <a:ext cx="11305682" cy="7502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93370" indent="-293370" algn="l" defTabSz="457200">
              <a:buSzPct val="100000"/>
              <a:buChar char="•"/>
              <a:defRPr b="0" sz="35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Proceso de Comprensión Lectora</a:t>
            </a:r>
          </a:p>
          <a:p>
            <a:pPr algn="l" defTabSz="457200">
              <a:defRPr b="0" sz="20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lvl="3" marL="228599" indent="-228599" algn="l" defTabSz="457200">
              <a:buSzPct val="55000"/>
              <a:buBlip>
                <a:blip r:embed="rId2"/>
              </a:buBlip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Sub-Proceso de Leer o Lectura</a:t>
            </a:r>
          </a:p>
          <a:p>
            <a:pPr lvl="1" marL="915670" indent="-293370" algn="l" defTabSz="457200">
              <a:buSzPct val="100000"/>
              <a:buChar char="•"/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Fijando la vista</a:t>
            </a:r>
          </a:p>
          <a:p>
            <a:pPr lvl="1" marL="915670" indent="-293370" algn="l" defTabSz="457200">
              <a:buSzPct val="100000"/>
              <a:buChar char="•"/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Reconociendo patrones</a:t>
            </a:r>
          </a:p>
          <a:p>
            <a:pPr lvl="1" marL="915670" indent="-293370" algn="l" defTabSz="457200">
              <a:buSzPct val="100000"/>
              <a:buChar char="•"/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Identificando </a:t>
            </a:r>
            <a:r>
              <a:t>significados</a:t>
            </a:r>
          </a:p>
          <a:p>
            <a:pPr algn="l" defTabSz="457200"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lvl="3" marL="228599" indent="-228599" algn="l" defTabSz="457200">
              <a:buSzPct val="55000"/>
              <a:buBlip>
                <a:blip r:embed="rId2"/>
              </a:buBlip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Sub-Proceso de Comprender o Comprensión  </a:t>
            </a:r>
          </a:p>
          <a:p>
            <a:pPr lvl="1" marL="915670" indent="-293370" algn="l" defTabSz="457200">
              <a:buSzPct val="100000"/>
              <a:buChar char="•"/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t>Reconociendo significados </a:t>
            </a:r>
            <a:r>
              <a:t>almacenados</a:t>
            </a:r>
          </a:p>
          <a:p>
            <a:pPr lvl="1" indent="622300" algn="l" defTabSz="457200"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en la memoria</a:t>
            </a:r>
          </a:p>
          <a:p>
            <a:pPr lvl="1" marL="1144269" indent="-228600" algn="l" defTabSz="457200">
              <a:buSzPct val="80000"/>
              <a:buBlip>
                <a:blip r:embed="rId3"/>
              </a:buBlip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Reconociendo el sintagma y la semántica</a:t>
            </a:r>
            <a:endParaRPr>
              <a:latin typeface="Avenir Heavy"/>
              <a:ea typeface="Avenir Heavy"/>
              <a:cs typeface="Avenir Heavy"/>
              <a:sym typeface="Avenir Heavy"/>
            </a:endParaRPr>
          </a:p>
          <a:p>
            <a:pPr lvl="1" marL="1144269" indent="-228600" algn="l" defTabSz="457200">
              <a:buSzPct val="80000"/>
              <a:buBlip>
                <a:blip r:embed="rId3"/>
              </a:buBlip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 Integrando la información reconocida </a:t>
            </a:r>
            <a:endParaRPr>
              <a:latin typeface="Avenir Heavy"/>
              <a:ea typeface="Avenir Heavy"/>
              <a:cs typeface="Avenir Heavy"/>
              <a:sym typeface="Avenir Heavy"/>
            </a:endParaRPr>
          </a:p>
          <a:p>
            <a:pPr lvl="1" marL="1144269" indent="-228600" algn="l" defTabSz="457200">
              <a:buSzPct val="80000"/>
              <a:buBlip>
                <a:blip r:embed="rId3"/>
              </a:buBlip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 Comprendiendo literal o inferencialmente </a:t>
            </a:r>
            <a:endParaRPr>
              <a:latin typeface="Avenir Heavy"/>
              <a:ea typeface="Avenir Heavy"/>
              <a:cs typeface="Avenir Heavy"/>
              <a:sym typeface="Avenir Heavy"/>
            </a:endParaRPr>
          </a:p>
          <a:p>
            <a:pPr algn="l" defTabSz="457200"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endParaRPr>
              <a:solidFill>
                <a:srgbClr val="FF2600"/>
              </a:solidFill>
            </a:endParaRPr>
          </a:p>
          <a:p>
            <a:pPr lvl="3" marL="118871" indent="-118871" algn="l" defTabSz="457200">
              <a:buSzPct val="55000"/>
              <a:buBlip>
                <a:blip r:embed="rId2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1300">
                <a:solidFill>
                  <a:srgbClr val="FF2600"/>
                </a:solidFill>
              </a:rPr>
              <a:t> </a:t>
            </a:r>
            <a:r>
              <a:rPr sz="1300"/>
              <a:t>Sub-Proceso de Aprender o Aprendizaje </a:t>
            </a:r>
            <a:endParaRPr sz="1300"/>
          </a:p>
          <a:p>
            <a:pPr lvl="1" marL="915670" indent="-293370" algn="l" defTabSz="457200">
              <a:buSzPct val="100000"/>
              <a:buChar char="•"/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t>Almacenando en memoria a corto plazo</a:t>
            </a:r>
          </a:p>
          <a:p>
            <a:pPr lvl="1" marL="915670" indent="-293370" algn="l" defTabSz="457200">
              <a:buSzPct val="100000"/>
              <a:buChar char="•"/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Almacenando en memoria a largo plazo</a:t>
            </a:r>
          </a:p>
          <a:p>
            <a:pPr lvl="7" marL="1828800" indent="-228600" algn="l" defTabSz="457200">
              <a:buSzPct val="80000"/>
              <a:buBlip>
                <a:blip r:embed="rId3"/>
              </a:buBlip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Estrategias</a:t>
            </a:r>
          </a:p>
          <a:p>
            <a:pPr lvl="8" marL="2768600" indent="-228600" algn="l" defTabSz="457200">
              <a:buSzPct val="80000"/>
              <a:buBlip>
                <a:blip r:embed="rId4"/>
              </a:buBlip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Predicciones</a:t>
            </a:r>
          </a:p>
          <a:p>
            <a:pPr lvl="8" marL="2768600" indent="-228600" algn="l" defTabSz="457200">
              <a:buSzPct val="80000"/>
              <a:buBlip>
                <a:blip r:embed="rId4"/>
              </a:buBlip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Conocimiento Previo</a:t>
            </a:r>
          </a:p>
          <a:p>
            <a:pPr lvl="8" marL="2768600" indent="-228600" algn="l" defTabSz="457200">
              <a:buSzPct val="80000"/>
              <a:buBlip>
                <a:blip r:embed="rId4"/>
              </a:buBlip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Activación del Conocimiento Previo</a:t>
            </a:r>
          </a:p>
          <a:p>
            <a:pPr lvl="7" marL="1828800" indent="-228600" algn="l" defTabSz="457200">
              <a:buSzPct val="80000"/>
              <a:buBlip>
                <a:blip r:embed="rId3"/>
              </a:buBlip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Técnicas</a:t>
            </a:r>
            <a:endParaRPr>
              <a:solidFill>
                <a:srgbClr val="FF2600"/>
              </a:solidFill>
            </a:endParaRPr>
          </a:p>
          <a:p>
            <a:pPr lvl="8" marL="2768600" indent="-228600" algn="l" defTabSz="457200">
              <a:buSzPct val="80000"/>
              <a:buBlip>
                <a:blip r:embed="rId4"/>
              </a:buBlip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Subrayar</a:t>
            </a:r>
          </a:p>
          <a:p>
            <a:pPr lvl="8" marL="2768600" indent="-228600" algn="l" defTabSz="457200">
              <a:buSzPct val="80000"/>
              <a:buBlip>
                <a:blip r:embed="rId4"/>
              </a:buBlip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Identificar la Idea Principal</a:t>
            </a:r>
          </a:p>
          <a:p>
            <a:pPr lvl="8" marL="2768600" indent="-228600" algn="l" defTabSz="457200">
              <a:buSzPct val="80000"/>
              <a:buBlip>
                <a:blip r:embed="rId4"/>
              </a:buBlip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Identificar los patrones</a:t>
            </a:r>
          </a:p>
          <a:p>
            <a:pPr lvl="7" marL="1816100" indent="-228600" algn="l" defTabSz="457200">
              <a:buSzPct val="48000"/>
              <a:buBlip>
                <a:blip r:embed="rId3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rPr sz="1300"/>
              <a:t>Herramientas</a:t>
            </a:r>
            <a:endParaRPr sz="1300"/>
          </a:p>
          <a:p>
            <a:pPr lvl="7" marL="2768600" indent="-228600" algn="l" defTabSz="457200">
              <a:buSzPct val="68000"/>
              <a:buBlip>
                <a:blip r:embed="rId4"/>
              </a:buBlip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Relación Escritor-Lector</a:t>
            </a:r>
          </a:p>
          <a:p>
            <a:pPr lvl="7" marL="2722879" indent="-182879" algn="l" defTabSz="457200">
              <a:buSzPct val="68000"/>
              <a:buBlip>
                <a:blip r:embed="rId4"/>
              </a:buBlip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 El Escritor Organizado</a:t>
            </a:r>
          </a:p>
          <a:p>
            <a:pPr lvl="7" marL="2722879" indent="-182879" algn="l" defTabSz="457200">
              <a:buSzPct val="68000"/>
              <a:buBlip>
                <a:blip r:embed="rId4"/>
              </a:buBlip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 El Lector sin Distracciones </a:t>
            </a:r>
          </a:p>
        </p:txBody>
      </p:sp>
      <p:sp>
        <p:nvSpPr>
          <p:cNvPr id="142" name="Dingbat Check"/>
          <p:cNvSpPr/>
          <p:nvPr/>
        </p:nvSpPr>
        <p:spPr>
          <a:xfrm>
            <a:off x="7959828" y="5604596"/>
            <a:ext cx="3892862" cy="36992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 sz="3600">
                <a:solidFill>
                  <a:srgbClr val="72675A"/>
                </a:solidFill>
                <a:latin typeface="Cochin"/>
                <a:ea typeface="Cochin"/>
                <a:cs typeface="Cochin"/>
                <a:sym typeface="Cochin"/>
              </a:defRPr>
            </a:pPr>
          </a:p>
        </p:txBody>
      </p:sp>
      <p:sp>
        <p:nvSpPr>
          <p:cNvPr id="143" name="El reconocimiento de palabras al que se llega a través del desarrollo fonológico que permite distinguir sonidos, combinarlos en sílabas y estas en palabras, tras lo cual se busca el significado en la  memoria. En efecto, si la información recibida se considera pertinente, es retenida en la memoria."/>
          <p:cNvSpPr txBox="1"/>
          <p:nvPr/>
        </p:nvSpPr>
        <p:spPr>
          <a:xfrm>
            <a:off x="6335960" y="5778499"/>
            <a:ext cx="11305682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7" marL="228600" indent="-228600" algn="l" defTabSz="457200">
              <a:buSzPct val="80000"/>
              <a:buBlip>
                <a:blip r:embed="rId4"/>
              </a:buBlip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Técnicas Inmediatas</a:t>
            </a:r>
          </a:p>
          <a:p>
            <a:pPr lvl="7" marL="228600" indent="-228600" algn="l" defTabSz="457200">
              <a:buSzPct val="80000"/>
              <a:buBlip>
                <a:blip r:embed="rId4"/>
              </a:buBlip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t>Técnicas Asociativas</a:t>
            </a:r>
          </a:p>
          <a:p>
            <a:pPr lvl="7" marL="228600" indent="-228600" algn="l" defTabSz="457200">
              <a:buSzPct val="80000"/>
              <a:buBlip>
                <a:blip r:embed="rId4"/>
              </a:buBlip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Técnicas Colectivas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ordemos que la lectura (el proceso de lectura) es a su vez una herramienta en sí misma, y nos ayuda a CONSTRUIR CONOCIMIENTOS…"/>
          <p:cNvSpPr txBox="1"/>
          <p:nvPr/>
        </p:nvSpPr>
        <p:spPr>
          <a:xfrm>
            <a:off x="708967" y="965200"/>
            <a:ext cx="11586866" cy="782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0" sz="2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Recordemos que la lectura (</a:t>
            </a:r>
            <a:r>
              <a:rPr>
                <a:solidFill>
                  <a:srgbClr val="D4FB79"/>
                </a:solidFill>
              </a:rPr>
              <a:t>el proceso de leer</a:t>
            </a:r>
            <a:r>
              <a:t>) es a su vez una herramienta en sí misma, y nos ayuda a </a:t>
            </a:r>
            <a:r>
              <a:rPr>
                <a:solidFill>
                  <a:srgbClr val="D4FB79"/>
                </a:solidFill>
              </a:rPr>
              <a:t>CONSTRUIR CONOCIMIENTOS</a:t>
            </a:r>
            <a:r>
              <a:t> </a:t>
            </a:r>
          </a:p>
          <a:p>
            <a:pPr algn="l" defTabSz="457200">
              <a:defRPr b="0" sz="23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algn="l" defTabSz="457200">
              <a:defRPr b="0" sz="2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El proceso de la lectura es interno y inconsciente..</a:t>
            </a:r>
          </a:p>
          <a:p>
            <a:pPr algn="l" defTabSz="457200">
              <a:defRPr b="0" sz="23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algn="l" defTabSz="457200">
              <a:defRPr b="0" sz="2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Este proceso debe asegurar que el lector comprende el texto y que puede ir construyendo ideas sobre el contenido extrayendo de él aquello que le interesa. </a:t>
            </a:r>
          </a:p>
          <a:p>
            <a:pPr algn="l" defTabSz="457200">
              <a:defRPr b="0" sz="23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algn="l" defTabSz="457200">
              <a:defRPr b="0" sz="2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Este proceso sólo puede hacerse mediante una lectura individual, precisa, que permite avanzar y retroceder, que permite detenerse, pensar, recapitular, relacionar la información nueva con el conocimiento previo que posee. </a:t>
            </a:r>
          </a:p>
          <a:p>
            <a:pPr algn="l" defTabSz="457200">
              <a:defRPr b="0" sz="23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algn="l" defTabSz="457200">
              <a:defRPr b="0" sz="2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Además en el proceso deberá tener la oportunidad de plantearse preguntas, decidir qué es lo importante y qué es secundario.</a:t>
            </a:r>
          </a:p>
          <a:p>
            <a:pPr algn="l" defTabSz="457200">
              <a:defRPr b="0" sz="23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algn="l" defTabSz="457200">
              <a:defRPr b="0" sz="2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El proceso de lectura se divide en 3 sub-procesos: Antes de la lectura, Durante la lectura y Después de la lectura.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Antes de la lectura. Es recomendable que cuando uno inicia una lectura se acostumbre a contestar las siguientes preguntas en cada una de las etapas del proceso.…"/>
          <p:cNvSpPr txBox="1"/>
          <p:nvPr/>
        </p:nvSpPr>
        <p:spPr>
          <a:xfrm>
            <a:off x="708967" y="977899"/>
            <a:ext cx="11586866" cy="779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0" sz="23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Antes de la lectura. </a:t>
            </a:r>
            <a:r>
              <a:rPr>
                <a:solidFill>
                  <a:srgbClr val="FFFFFF"/>
                </a:solidFill>
              </a:rPr>
              <a:t>Es recomendable que cuando uno inicia una lectura </a:t>
            </a:r>
            <a:r>
              <a:rPr sz="4400">
                <a:solidFill>
                  <a:srgbClr val="76D6FF"/>
                </a:solidFill>
              </a:rPr>
              <a:t>se acostumbre</a:t>
            </a:r>
            <a:r>
              <a:rPr>
                <a:solidFill>
                  <a:srgbClr val="FFFFFF"/>
                </a:solidFill>
              </a:rPr>
              <a:t> a contestar las siguientes preguntas en cada una de las etapas del proceso. </a:t>
            </a:r>
            <a:endParaRPr>
              <a:solidFill>
                <a:srgbClr val="FFFFFF"/>
              </a:solidFill>
            </a:endParaRPr>
          </a:p>
          <a:p>
            <a:pPr algn="l" defTabSz="457200">
              <a:defRPr b="0" sz="23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marL="387031" indent="-387031" algn="l" defTabSz="457200">
              <a:buSzPct val="100000"/>
              <a:buAutoNum type="arabicPeriod" startAt="1"/>
              <a:defRPr b="0" sz="2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¿Para qué voy a leer? (Determinar los objetivos de la lectura) </a:t>
            </a:r>
          </a:p>
          <a:p>
            <a:pPr lvl="1" marL="660081" indent="-240981" algn="l" defTabSz="457200">
              <a:buSzPct val="100000"/>
              <a:buChar char="•"/>
              <a:defRPr b="0" sz="2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Para aprender. </a:t>
            </a:r>
          </a:p>
          <a:p>
            <a:pPr lvl="1" marL="660081" indent="-240981" algn="l" defTabSz="457200">
              <a:buSzPct val="100000"/>
              <a:buChar char="•"/>
              <a:defRPr b="0" sz="2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Para presentar un ponencia. </a:t>
            </a:r>
          </a:p>
          <a:p>
            <a:pPr lvl="1" marL="660081" indent="-240981" algn="l" defTabSz="457200">
              <a:buSzPct val="100000"/>
              <a:buChar char="•"/>
              <a:defRPr b="0" sz="2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Para practicar la lectura en voz alta. </a:t>
            </a:r>
          </a:p>
          <a:p>
            <a:pPr lvl="1" marL="660081" indent="-240981" algn="l" defTabSz="457200">
              <a:buSzPct val="100000"/>
              <a:buChar char="•"/>
              <a:defRPr b="0" sz="2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Para obtener información precisa. </a:t>
            </a:r>
          </a:p>
          <a:p>
            <a:pPr lvl="1" marL="660081" indent="-240981" algn="l" defTabSz="457200">
              <a:buSzPct val="100000"/>
              <a:buChar char="•"/>
              <a:defRPr b="0" sz="2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Para seguir instrucciones. </a:t>
            </a:r>
          </a:p>
          <a:p>
            <a:pPr lvl="1" marL="660081" indent="-240981" algn="l" defTabSz="457200">
              <a:buSzPct val="100000"/>
              <a:buChar char="•"/>
              <a:defRPr b="0" sz="2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Para revisar un escrito. </a:t>
            </a:r>
          </a:p>
          <a:p>
            <a:pPr lvl="1" marL="660081" indent="-240981" algn="l" defTabSz="457200">
              <a:buSzPct val="100000"/>
              <a:buChar char="•"/>
              <a:defRPr b="0" sz="2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Para entretenimiento. </a:t>
            </a:r>
          </a:p>
          <a:p>
            <a:pPr lvl="1" marL="660081" indent="-240981" algn="l" defTabSz="457200">
              <a:buSzPct val="100000"/>
              <a:buChar char="•"/>
              <a:defRPr b="0" sz="2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Para demostrar que se ha comprendido. </a:t>
            </a:r>
          </a:p>
          <a:p>
            <a:pPr marL="387031" indent="-387031" algn="l" defTabSz="457200">
              <a:buSzPct val="100000"/>
              <a:buAutoNum type="arabicPeriod" startAt="1"/>
              <a:defRPr b="0" sz="23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marL="387031" indent="-387031" algn="l" defTabSz="457200">
              <a:buSzPct val="100000"/>
              <a:buAutoNum type="arabicPeriod" startAt="2"/>
              <a:defRPr b="0" sz="2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¿Qué sé de este texto? (Activar el conocimiento previo) </a:t>
            </a:r>
          </a:p>
          <a:p>
            <a:pPr marL="387031" indent="-387031" algn="l" defTabSz="457200">
              <a:buSzPct val="100000"/>
              <a:buAutoNum type="arabicPeriod" startAt="2"/>
              <a:defRPr b="0" sz="2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¿De qué trata este texto? (Activar la concentración y motivación)</a:t>
            </a:r>
          </a:p>
          <a:p>
            <a:pPr marL="387031" indent="-387031" algn="l" defTabSz="457200">
              <a:buSzPct val="100000"/>
              <a:buAutoNum type="arabicPeriod" startAt="2"/>
              <a:defRPr b="0" sz="2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¿Qué me dice su estructura? (Formular hipótesis y hacer predicciones sobre el texto)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