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74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F0C-32CC-44FC-9F2E-6C9F1236DFD7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4F99E-DFC5-4205-A218-9680DC24C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79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F0C-32CC-44FC-9F2E-6C9F1236DFD7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4F99E-DFC5-4205-A218-9680DC24C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307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F0C-32CC-44FC-9F2E-6C9F1236DFD7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4F99E-DFC5-4205-A218-9680DC24C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146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F0C-32CC-44FC-9F2E-6C9F1236DFD7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4F99E-DFC5-4205-A218-9680DC24C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691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F0C-32CC-44FC-9F2E-6C9F1236DFD7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4F99E-DFC5-4205-A218-9680DC24C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514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F0C-32CC-44FC-9F2E-6C9F1236DFD7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4F99E-DFC5-4205-A218-9680DC24C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75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F0C-32CC-44FC-9F2E-6C9F1236DFD7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4F99E-DFC5-4205-A218-9680DC24C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338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F0C-32CC-44FC-9F2E-6C9F1236DFD7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4F99E-DFC5-4205-A218-9680DC24C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51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F0C-32CC-44FC-9F2E-6C9F1236DFD7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4F99E-DFC5-4205-A218-9680DC24C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42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F0C-32CC-44FC-9F2E-6C9F1236DFD7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4F99E-DFC5-4205-A218-9680DC24C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8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FF0C-32CC-44FC-9F2E-6C9F1236DFD7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4F99E-DFC5-4205-A218-9680DC24C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811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EFF0C-32CC-44FC-9F2E-6C9F1236DFD7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4F99E-DFC5-4205-A218-9680DC24C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68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15 </a:t>
            </a:r>
            <a:r>
              <a:rPr lang="en-US" dirty="0" smtClean="0"/>
              <a:t>Patronage and Leadership of Women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81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leadership? </a:t>
            </a:r>
          </a:p>
          <a:p>
            <a:endParaRPr lang="en-US" dirty="0"/>
          </a:p>
          <a:p>
            <a:pPr lvl="1"/>
            <a:r>
              <a:rPr lang="en-US" dirty="0" smtClean="0"/>
              <a:t>The ability to get others to change—or not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Formal and informal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70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Patronage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Informal leadership in a society without strong central structures</a:t>
            </a:r>
          </a:p>
          <a:p>
            <a:endParaRPr lang="en-US" dirty="0"/>
          </a:p>
          <a:p>
            <a:r>
              <a:rPr lang="en-US" dirty="0" smtClean="0"/>
              <a:t>Exercised in first place by the educated and elite, but also with “trickle-down” effect</a:t>
            </a:r>
          </a:p>
          <a:p>
            <a:endParaRPr lang="en-US" dirty="0"/>
          </a:p>
          <a:p>
            <a:r>
              <a:rPr lang="en-US" dirty="0" smtClean="0"/>
              <a:t>Patrons and clients</a:t>
            </a:r>
          </a:p>
          <a:p>
            <a:endParaRPr lang="en-US" dirty="0"/>
          </a:p>
          <a:p>
            <a:r>
              <a:rPr lang="en-US" dirty="0" smtClean="0"/>
              <a:t>One formal patronage structure in Roman society: patron and </a:t>
            </a:r>
            <a:r>
              <a:rPr lang="en-US" dirty="0" smtClean="0"/>
              <a:t>freedman/woman. </a:t>
            </a:r>
            <a:r>
              <a:rPr lang="en-US" i="1" dirty="0" err="1" smtClean="0"/>
              <a:t>Obsequium</a:t>
            </a:r>
            <a:r>
              <a:rPr lang="en-US" i="1" dirty="0" smtClean="0"/>
              <a:t> et </a:t>
            </a:r>
            <a:r>
              <a:rPr lang="en-US" i="1" dirty="0" err="1" smtClean="0"/>
              <a:t>operae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018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662152"/>
            <a:ext cx="6781800" cy="5514811"/>
          </a:xfrm>
        </p:spPr>
        <p:txBody>
          <a:bodyPr/>
          <a:lstStyle/>
          <a:p>
            <a:r>
              <a:rPr lang="en-US" dirty="0" smtClean="0"/>
              <a:t>Participation of women in the patronage structure,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both formal and informal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examples of </a:t>
            </a:r>
            <a:r>
              <a:rPr lang="en-US" dirty="0" err="1" smtClean="0"/>
              <a:t>Junia</a:t>
            </a:r>
            <a:r>
              <a:rPr lang="en-US" dirty="0" smtClean="0"/>
              <a:t> Theodora, </a:t>
            </a:r>
            <a:r>
              <a:rPr lang="en-US" dirty="0" err="1" smtClean="0"/>
              <a:t>Eumachia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56" y="376999"/>
            <a:ext cx="3413828" cy="57999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25159" y="5360276"/>
            <a:ext cx="1902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Eumachia</a:t>
            </a:r>
            <a:r>
              <a:rPr lang="en-US" dirty="0" smtClean="0"/>
              <a:t> of Pompeii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003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Plankia</a:t>
            </a:r>
            <a:r>
              <a:rPr lang="en-US" dirty="0" smtClean="0"/>
              <a:t> Magna of </a:t>
            </a:r>
            <a:r>
              <a:rPr lang="en-US" dirty="0" err="1" smtClean="0"/>
              <a:t>Perga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414" y="365125"/>
            <a:ext cx="3616064" cy="623529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007" y="2186152"/>
            <a:ext cx="6333379" cy="4235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352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Women patrons in Early Christianity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Phoebe</a:t>
            </a:r>
          </a:p>
          <a:p>
            <a:endParaRPr lang="en-US" dirty="0"/>
          </a:p>
          <a:p>
            <a:r>
              <a:rPr lang="en-US" dirty="0" smtClean="0"/>
              <a:t>Other house church hostesses, like </a:t>
            </a:r>
            <a:r>
              <a:rPr lang="en-US" dirty="0" err="1" smtClean="0"/>
              <a:t>Nympha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 the communities encountered by Ignatius of Antioch: </a:t>
            </a:r>
            <a:r>
              <a:rPr lang="en-US" dirty="0" err="1" smtClean="0"/>
              <a:t>Tavia</a:t>
            </a:r>
            <a:r>
              <a:rPr lang="en-US" dirty="0" smtClean="0"/>
              <a:t>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309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107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15 Patronage and Leadership of Women</vt:lpstr>
      <vt:lpstr>PowerPoint Presentation</vt:lpstr>
      <vt:lpstr>Patronage</vt:lpstr>
      <vt:lpstr>PowerPoint Presentation</vt:lpstr>
      <vt:lpstr>Plankia Magna of Perga</vt:lpstr>
      <vt:lpstr>Women patrons in Early Christianity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 Patronage and Leadership of Women</dc:title>
  <dc:creator>losiek</dc:creator>
  <cp:lastModifiedBy>losiek</cp:lastModifiedBy>
  <cp:revision>5</cp:revision>
  <dcterms:created xsi:type="dcterms:W3CDTF">2019-05-11T18:15:20Z</dcterms:created>
  <dcterms:modified xsi:type="dcterms:W3CDTF">2019-05-12T17:51:03Z</dcterms:modified>
</cp:coreProperties>
</file>