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media/image1.jpeg" ContentType="image/jpeg"/>
  <Override PartName="/ppt/theme/theme2.xml" ContentType="application/vnd.openxmlformats-officedocument.them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Shape 134"/>
          <p:cNvSpPr/>
          <p:nvPr>
            <p:ph type="sldImg"/>
          </p:nvPr>
        </p:nvSpPr>
        <p:spPr>
          <a:xfrm>
            <a:off x="1143000" y="685800"/>
            <a:ext cx="4572000" cy="3429000"/>
          </a:xfrm>
          <a:prstGeom prst="rect">
            <a:avLst/>
          </a:prstGeom>
        </p:spPr>
        <p:txBody>
          <a:bodyPr/>
          <a:lstStyle/>
          <a:p>
            <a:pPr/>
          </a:p>
        </p:txBody>
      </p:sp>
      <p:sp>
        <p:nvSpPr>
          <p:cNvPr id="135" name="Shape 13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292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13"/>
          </p:nvPr>
        </p:nvSpPr>
        <p:spPr>
          <a:xfrm>
            <a:off x="1270000" y="6362700"/>
            <a:ext cx="10464800" cy="461366"/>
          </a:xfrm>
          <a:prstGeom prst="rect">
            <a:avLst/>
          </a:prstGeom>
        </p:spPr>
        <p:txBody>
          <a:bodyPr anchor="t">
            <a:spAutoFit/>
          </a:bodyPr>
          <a:lstStyle>
            <a:lvl1pPr marL="0" indent="0" algn="ctr">
              <a:spcBef>
                <a:spcPts val="0"/>
              </a:spcBef>
              <a:buClrTx/>
              <a:buSzTx/>
              <a:buNone/>
              <a:defRPr i="1" sz="2400"/>
            </a:lvl1pPr>
          </a:lstStyle>
          <a:p>
            <a:pPr/>
            <a:r>
              <a:t>–Johnny Appleseed</a:t>
            </a:r>
          </a:p>
        </p:txBody>
      </p:sp>
      <p:sp>
        <p:nvSpPr>
          <p:cNvPr id="94" name="“Type a quote here.”"/>
          <p:cNvSpPr txBox="1"/>
          <p:nvPr>
            <p:ph type="body" sz="quarter" idx="14"/>
          </p:nvPr>
        </p:nvSpPr>
        <p:spPr>
          <a:xfrm>
            <a:off x="1270000" y="4308599"/>
            <a:ext cx="10464800" cy="609776"/>
          </a:xfrm>
          <a:prstGeom prst="rect">
            <a:avLst/>
          </a:prstGeom>
        </p:spPr>
        <p:txBody>
          <a:bodyPr>
            <a:spAutoFit/>
          </a:bodyPr>
          <a:lstStyle>
            <a:lvl1pPr marL="0" indent="0" algn="ctr">
              <a:spcBef>
                <a:spcPts val="0"/>
              </a:spcBef>
              <a:buClrTx/>
              <a:buSzTx/>
              <a:buNone/>
              <a:defRPr sz="34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7" name="Image"/>
          <p:cNvSpPr/>
          <p:nvPr>
            <p:ph type="pic" sz="half" idx="13"/>
          </p:nvPr>
        </p:nvSpPr>
        <p:spPr>
          <a:xfrm>
            <a:off x="1854200" y="1441449"/>
            <a:ext cx="9612314" cy="4889502"/>
          </a:xfrm>
          <a:prstGeom prst="rect">
            <a:avLst/>
          </a:prstGeom>
        </p:spPr>
        <p:txBody>
          <a:bodyPr lIns="91439" tIns="45719" rIns="91439" bIns="45719" anchor="t">
            <a:noAutofit/>
          </a:bodyPr>
          <a:lstStyle/>
          <a:p>
            <a:pPr/>
          </a:p>
        </p:txBody>
      </p:sp>
      <p:sp>
        <p:nvSpPr>
          <p:cNvPr id="118" name="Title Text"/>
          <p:cNvSpPr txBox="1"/>
          <p:nvPr>
            <p:ph type="title"/>
          </p:nvPr>
        </p:nvSpPr>
        <p:spPr>
          <a:xfrm>
            <a:off x="1079500" y="6515100"/>
            <a:ext cx="11176000" cy="1625600"/>
          </a:xfrm>
          <a:prstGeom prst="rect">
            <a:avLst/>
          </a:prstGeom>
        </p:spPr>
        <p:txBody>
          <a:bodyPr anchor="b"/>
          <a:lstStyle>
            <a:lvl1pPr>
              <a:defRPr cap="all" spc="232" sz="5800">
                <a:solidFill>
                  <a:srgbClr val="EBEBEB"/>
                </a:solidFill>
                <a:effectLst>
                  <a:outerShdw sx="100000" sy="100000" kx="0" ky="0" algn="b" rotWithShape="0" blurRad="25400" dist="25400" dir="16200000">
                    <a:srgbClr val="000000">
                      <a:alpha val="50000"/>
                    </a:srgbClr>
                  </a:outerShdw>
                </a:effectLst>
                <a:latin typeface="Cochin"/>
                <a:ea typeface="Cochin"/>
                <a:cs typeface="Cochin"/>
                <a:sym typeface="Cochin"/>
              </a:defRPr>
            </a:lvl1pPr>
          </a:lstStyle>
          <a:p>
            <a:pPr/>
            <a:r>
              <a:t>Title Text</a:t>
            </a:r>
          </a:p>
        </p:txBody>
      </p:sp>
      <p:sp>
        <p:nvSpPr>
          <p:cNvPr id="119" name="Body Level One…"/>
          <p:cNvSpPr txBox="1"/>
          <p:nvPr>
            <p:ph type="body" sz="quarter" idx="1"/>
          </p:nvPr>
        </p:nvSpPr>
        <p:spPr>
          <a:xfrm>
            <a:off x="1079500" y="8166100"/>
            <a:ext cx="11176000" cy="1308100"/>
          </a:xfrm>
          <a:prstGeom prst="rect">
            <a:avLst/>
          </a:prstGeom>
        </p:spPr>
        <p:txBody>
          <a:bodyPr anchor="t"/>
          <a:lstStyle>
            <a:lvl1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1pPr>
            <a:lvl2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2pPr>
            <a:lvl3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3pPr>
            <a:lvl4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4pPr>
            <a:lvl5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5pPr>
          </a:lstStyle>
          <a:p>
            <a:pPr/>
            <a:r>
              <a:t>Body Level One</a:t>
            </a:r>
          </a:p>
          <a:p>
            <a:pPr lvl="1"/>
            <a:r>
              <a:t>Body Level Two</a:t>
            </a:r>
          </a:p>
          <a:p>
            <a:pPr lvl="2"/>
            <a:r>
              <a:t>Body Level Three</a:t>
            </a:r>
          </a:p>
          <a:p>
            <a:pPr lvl="3"/>
            <a:r>
              <a:t>Body Level Four</a:t>
            </a:r>
          </a:p>
          <a:p>
            <a:pPr lvl="4"/>
            <a:r>
              <a:t>Body Level Five</a:t>
            </a:r>
          </a:p>
        </p:txBody>
      </p:sp>
      <p:sp>
        <p:nvSpPr>
          <p:cNvPr id="120" name="Slide Number"/>
          <p:cNvSpPr txBox="1"/>
          <p:nvPr>
            <p:ph type="sldNum" sz="quarter" idx="2"/>
          </p:nvPr>
        </p:nvSpPr>
        <p:spPr>
          <a:xfrm>
            <a:off x="6324599" y="9118599"/>
            <a:ext cx="342901" cy="355601"/>
          </a:xfrm>
          <a:prstGeom prst="rect">
            <a:avLst/>
          </a:prstGeom>
        </p:spPr>
        <p:txBody>
          <a:bodyPr anchor="ctr"/>
          <a:lstStyle>
            <a:lvl1pPr>
              <a:defRPr sz="1800">
                <a:solidFill>
                  <a:srgbClr val="8C8C8C"/>
                </a:solidFill>
                <a:effectLst>
                  <a:outerShdw sx="100000" sy="100000" kx="0" ky="0" algn="b" rotWithShape="0" blurRad="25400" dist="23648" dir="16200000">
                    <a:srgbClr val="000000">
                      <a:alpha val="20689"/>
                    </a:srgbClr>
                  </a:outerShdw>
                </a:effectLst>
                <a:latin typeface="Baskerville"/>
                <a:ea typeface="Baskerville"/>
                <a:cs typeface="Baskerville"/>
                <a:sym typeface="Baskervill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27" name="Title Text"/>
          <p:cNvSpPr txBox="1"/>
          <p:nvPr>
            <p:ph type="title"/>
          </p:nvPr>
        </p:nvSpPr>
        <p:spPr>
          <a:xfrm>
            <a:off x="1079500" y="3416300"/>
            <a:ext cx="11176000" cy="2921000"/>
          </a:xfrm>
          <a:prstGeom prst="rect">
            <a:avLst/>
          </a:prstGeom>
        </p:spPr>
        <p:txBody>
          <a:bodyPr/>
          <a:lstStyle>
            <a:lvl1pPr>
              <a:defRPr cap="all" spc="232" sz="5800">
                <a:solidFill>
                  <a:srgbClr val="EBEBEB"/>
                </a:solidFill>
                <a:effectLst>
                  <a:outerShdw sx="100000" sy="100000" kx="0" ky="0" algn="b" rotWithShape="0" blurRad="25400" dist="25400" dir="16200000">
                    <a:srgbClr val="000000">
                      <a:alpha val="50000"/>
                    </a:srgbClr>
                  </a:outerShdw>
                </a:effectLst>
                <a:latin typeface="Cochin"/>
                <a:ea typeface="Cochin"/>
                <a:cs typeface="Cochin"/>
                <a:sym typeface="Cochin"/>
              </a:defRPr>
            </a:lvl1pPr>
          </a:lstStyle>
          <a:p>
            <a:pPr/>
            <a:r>
              <a:t>Title Text</a:t>
            </a:r>
          </a:p>
        </p:txBody>
      </p:sp>
      <p:sp>
        <p:nvSpPr>
          <p:cNvPr id="128" name="Slide Number"/>
          <p:cNvSpPr txBox="1"/>
          <p:nvPr>
            <p:ph type="sldNum" sz="quarter" idx="2"/>
          </p:nvPr>
        </p:nvSpPr>
        <p:spPr>
          <a:xfrm>
            <a:off x="6324599" y="9118599"/>
            <a:ext cx="342901" cy="355601"/>
          </a:xfrm>
          <a:prstGeom prst="rect">
            <a:avLst/>
          </a:prstGeom>
        </p:spPr>
        <p:txBody>
          <a:bodyPr anchor="ctr"/>
          <a:lstStyle>
            <a:lvl1pPr>
              <a:defRPr sz="1800">
                <a:solidFill>
                  <a:srgbClr val="8C8C8C"/>
                </a:solidFill>
                <a:effectLst>
                  <a:outerShdw sx="100000" sy="100000" kx="0" ky="0" algn="b" rotWithShape="0" blurRad="25400" dist="23648" dir="16200000">
                    <a:srgbClr val="000000">
                      <a:alpha val="20689"/>
                    </a:srgbClr>
                  </a:outerShdw>
                </a:effectLst>
                <a:latin typeface="Baskerville"/>
                <a:ea typeface="Baskerville"/>
                <a:cs typeface="Baskerville"/>
                <a:sym typeface="Baskervill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619250" y="673100"/>
            <a:ext cx="9758016" cy="5905500"/>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38" name="Image"/>
          <p:cNvSpPr/>
          <p:nvPr>
            <p:ph type="pic" sz="half" idx="13"/>
          </p:nvPr>
        </p:nvSpPr>
        <p:spPr>
          <a:xfrm>
            <a:off x="6718300" y="638919"/>
            <a:ext cx="5334001" cy="8216901"/>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sz="half" idx="13"/>
          </p:nvPr>
        </p:nvSpPr>
        <p:spPr>
          <a:xfrm>
            <a:off x="6718300" y="2590800"/>
            <a:ext cx="5334000" cy="62865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buClrTx/>
              <a:defRPr sz="2800"/>
            </a:lvl1pPr>
            <a:lvl2pPr marL="685800" indent="-342900">
              <a:spcBef>
                <a:spcPts val="3200"/>
              </a:spcBef>
              <a:buClrTx/>
              <a:defRPr sz="2800"/>
            </a:lvl2pPr>
            <a:lvl3pPr marL="1028700" indent="-342900">
              <a:spcBef>
                <a:spcPts val="3200"/>
              </a:spcBef>
              <a:buClrTx/>
              <a:defRPr sz="2800"/>
            </a:lvl3pPr>
            <a:lvl4pPr marL="1371600" indent="-342900">
              <a:spcBef>
                <a:spcPts val="3200"/>
              </a:spcBef>
              <a:buClrTx/>
              <a:defRPr sz="2800"/>
            </a:lvl4pPr>
            <a:lvl5pPr marL="1714500" indent="-342900">
              <a:spcBef>
                <a:spcPts val="3200"/>
              </a:spcBef>
              <a:buClrTx/>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731000" y="4965700"/>
            <a:ext cx="5334000" cy="3898900"/>
          </a:xfrm>
          <a:prstGeom prst="rect">
            <a:avLst/>
          </a:prstGeom>
        </p:spPr>
        <p:txBody>
          <a:bodyPr lIns="91439" tIns="45719" rIns="91439" bIns="45719" anchor="t">
            <a:noAutofit/>
          </a:bodyPr>
          <a:lstStyle/>
          <a:p>
            <a:pPr/>
          </a:p>
        </p:txBody>
      </p:sp>
      <p:sp>
        <p:nvSpPr>
          <p:cNvPr id="84" name="Image"/>
          <p:cNvSpPr/>
          <p:nvPr>
            <p:ph type="pic" sz="quarter" idx="14"/>
          </p:nvPr>
        </p:nvSpPr>
        <p:spPr>
          <a:xfrm>
            <a:off x="6731000" y="635000"/>
            <a:ext cx="5334000" cy="3898900"/>
          </a:xfrm>
          <a:prstGeom prst="rect">
            <a:avLst/>
          </a:prstGeom>
        </p:spPr>
        <p:txBody>
          <a:bodyPr lIns="91439" tIns="45719" rIns="91439" bIns="45719" anchor="t">
            <a:noAutofit/>
          </a:bodyPr>
          <a:lstStyle/>
          <a:p>
            <a:pPr/>
          </a:p>
        </p:txBody>
      </p:sp>
      <p:sp>
        <p:nvSpPr>
          <p:cNvPr id="85" name="Image"/>
          <p:cNvSpPr/>
          <p:nvPr>
            <p:ph type="pic" sz="half" idx="15"/>
          </p:nvPr>
        </p:nvSpPr>
        <p:spPr>
          <a:xfrm>
            <a:off x="952500" y="635000"/>
            <a:ext cx="5334000" cy="82296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b="0" sz="1600">
                <a:latin typeface="Helvetica Neue Light"/>
                <a:ea typeface="Helvetica Neue Light"/>
                <a:cs typeface="Helvetica Neue Light"/>
                <a:sym typeface="Helvetica Neue Light"/>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1pPr>
      <a:lvl2pPr marL="0" marR="0" indent="228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2pPr>
      <a:lvl3pPr marL="0" marR="0" indent="457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3pPr>
      <a:lvl4pPr marL="0" marR="0" indent="685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4pPr>
      <a:lvl5pPr marL="0" marR="0" indent="9144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37" name="Image" descr="Image"/>
          <p:cNvPicPr>
            <a:picLocks noChangeAspect="1"/>
          </p:cNvPicPr>
          <p:nvPr>
            <p:ph type="pic" idx="13"/>
          </p:nvPr>
        </p:nvPicPr>
        <p:blipFill>
          <a:blip r:embed="rId2">
            <a:extLst/>
          </a:blip>
          <a:stretch>
            <a:fillRect/>
          </a:stretch>
        </p:blipFill>
        <p:spPr>
          <a:xfrm>
            <a:off x="1759742" y="768348"/>
            <a:ext cx="9815516" cy="5080003"/>
          </a:xfrm>
          <a:prstGeom prst="rect">
            <a:avLst/>
          </a:prstGeom>
        </p:spPr>
      </p:pic>
      <p:sp>
        <p:nvSpPr>
          <p:cNvPr id="138" name="IV. Procesos de comprensión lectora (II)"/>
          <p:cNvSpPr txBox="1"/>
          <p:nvPr>
            <p:ph type="title"/>
          </p:nvPr>
        </p:nvSpPr>
        <p:spPr>
          <a:xfrm>
            <a:off x="914400" y="6172200"/>
            <a:ext cx="11176000" cy="1625600"/>
          </a:xfrm>
          <a:prstGeom prst="rect">
            <a:avLst/>
          </a:prstGeom>
        </p:spPr>
        <p:txBody>
          <a:bodyPr/>
          <a:lstStyle>
            <a:lvl1pPr defTabSz="508254">
              <a:defRPr b="1" spc="200" sz="5000">
                <a:effectLst>
                  <a:outerShdw sx="100000" sy="100000" kx="0" ky="0" algn="b" rotWithShape="0" blurRad="25400" dist="22098" dir="16200000">
                    <a:srgbClr val="000000">
                      <a:alpha val="50000"/>
                    </a:srgbClr>
                  </a:outerShdw>
                </a:effectLst>
              </a:defRPr>
            </a:lvl1pPr>
          </a:lstStyle>
          <a:p>
            <a:pPr/>
            <a:r>
              <a:t>IV. sub-PROCESO DE COMPRENSIÓN</a:t>
            </a:r>
          </a:p>
        </p:txBody>
      </p:sp>
      <p:sp>
        <p:nvSpPr>
          <p:cNvPr id="139" name="Lección 11. Procesamiento Semántico"/>
          <p:cNvSpPr txBox="1"/>
          <p:nvPr>
            <p:ph type="body" sz="quarter" idx="1"/>
          </p:nvPr>
        </p:nvSpPr>
        <p:spPr>
          <a:xfrm>
            <a:off x="1079500" y="7867650"/>
            <a:ext cx="11176000" cy="1308100"/>
          </a:xfrm>
          <a:prstGeom prst="rect">
            <a:avLst/>
          </a:prstGeom>
        </p:spPr>
        <p:txBody>
          <a:bodyPr/>
          <a:lstStyle>
            <a:lvl1pPr>
              <a:defRPr b="1" spc="100">
                <a:solidFill>
                  <a:srgbClr val="D4FB79"/>
                </a:solidFill>
              </a:defRPr>
            </a:lvl1pPr>
          </a:lstStyle>
          <a:p>
            <a:pPr/>
            <a:r>
              <a:t>Lección 2. Reconocer los Sintagmas y la Semántica</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1" name="Luego de reconocer las palabras, debe asociar el significado. El significado de las palabras se puede extraer del contexto a través de las reglas sintácticas que las combinan.…"/>
          <p:cNvSpPr txBox="1"/>
          <p:nvPr/>
        </p:nvSpPr>
        <p:spPr>
          <a:xfrm>
            <a:off x="1123204" y="698499"/>
            <a:ext cx="11305682" cy="4902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b="0" sz="3000">
                <a:solidFill>
                  <a:srgbClr val="FFFC79"/>
                </a:solidFill>
                <a:latin typeface="Arial Black"/>
                <a:ea typeface="Arial Black"/>
                <a:cs typeface="Arial Black"/>
                <a:sym typeface="Arial Black"/>
              </a:defRPr>
            </a:pPr>
            <a:r>
              <a:t>SINTAGMA</a:t>
            </a:r>
          </a:p>
          <a:p>
            <a:pPr>
              <a:defRPr b="0" sz="3000">
                <a:solidFill>
                  <a:srgbClr val="FFFC79"/>
                </a:solidFill>
                <a:latin typeface="Arial Black"/>
                <a:ea typeface="Arial Black"/>
                <a:cs typeface="Arial Black"/>
                <a:sym typeface="Arial Black"/>
              </a:defRPr>
            </a:pPr>
            <a:r>
              <a:t>Un grupo o conjunto de palabras que tienen una relación coherente y consistente.</a:t>
            </a:r>
          </a:p>
          <a:p>
            <a:pPr marL="293369" indent="-293369" algn="l" defTabSz="457200">
              <a:buSzPct val="100000"/>
              <a:buChar char="•"/>
              <a:defRPr b="0" sz="3000">
                <a:latin typeface="Arial Black"/>
                <a:ea typeface="Arial Black"/>
                <a:cs typeface="Arial Black"/>
                <a:sym typeface="Arial Black"/>
              </a:defRPr>
            </a:pPr>
          </a:p>
          <a:p>
            <a:pPr marL="293369" indent="-293369" algn="l" defTabSz="457200">
              <a:buSzPct val="100000"/>
              <a:buChar char="•"/>
              <a:defRPr b="0" sz="3000">
                <a:latin typeface="Arial Black"/>
                <a:ea typeface="Arial Black"/>
                <a:cs typeface="Arial Black"/>
                <a:sym typeface="Arial Black"/>
              </a:defRPr>
            </a:pPr>
            <a:r>
              <a:t>Reconocer el Sintagma </a:t>
            </a:r>
          </a:p>
          <a:p>
            <a:pPr lvl="2" marL="1682750" indent="-336550" algn="l" defTabSz="457200">
              <a:buSzPct val="100000"/>
              <a:buAutoNum type="alphaUcPeriod" startAt="1"/>
              <a:defRPr b="0" sz="3000">
                <a:latin typeface="Arial Black"/>
                <a:ea typeface="Arial Black"/>
                <a:cs typeface="Arial Black"/>
                <a:sym typeface="Arial Black"/>
              </a:defRPr>
            </a:pPr>
            <a:r>
              <a:t> Se reconoce el </a:t>
            </a:r>
            <a:r>
              <a:rPr>
                <a:solidFill>
                  <a:srgbClr val="D4FB79"/>
                </a:solidFill>
              </a:rPr>
              <a:t>orden</a:t>
            </a:r>
            <a:r>
              <a:t> de palabras y la </a:t>
            </a:r>
            <a:r>
              <a:rPr>
                <a:solidFill>
                  <a:srgbClr val="D4FB79"/>
                </a:solidFill>
              </a:rPr>
              <a:t>concordancia</a:t>
            </a:r>
            <a:r>
              <a:t> para reconocer las relaciones gramaticales y contextuales en el interior de un enunciado.</a:t>
            </a:r>
          </a:p>
        </p:txBody>
      </p:sp>
      <p:sp>
        <p:nvSpPr>
          <p:cNvPr id="142" name="Reconociendo el sintagma…"/>
          <p:cNvSpPr txBox="1"/>
          <p:nvPr/>
        </p:nvSpPr>
        <p:spPr>
          <a:xfrm>
            <a:off x="939800" y="5918199"/>
            <a:ext cx="11672491" cy="3378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b="0" sz="3000">
                <a:solidFill>
                  <a:srgbClr val="76D6FF"/>
                </a:solidFill>
                <a:latin typeface="Arial Black"/>
                <a:ea typeface="Arial Black"/>
                <a:cs typeface="Arial Black"/>
                <a:sym typeface="Arial Black"/>
              </a:defRPr>
            </a:pPr>
            <a:r>
              <a:t>Reconociendo el sintagma</a:t>
            </a:r>
          </a:p>
          <a:p>
            <a:pPr algn="l">
              <a:defRPr b="0" i="1" sz="3000">
                <a:solidFill>
                  <a:srgbClr val="76D6FF"/>
                </a:solidFill>
                <a:latin typeface="Avenir Heavy"/>
                <a:ea typeface="Avenir Heavy"/>
                <a:cs typeface="Avenir Heavy"/>
                <a:sym typeface="Avenir Heavy"/>
              </a:defRPr>
            </a:pPr>
            <a:r>
              <a:t>El vestido es el rojo. Lo vestí cuando fui al parque lleno de árboles verdes. Pero cuando me senté en la banca amarilla, se manchó de un líquido negro. Luego la mancha se puso café; por eso tuve que lavarlo.</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4" name="Luego de reconocer las palabras, debe asociar el significado. El significado de las palabras se puede extraer del contexto a través de las reglas sintácticas que las combinan.…"/>
          <p:cNvSpPr txBox="1"/>
          <p:nvPr/>
        </p:nvSpPr>
        <p:spPr>
          <a:xfrm>
            <a:off x="1123204" y="1079499"/>
            <a:ext cx="11305682" cy="4368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b="0" sz="3000">
                <a:solidFill>
                  <a:srgbClr val="FFFC79"/>
                </a:solidFill>
                <a:latin typeface="Arial Black"/>
                <a:ea typeface="Arial Black"/>
                <a:cs typeface="Arial Black"/>
                <a:sym typeface="Arial Black"/>
              </a:defRPr>
            </a:pPr>
            <a:r>
              <a:t>SEMÁNTICA</a:t>
            </a:r>
          </a:p>
          <a:p>
            <a:pPr>
              <a:defRPr b="0" sz="3000">
                <a:solidFill>
                  <a:srgbClr val="FFFC79"/>
                </a:solidFill>
                <a:latin typeface="Arial Black"/>
                <a:ea typeface="Arial Black"/>
                <a:cs typeface="Arial Black"/>
                <a:sym typeface="Arial Black"/>
              </a:defRPr>
            </a:pPr>
            <a:r>
              <a:t>El significado de un grupo o conjunto de palabras que tienen una relación coherente y consistente.</a:t>
            </a:r>
          </a:p>
          <a:p>
            <a:pPr marL="293369" indent="-293369" algn="l" defTabSz="457200">
              <a:buSzPct val="100000"/>
              <a:buChar char="•"/>
              <a:defRPr b="0" sz="3000">
                <a:latin typeface="Arial Black"/>
                <a:ea typeface="Arial Black"/>
                <a:cs typeface="Arial Black"/>
                <a:sym typeface="Arial Black"/>
              </a:defRPr>
            </a:pPr>
          </a:p>
          <a:p>
            <a:pPr marL="293369" indent="-293369" algn="l" defTabSz="457200">
              <a:buSzPct val="100000"/>
              <a:buChar char="•"/>
              <a:defRPr b="0" sz="3000">
                <a:latin typeface="Arial Black"/>
                <a:ea typeface="Arial Black"/>
                <a:cs typeface="Arial Black"/>
                <a:sym typeface="Arial Black"/>
              </a:defRPr>
            </a:pPr>
            <a:r>
              <a:t>Reconocer la semántica </a:t>
            </a:r>
          </a:p>
          <a:p>
            <a:pPr lvl="2" marL="1682750" indent="-336550" algn="l" defTabSz="457200">
              <a:buSzPct val="100000"/>
              <a:buAutoNum type="alphaUcPeriod" startAt="1"/>
              <a:defRPr b="0" sz="3000">
                <a:latin typeface="Arial Black"/>
                <a:ea typeface="Arial Black"/>
                <a:cs typeface="Arial Black"/>
                <a:sym typeface="Arial Black"/>
              </a:defRPr>
            </a:pPr>
            <a:r>
              <a:t> Se reconoce el significado de palabras</a:t>
            </a:r>
          </a:p>
          <a:p>
            <a:pPr lvl="2" marL="1682750" indent="-336550" algn="l" defTabSz="457200">
              <a:buSzPct val="100000"/>
              <a:buAutoNum type="alphaUcPeriod" startAt="1"/>
              <a:defRPr b="0" sz="3000">
                <a:latin typeface="Arial Black"/>
                <a:ea typeface="Arial Black"/>
                <a:cs typeface="Arial Black"/>
                <a:sym typeface="Arial Black"/>
              </a:defRPr>
            </a:pPr>
            <a:r>
              <a:t> Se reconoce el significado del orden de las palabras</a:t>
            </a:r>
          </a:p>
        </p:txBody>
      </p:sp>
      <p:sp>
        <p:nvSpPr>
          <p:cNvPr id="145" name="Reconociendo la semántica…"/>
          <p:cNvSpPr txBox="1"/>
          <p:nvPr/>
        </p:nvSpPr>
        <p:spPr>
          <a:xfrm>
            <a:off x="666154" y="5791199"/>
            <a:ext cx="11672492" cy="3429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b="0" sz="3000">
                <a:solidFill>
                  <a:srgbClr val="76D6FF"/>
                </a:solidFill>
                <a:latin typeface="Arial Black"/>
                <a:ea typeface="Arial Black"/>
                <a:cs typeface="Arial Black"/>
                <a:sym typeface="Arial Black"/>
              </a:defRPr>
            </a:pPr>
            <a:r>
              <a:t>Reconociendo la semántica</a:t>
            </a:r>
          </a:p>
          <a:p>
            <a:pPr algn="l">
              <a:defRPr b="0" sz="3000">
                <a:solidFill>
                  <a:srgbClr val="76D6FF"/>
                </a:solidFill>
                <a:latin typeface="Arial Black"/>
                <a:ea typeface="Arial Black"/>
                <a:cs typeface="Arial Black"/>
                <a:sym typeface="Arial Black"/>
              </a:defRPr>
            </a:pPr>
            <a:r>
              <a:t>El vestido es el rojo. Lo vestí cuando fui al parque lleno de árboles verdes. Pero cuando me senté en la banca amarilla, se manchó de un líquido negro. Luego la mancha se puso café; por eso tuve que lavarlo.</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7" name="Reconociendo el sintagma y la semántica…"/>
          <p:cNvSpPr txBox="1"/>
          <p:nvPr/>
        </p:nvSpPr>
        <p:spPr>
          <a:xfrm>
            <a:off x="780454" y="3441699"/>
            <a:ext cx="11672492" cy="5029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b="0" sz="3000">
                <a:latin typeface="Arial Black"/>
                <a:ea typeface="Arial Black"/>
                <a:cs typeface="Arial Black"/>
                <a:sym typeface="Arial Black"/>
              </a:defRPr>
            </a:pPr>
          </a:p>
          <a:p>
            <a:pPr algn="l">
              <a:defRPr b="0" sz="3000">
                <a:solidFill>
                  <a:srgbClr val="D4FB79"/>
                </a:solidFill>
                <a:latin typeface="Arial Black"/>
                <a:ea typeface="Arial Black"/>
                <a:cs typeface="Arial Black"/>
                <a:sym typeface="Arial Black"/>
              </a:defRPr>
            </a:pPr>
            <a:r>
              <a:t>Reconociendo el sintagma y la semántica</a:t>
            </a:r>
          </a:p>
          <a:p>
            <a:pPr algn="l">
              <a:defRPr b="0" sz="3000">
                <a:latin typeface="Arial Black"/>
                <a:ea typeface="Arial Black"/>
                <a:cs typeface="Arial Black"/>
                <a:sym typeface="Arial Black"/>
              </a:defRPr>
            </a:pPr>
          </a:p>
          <a:p>
            <a:pPr algn="l">
              <a:defRPr b="0" sz="3000">
                <a:latin typeface="Arial Black"/>
                <a:ea typeface="Arial Black"/>
                <a:cs typeface="Arial Black"/>
                <a:sym typeface="Arial Black"/>
              </a:defRPr>
            </a:pPr>
            <a:r>
              <a:t>El vestido es el rojo. Lo </a:t>
            </a:r>
            <a:r>
              <a:rPr>
                <a:solidFill>
                  <a:srgbClr val="FF2600"/>
                </a:solidFill>
              </a:rPr>
              <a:t>usé</a:t>
            </a:r>
            <a:r>
              <a:t> cuando fui al parque lleno de árboles verdes. Pero cuando me senté en la banca </a:t>
            </a:r>
            <a:r>
              <a:rPr>
                <a:solidFill>
                  <a:srgbClr val="FF2600"/>
                </a:solidFill>
              </a:rPr>
              <a:t>donde nos conocimos</a:t>
            </a:r>
            <a:r>
              <a:t>, se manchó de un líquido negro. Luego la mancha se puso café; por eso </a:t>
            </a:r>
            <a:r>
              <a:rPr>
                <a:solidFill>
                  <a:srgbClr val="FF2600"/>
                </a:solidFill>
              </a:rPr>
              <a:t>tuvo</a:t>
            </a:r>
            <a:r>
              <a:t> que lavarlo </a:t>
            </a:r>
            <a:r>
              <a:rPr>
                <a:solidFill>
                  <a:srgbClr val="FF2600"/>
                </a:solidFill>
              </a:rPr>
              <a:t>y ya está llena la lavadora</a:t>
            </a:r>
            <a:r>
              <a:t>.</a:t>
            </a:r>
          </a:p>
        </p:txBody>
      </p:sp>
      <p:sp>
        <p:nvSpPr>
          <p:cNvPr id="148" name="Reconociendo……"/>
          <p:cNvSpPr txBox="1"/>
          <p:nvPr/>
        </p:nvSpPr>
        <p:spPr>
          <a:xfrm>
            <a:off x="666154" y="609599"/>
            <a:ext cx="11672492" cy="3429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b="0" sz="3000">
                <a:solidFill>
                  <a:srgbClr val="76D6FF"/>
                </a:solidFill>
                <a:latin typeface="Arial Black"/>
                <a:ea typeface="Arial Black"/>
                <a:cs typeface="Arial Black"/>
                <a:sym typeface="Arial Black"/>
              </a:defRPr>
            </a:pPr>
            <a:r>
              <a:t>Reconociendo…</a:t>
            </a:r>
          </a:p>
          <a:p>
            <a:pPr algn="l">
              <a:defRPr b="0" sz="3000">
                <a:solidFill>
                  <a:srgbClr val="76D6FF"/>
                </a:solidFill>
                <a:latin typeface="Arial Black"/>
                <a:ea typeface="Arial Black"/>
                <a:cs typeface="Arial Black"/>
                <a:sym typeface="Arial Black"/>
              </a:defRPr>
            </a:pPr>
            <a:r>
              <a:t>El vestido es rojo. Lo vestí cuando fui al parque lleno de árboles verdes. Pero cuando me senté en la banca amarilla, se manchó de un líquido negro. Luego la mancha se puso café; por eso tuve que lavarlo.</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