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8" roundtripDataSignature="AMtx7miqU2kz8nFIMqQBzvqIZLLyEagk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customschemas.google.com/relationships/presentationmetadata" Target="meta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понад 50 разів цитується в Новому Заповіті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chemeClr val="lt1"/>
                </a:solidFill>
              </a:rPr>
              <a:t>друга по величині книга, після книги Псалмів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Ісаї більше розділів, але вона менша за об'ємом за книгу пророка Єремії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Мигдаль: найшвидше розквітає – народ дозріває до загибелі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Нахилений казан – вказував напрямок звідки прийдуть вороги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Пояс лляний - близько до тіла; заховав в щілині – струх, як Юда та Ізраїль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Самотність – наказ від Бога не одружуватися і не народжувати дітей, як символ загибелі</a:t>
            </a:r>
            <a:endParaRPr/>
          </a:p>
        </p:txBody>
      </p:sp>
      <p:sp>
        <p:nvSpPr>
          <p:cNvPr id="150" name="Google Shape;150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ru-RU"/>
              <a:t>Гончар і глина </a:t>
            </a:r>
            <a:r>
              <a:rPr lang="ru-RU"/>
              <a:t>– негідний виріб, </a:t>
            </a:r>
            <a:r>
              <a:rPr b="1" lang="ru-RU"/>
              <a:t>Бог відміняє те добре що планував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1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ru-RU"/>
              <a:t>Розбитий посуд </a:t>
            </a:r>
            <a:r>
              <a:rPr lang="ru-RU"/>
              <a:t>– купує новий, на очах старійшин </a:t>
            </a:r>
            <a:r>
              <a:rPr b="1" lang="ru-RU"/>
              <a:t>розбиває в долині Бен-Гіном</a:t>
            </a:r>
            <a:r>
              <a:rPr lang="ru-RU"/>
              <a:t>, символ руйнування і занечищення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lang="ru-RU"/>
              <a:t>Кошики інжиру </a:t>
            </a:r>
            <a:r>
              <a:rPr lang="ru-RU"/>
              <a:t>– після депортації Єхоніх і 10тис, стара влада – добрий інжир, нова влада (Седекія) – поганий інжир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Ярмо – собі на шию і розіслав царям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Едому, Мову, Амону, Тиру, Сидону, Юдеї, як заклик покоритися Вавилону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Купівля поля під час облоги (587) – не логічно, але символізує відновлення</a:t>
            </a:r>
            <a:endParaRPr/>
          </a:p>
        </p:txBody>
      </p:sp>
      <p:sp>
        <p:nvSpPr>
          <p:cNvPr id="157" name="Google Shape;157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Перед тим, як купити поле в родича, нагадаю - в період облоги Єрусалиму,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Єремія пророкує про світле майбутнє, про повернення з полону і про Новий Заповіт.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Заповіт, це двостороння відповідальність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Люди відвернулися від Бога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карає, але не ставить крапку у стосунках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Руйнування і депортація – це крапка на старозаповітніх стосунках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Новий Заповіт попереду!</a:t>
            </a:r>
            <a:endParaRPr/>
          </a:p>
        </p:txBody>
      </p:sp>
      <p:sp>
        <p:nvSpPr>
          <p:cNvPr id="170" name="Google Shape;17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Батько Єремії, Хілкія, належав до спільноти левітів і мешкав в Анатоті,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маленькому місті приблизно за три милі на північний схід від Єрусалиму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 місто, яке Ісус Навин виділив для потомків первосвященника Аарона (див. І.Нав. 21:15-19) </a:t>
            </a:r>
            <a:endParaRPr/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Йосія – останній праведний цар Юдеї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Став царем у 8 років,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Відносна стабільність впродовж 31 року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Батько Манасія, впродовж 55 років насаджував ідолопоклонство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18 році Йосії (622) – віднайдено книги Закону, духовне відновлення, руйнування капищ 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Геополітичні баталії</a:t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халдейський князь Набопаласар розбив ассирійське військо близ Вавилону і заявив про своє право на вавилонський престол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фараон Нехо II рушив зі своїм величезним єгипетським військом до Харану, аби підтримати залишки сил Ассирії в останній спробі відвоювати втрачені території. 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Йосія не хотів, щоб Єгипет став володарем Юдеї замість Ассирії.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Тож Йосія зібрав своє військо, щоб спробувати зупинити наступ єгиптян.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Бій між ними відбувся на рівнинах Мегідо – і юдейське військо зазнало поразки.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Під час бою Йосію вбили, а єгипетське військо продовжило свій поступ до Харану (2Хр.35:20-24). 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Геополітичні баталії</a:t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Юдеї обирають царем Йохаза (на 3 міс.), нехо грабує Єрусалим і ставить Йоакима (2Цар.23:34-35) 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lang="ru-RU" sz="1200">
                <a:solidFill>
                  <a:srgbClr val="000000"/>
                </a:solidFill>
              </a:rPr>
              <a:t>Політичний хамеліон Йоаким робить фатальну помилку зраджуючи Вавилон у 601 р</a:t>
            </a:r>
            <a:endParaRPr>
              <a:solidFill>
                <a:srgbClr val="000000"/>
              </a:solidFill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Після смерті Йоакима, царем стає його син Йоахин</a:t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10000 заручників в депортації (2Цар.24:12-16)</a:t>
            </a:r>
            <a:endParaRPr>
              <a:solidFill>
                <a:srgbClr val="000000"/>
              </a:solidFill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-952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Єремії складається з записаних і виголошених проповідей пророка.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52 розділів - чотири основні частини: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покликання Єремії (1),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 проповідей проти Юдеї (2-42),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суд над язичницькими народами (46-51),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падіння Єрусалиму (52).</a:t>
            </a:r>
            <a:endParaRPr b="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ru-RU"/>
            </a:br>
            <a:endParaRPr/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що особливого зробив Єремія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щоб стати пророком, служителем Божим?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Абсолютно нічого, нуль! Бог обрав Єремію до його народження!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Ціль обрання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“бути пророком народам” (1:5)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«народам» звістка Єремії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мала національних кордонів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Апеляція “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 промовляти не вмію, бо </a:t>
            </a:r>
            <a:r>
              <a:rPr b="1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 ще юнак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(6)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Господь не приймає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 аргументи - </a:t>
            </a: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“Я буду з тобою” (8).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Заборона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молитися, заступатися за народ, бо Господь має тверде рішення покарати їх за впертий непослух.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Колись прекрасна, вірна наречена (2:1-2),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перетворилася на зрадливу, підступну, розбещену блудницю (3:6-9).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 результат - сором, зневага та вигнання.</a:t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Бог руками сусідніх народів покарав Юдею,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 це не означає, що ці народи не будуть відповідати за власні гріхи.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останній частині книги, Бог засуджує всі народи за їх нечестя. </a:t>
            </a:r>
            <a:endParaRPr/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Кінець книги – руйнування та департація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Останні вірші останнього розділу – примарна надія, через звільнення Єгоякима, Юдиного царя</a:t>
            </a:r>
            <a:endParaRPr/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7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ЄРЕМІЯ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15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СИМВОЛІЗМ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3" name="Google Shape;153;p10"/>
          <p:cNvSpPr txBox="1"/>
          <p:nvPr>
            <p:ph idx="1" type="body"/>
          </p:nvPr>
        </p:nvSpPr>
        <p:spPr>
          <a:xfrm>
            <a:off x="628650" y="1825624"/>
            <a:ext cx="7886700" cy="47351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Галузка мигдалевего дерева (1:11)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 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Киплячий казан (1:13)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Лляний пояс (13:10-11)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Самотність (16:1-4)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/>
          <p:nvPr>
            <p:ph idx="1" type="body"/>
          </p:nvPr>
        </p:nvSpPr>
        <p:spPr>
          <a:xfrm>
            <a:off x="628650" y="502920"/>
            <a:ext cx="7886700" cy="6057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Гончар і глина (18:6)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Розбитий посуд (19:10-11)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Кошики з інжиром (24:5,8)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Ярмо (27:2)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Купівля поля (32:6-7,15)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НОВИЙ ЗАПОВІТ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Єр.31:31-33 "Ось дні наступають, — говорить Господь, — і складу́ Я із домом Ізраїлевим і з Юдиним домом </a:t>
            </a:r>
            <a:r>
              <a:rPr i="1" lang="ru-RU" sz="3600">
                <a:solidFill>
                  <a:schemeClr val="lt1"/>
                </a:solidFill>
              </a:rPr>
              <a:t>Нови́й Запові́т</a:t>
            </a:r>
            <a:r>
              <a:rPr i="1" lang="ru-RU" sz="3600">
                <a:solidFill>
                  <a:srgbClr val="FFFF00"/>
                </a:solidFill>
              </a:rPr>
              <a:t>…Бо це ось отой Заповіт, що його по цих днях складу́ з домом Ізраїля, — каже Госпо́дь: </a:t>
            </a:r>
            <a:r>
              <a:rPr i="1" lang="ru-RU" sz="3600">
                <a:solidFill>
                  <a:schemeClr val="lt1"/>
                </a:solidFill>
              </a:rPr>
              <a:t>Дам Зако́на Свого в сере́дину їхню</a:t>
            </a:r>
            <a:r>
              <a:rPr i="1" lang="ru-RU" sz="3600">
                <a:solidFill>
                  <a:srgbClr val="FFFF00"/>
                </a:solidFill>
              </a:rPr>
              <a:t>, і на їхньому серці його напишу́, і </a:t>
            </a:r>
            <a:r>
              <a:rPr i="1" lang="ru-RU" sz="3600">
                <a:solidFill>
                  <a:schemeClr val="lt1"/>
                </a:solidFill>
              </a:rPr>
              <a:t>Я стану їм Богом, вони ж Мені будуть наро́дом</a:t>
            </a:r>
            <a:r>
              <a:rPr i="1" lang="ru-RU" sz="3600">
                <a:solidFill>
                  <a:srgbClr val="FFFF00"/>
                </a:solidFill>
              </a:rPr>
              <a:t>!"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idx="1" type="body"/>
          </p:nvPr>
        </p:nvSpPr>
        <p:spPr>
          <a:xfrm>
            <a:off x="628650" y="411480"/>
            <a:ext cx="7886700" cy="5765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Нови Заповіт, означає НОВА ЯКІСТЬ СТОСУНКІВ 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Перший Заповіт, Бог заключив з Ізраїлем, після виходу з Єгипту, а другий, очевидно, після виходу з Вавилону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«Дам Зако́на Свого в сере́дину їхню, і на їхньому серці його напишу́» (31:33)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Матеріалом для запису Закону являються не кам’яні таблиці, а серця людей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Місце зберігання Закону не ковчег заповіту, а душі людей</a:t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Хто такий Єремія?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97" name="Google Shape;97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син Хілкії, з священницького роду (1:1)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Знечення імені «Єремія» - «Ягве засновує», «Ягве вивищує» і «Ягве скидає»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Покликання на служіння у 627 році до Р.Х, за царювання Йосії (1:2)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Служив за каденції 5 Юдейських царів починаючи з 627 до 582 до РХ (Єр.1:2; 40-44) – понад 50 років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Історичний фон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Жовтень 626 до РХ - халдейський князь Набопаласар розбив ассирійське військо</a:t>
            </a:r>
            <a:endParaRPr sz="3200">
              <a:solidFill>
                <a:schemeClr val="lt1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У 609 року до Р.Х. - фараон Нехо II прямує до Харану; поразка юдейського війська на рівнинах Мегідо (2Хр.35:20-24)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825624"/>
            <a:ext cx="78867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Йоаким – від Єгипту до Вавилону у 605 р. до Р.Х., коли Навуходоносор переміг Єгипет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Після поразки Вавилону у 601 р. до Р.Х. -  знову почав підтримувати Єгипет (2 Цар.24:1)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598 до РХ – Новоходоносор атакує Єрусалим, смерть Йоакима</a:t>
            </a:r>
            <a:endParaRPr sz="3200">
              <a:solidFill>
                <a:schemeClr val="lt1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</a:pPr>
            <a:r>
              <a:rPr lang="ru-RU" sz="3200">
                <a:solidFill>
                  <a:schemeClr val="lt1"/>
                </a:solidFill>
              </a:rPr>
              <a:t>597 до РХ – капітуляція Єрусалиму 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Calibri"/>
              <a:buNone/>
            </a:pPr>
            <a:r>
              <a:rPr lang="ru-RU">
                <a:solidFill>
                  <a:srgbClr val="FFFF00"/>
                </a:solidFill>
              </a:rPr>
              <a:t>Структура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І. Покликання Єремії (1)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4 І прийшло мені слово Господнє, говорячи: 5 Ще поки тебе вформував в утробі матерній, Я </a:t>
            </a:r>
            <a:r>
              <a:rPr b="1" i="1" lang="ru-RU" sz="3600">
                <a:solidFill>
                  <a:schemeClr val="lt1"/>
                </a:solidFill>
              </a:rPr>
              <a:t>пізнав</a:t>
            </a:r>
            <a:r>
              <a:rPr i="1" lang="ru-RU" sz="3600">
                <a:solidFill>
                  <a:srgbClr val="FFFF00"/>
                </a:solidFill>
              </a:rPr>
              <a:t> був тебе, і ще поки ти вийшов із нутра, тебе </a:t>
            </a:r>
            <a:r>
              <a:rPr b="1" i="1" lang="ru-RU" sz="3600">
                <a:solidFill>
                  <a:schemeClr val="lt1"/>
                </a:solidFill>
              </a:rPr>
              <a:t>посвятив</a:t>
            </a:r>
            <a:r>
              <a:rPr i="1" lang="ru-RU" sz="3600">
                <a:solidFill>
                  <a:srgbClr val="FFFF00"/>
                </a:solidFill>
              </a:rPr>
              <a:t>, дав тебе за пророка </a:t>
            </a:r>
            <a:r>
              <a:rPr b="1" i="1" lang="ru-RU" sz="3600">
                <a:solidFill>
                  <a:schemeClr val="lt1"/>
                </a:solidFill>
              </a:rPr>
              <a:t>народам</a:t>
            </a:r>
            <a:r>
              <a:rPr i="1" lang="ru-RU" sz="3600">
                <a:solidFill>
                  <a:srgbClr val="FFFF00"/>
                </a:solidFill>
              </a:rPr>
              <a:t>! 6 А я відповів: О, Господи, Боже, таж я промовляти не вмію, бо </a:t>
            </a:r>
            <a:r>
              <a:rPr b="1" i="1" lang="ru-RU" sz="3600">
                <a:solidFill>
                  <a:schemeClr val="lt1"/>
                </a:solidFill>
              </a:rPr>
              <a:t>я ще юнак</a:t>
            </a:r>
            <a:r>
              <a:rPr i="1" lang="ru-RU" sz="3600">
                <a:solidFill>
                  <a:srgbClr val="FFFF00"/>
                </a:solidFill>
              </a:rPr>
              <a:t>!...  </a:t>
            </a:r>
            <a:endParaRPr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ІІ. 12 проповідей проти Юдеї (2-42)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7:16 А ти </a:t>
            </a:r>
            <a:r>
              <a:rPr i="1" lang="ru-RU" sz="3600">
                <a:solidFill>
                  <a:schemeClr val="lt1"/>
                </a:solidFill>
              </a:rPr>
              <a:t>не молись за народ цей</a:t>
            </a:r>
            <a:r>
              <a:rPr i="1" lang="ru-RU" sz="3600">
                <a:solidFill>
                  <a:srgbClr val="FFFF00"/>
                </a:solidFill>
              </a:rPr>
              <a:t>, і благання й молитви за них не здіймай, і Мене не проси, бо не вислухаю Я тебе!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Char char="•"/>
            </a:pPr>
            <a:r>
              <a:rPr i="1" lang="ru-RU" sz="3600">
                <a:solidFill>
                  <a:srgbClr val="FFFF00"/>
                </a:solidFill>
              </a:rPr>
              <a:t>15:6 Ти покинув Мене, промовляє Господь, відступився назад, тому Я простягнув Свою руку на тебе, і знищив тебе, </a:t>
            </a:r>
            <a:r>
              <a:rPr i="1" lang="ru-RU" sz="3600">
                <a:solidFill>
                  <a:schemeClr val="lt1"/>
                </a:solidFill>
              </a:rPr>
              <a:t>утомився Я жалувати!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ІІІ. Суд над язичницькими народами (46-51)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51:61 Я сказав Єремія до Сераї: Як прийдеш ти до </a:t>
            </a:r>
            <a:r>
              <a:rPr i="1" lang="ru-RU" sz="3200">
                <a:solidFill>
                  <a:schemeClr val="lt1"/>
                </a:solidFill>
              </a:rPr>
              <a:t>Вавилону</a:t>
            </a:r>
            <a:r>
              <a:rPr i="1" lang="ru-RU" sz="3200">
                <a:solidFill>
                  <a:srgbClr val="FFFF00"/>
                </a:solidFill>
              </a:rPr>
              <a:t>, то гляди, прочитай усі ці слова. </a:t>
            </a:r>
            <a:endParaRPr i="1" sz="3200">
              <a:solidFill>
                <a:srgbClr val="FFFF00"/>
              </a:solidFill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63 І станеться, як ти скінчиш читати цю книгу</a:t>
            </a:r>
            <a:r>
              <a:rPr i="1" lang="ru-RU" sz="3200">
                <a:solidFill>
                  <a:schemeClr val="lt1"/>
                </a:solidFill>
              </a:rPr>
              <a:t>, прив'яжеш до неї каменя, і кинеш її до середини Ефрату</a:t>
            </a:r>
            <a:r>
              <a:rPr i="1" lang="ru-RU" sz="3200">
                <a:solidFill>
                  <a:srgbClr val="FFFF00"/>
                </a:solidFill>
              </a:rPr>
              <a:t>,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200"/>
              <a:buChar char="•"/>
            </a:pPr>
            <a:r>
              <a:rPr i="1" lang="ru-RU" sz="3200">
                <a:solidFill>
                  <a:srgbClr val="FFFF00"/>
                </a:solidFill>
              </a:rPr>
              <a:t>64 та й скажеш: </a:t>
            </a:r>
            <a:r>
              <a:rPr i="1" lang="ru-RU" sz="3200">
                <a:solidFill>
                  <a:schemeClr val="lt1"/>
                </a:solidFill>
              </a:rPr>
              <a:t>Так потоне Вавилон</a:t>
            </a:r>
            <a:r>
              <a:rPr i="1" lang="ru-RU" sz="3200">
                <a:solidFill>
                  <a:srgbClr val="FFFF00"/>
                </a:solidFill>
              </a:rPr>
              <a:t>, і не встане через те лихо, що Я на нього наведу, і вони попомучаться!...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ru-RU">
                <a:solidFill>
                  <a:schemeClr val="lt1"/>
                </a:solidFill>
              </a:rPr>
              <a:t>IV. Падіння Єрусалиму (52)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628650" y="1825625"/>
            <a:ext cx="7886700" cy="4483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12 А </a:t>
            </a:r>
            <a:r>
              <a:rPr i="1" lang="ru-RU" sz="4000">
                <a:solidFill>
                  <a:schemeClr val="lt1"/>
                </a:solidFill>
              </a:rPr>
              <a:t>п'ятого місяця, десятого дня місяця</a:t>
            </a:r>
            <a:r>
              <a:rPr i="1" lang="ru-RU" sz="4000">
                <a:solidFill>
                  <a:srgbClr val="FFFF00"/>
                </a:solidFill>
              </a:rPr>
              <a:t>…прийшов до Єрусалиму Невузар'адан, начальник царської сторожі…</a:t>
            </a:r>
            <a:endParaRPr/>
          </a:p>
          <a:p>
            <a:pPr indent="-2540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4000"/>
              <a:buChar char="•"/>
            </a:pPr>
            <a:r>
              <a:rPr i="1" lang="ru-RU" sz="4000">
                <a:solidFill>
                  <a:srgbClr val="FFFF00"/>
                </a:solidFill>
              </a:rPr>
              <a:t>13 І він </a:t>
            </a:r>
            <a:r>
              <a:rPr i="1" lang="ru-RU" sz="4000">
                <a:solidFill>
                  <a:schemeClr val="lt1"/>
                </a:solidFill>
              </a:rPr>
              <a:t>спалив Господнього дома</a:t>
            </a:r>
            <a:r>
              <a:rPr i="1" lang="ru-RU" sz="4000">
                <a:solidFill>
                  <a:srgbClr val="FFFF00"/>
                </a:solidFill>
              </a:rPr>
              <a:t> та </a:t>
            </a:r>
            <a:r>
              <a:rPr i="1" lang="ru-RU" sz="4000">
                <a:solidFill>
                  <a:schemeClr val="lt1"/>
                </a:solidFill>
              </a:rPr>
              <a:t>дома царевого</a:t>
            </a:r>
            <a:r>
              <a:rPr i="1" lang="ru-RU" sz="4000">
                <a:solidFill>
                  <a:srgbClr val="FFFF00"/>
                </a:solidFill>
              </a:rPr>
              <a:t>, і </a:t>
            </a:r>
            <a:r>
              <a:rPr i="1" lang="ru-RU" sz="4000">
                <a:solidFill>
                  <a:schemeClr val="lt1"/>
                </a:solidFill>
              </a:rPr>
              <a:t>всі доми в Єрусалимі</a:t>
            </a:r>
            <a:r>
              <a:rPr i="1" lang="ru-RU" sz="4000">
                <a:solidFill>
                  <a:srgbClr val="FFFF00"/>
                </a:solidFill>
              </a:rPr>
              <a:t>, і спалив кожного великого дома огнем…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