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handoutMasterIdLst>
    <p:handoutMasterId r:id="rId5"/>
  </p:handoutMasterIdLst>
  <p:sldIdLst>
    <p:sldId id="275" r:id="rId2"/>
    <p:sldId id="276" r:id="rId3"/>
    <p:sldId id="277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-48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03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son Parler" userId="1b59c76c512d4938" providerId="LiveId" clId="{50C58E56-011C-4DDC-B36F-EBB96755CA8E}"/>
    <pc:docChg chg="custSel modSld">
      <pc:chgData name="Branson Parler" userId="1b59c76c512d4938" providerId="LiveId" clId="{50C58E56-011C-4DDC-B36F-EBB96755CA8E}" dt="2019-07-19T19:26:29.023" v="355" actId="20577"/>
      <pc:docMkLst>
        <pc:docMk/>
      </pc:docMkLst>
      <pc:sldChg chg="modSp">
        <pc:chgData name="Branson Parler" userId="1b59c76c512d4938" providerId="LiveId" clId="{50C58E56-011C-4DDC-B36F-EBB96755CA8E}" dt="2019-07-19T19:26:29.023" v="355" actId="20577"/>
        <pc:sldMkLst>
          <pc:docMk/>
          <pc:sldMk cId="867009722" sldId="256"/>
        </pc:sldMkLst>
        <pc:spChg chg="mod">
          <ac:chgData name="Branson Parler" userId="1b59c76c512d4938" providerId="LiveId" clId="{50C58E56-011C-4DDC-B36F-EBB96755CA8E}" dt="2019-07-19T19:26:29.023" v="355" actId="20577"/>
          <ac:spMkLst>
            <pc:docMk/>
            <pc:sldMk cId="867009722" sldId="256"/>
            <ac:spMk id="2" creationId="{00000000-0000-0000-0000-000000000000}"/>
          </ac:spMkLst>
        </pc:spChg>
      </pc:sldChg>
      <pc:sldChg chg="modSp">
        <pc:chgData name="Branson Parler" userId="1b59c76c512d4938" providerId="LiveId" clId="{50C58E56-011C-4DDC-B36F-EBB96755CA8E}" dt="2019-07-19T19:26:06.457" v="305" actId="20577"/>
        <pc:sldMkLst>
          <pc:docMk/>
          <pc:sldMk cId="3096403630" sldId="360"/>
        </pc:sldMkLst>
        <pc:spChg chg="mod">
          <ac:chgData name="Branson Parler" userId="1b59c76c512d4938" providerId="LiveId" clId="{50C58E56-011C-4DDC-B36F-EBB96755CA8E}" dt="2019-07-19T19:26:06.457" v="305" actId="20577"/>
          <ac:spMkLst>
            <pc:docMk/>
            <pc:sldMk cId="3096403630" sldId="36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EEDBA-6AC9-4CAE-A4BD-499697BE911C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1FA928-70EB-49F8-BD4E-71A5010F6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37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23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6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2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9379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20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3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8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9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6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7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0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3275-9B1A-4844-934A-C645F22A12F9}" type="datetimeFigureOut">
              <a:rPr lang="en-US" smtClean="0"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EFD46-8438-4AAE-8751-D930909D1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66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blehub.com/hebrew/strongs_5828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blehub.com/hebrew/strongs_6763.ht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Biblical Foundations: Image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Gen. 1: creational diversity and unity</a:t>
            </a:r>
          </a:p>
          <a:p>
            <a:endParaRPr lang="en-US" dirty="0"/>
          </a:p>
          <a:p>
            <a:r>
              <a:rPr lang="en-US" dirty="0"/>
              <a:t>Male and female: image of God</a:t>
            </a:r>
          </a:p>
          <a:p>
            <a:pPr lvl="1"/>
            <a:r>
              <a:rPr lang="en-US" dirty="0"/>
              <a:t>Relational</a:t>
            </a:r>
          </a:p>
          <a:p>
            <a:pPr lvl="1"/>
            <a:r>
              <a:rPr lang="en-US" dirty="0"/>
              <a:t>Dominion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Creation and procreation mandate</a:t>
            </a:r>
          </a:p>
          <a:p>
            <a:pPr lvl="1"/>
            <a:r>
              <a:rPr lang="en-US" dirty="0"/>
              <a:t>“It is </a:t>
            </a:r>
            <a:r>
              <a:rPr lang="en-US" u="sng" dirty="0"/>
              <a:t>not good </a:t>
            </a:r>
            <a:r>
              <a:rPr lang="en-US" dirty="0"/>
              <a:t>that man should be alone…” (Gen. 2:17)</a:t>
            </a:r>
          </a:p>
          <a:p>
            <a:endParaRPr lang="en-US" dirty="0"/>
          </a:p>
          <a:p>
            <a:r>
              <a:rPr lang="en-US" dirty="0"/>
              <a:t>Does </a:t>
            </a:r>
            <a:r>
              <a:rPr lang="en-US" dirty="0">
                <a:hlinkClick r:id="rId2"/>
              </a:rPr>
              <a:t>helper</a:t>
            </a:r>
            <a:r>
              <a:rPr lang="en-US" dirty="0"/>
              <a:t> (Gen. 2:18) show an inferior status for women?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46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Biblical foundations:</a:t>
            </a:r>
            <a:br>
              <a:rPr lang="en-US" dirty="0"/>
            </a:br>
            <a:r>
              <a:rPr lang="en-US" dirty="0"/>
              <a:t>What is marriage?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“Suitable” </a:t>
            </a:r>
            <a:r>
              <a:rPr lang="en-US" i="1" dirty="0" err="1"/>
              <a:t>kenegdo</a:t>
            </a:r>
            <a:r>
              <a:rPr lang="en-US" i="1" dirty="0"/>
              <a:t> </a:t>
            </a:r>
            <a:r>
              <a:rPr lang="en-US" dirty="0"/>
              <a:t>(Gen. 2:15)</a:t>
            </a:r>
          </a:p>
          <a:p>
            <a:r>
              <a:rPr lang="en-US" dirty="0"/>
              <a:t>Adam’s theological vision</a:t>
            </a:r>
          </a:p>
          <a:p>
            <a:pPr lvl="1"/>
            <a:r>
              <a:rPr lang="en-US" dirty="0"/>
              <a:t>“A deep sleep…” (2:21; cf. Gen. 15:12)</a:t>
            </a:r>
          </a:p>
          <a:p>
            <a:pPr lvl="1"/>
            <a:r>
              <a:rPr lang="en-US" dirty="0">
                <a:sym typeface="Wingdings" pitchFamily="2" charset="2"/>
              </a:rPr>
              <a:t>“Rib”  </a:t>
            </a:r>
            <a:r>
              <a:rPr lang="en-US" dirty="0">
                <a:sym typeface="Wingdings" pitchFamily="2" charset="2"/>
                <a:hlinkClick r:id="rId2"/>
              </a:rPr>
              <a:t>Hebrew: </a:t>
            </a:r>
            <a:r>
              <a:rPr lang="en-US" dirty="0" err="1">
                <a:sym typeface="Wingdings" pitchFamily="2" charset="2"/>
                <a:hlinkClick r:id="rId2"/>
              </a:rPr>
              <a:t>tsela</a:t>
            </a:r>
            <a:endParaRPr lang="en-US" dirty="0">
              <a:sym typeface="Wingdings" pitchFamily="2" charset="2"/>
            </a:endParaRPr>
          </a:p>
          <a:p>
            <a:pPr lvl="1"/>
            <a:r>
              <a:rPr lang="en-US" dirty="0">
                <a:sym typeface="Wingdings" pitchFamily="2" charset="2"/>
              </a:rPr>
              <a:t>“She shall be called woman (</a:t>
            </a:r>
            <a:r>
              <a:rPr lang="en-US" i="1" dirty="0" err="1">
                <a:sym typeface="Wingdings" pitchFamily="2" charset="2"/>
              </a:rPr>
              <a:t>ishah</a:t>
            </a:r>
            <a:r>
              <a:rPr lang="en-US" dirty="0">
                <a:sym typeface="Wingdings" pitchFamily="2" charset="2"/>
              </a:rPr>
              <a:t>) because she was taken out of man (</a:t>
            </a:r>
            <a:r>
              <a:rPr lang="en-US" i="1" dirty="0" err="1">
                <a:sym typeface="Wingdings" pitchFamily="2" charset="2"/>
              </a:rPr>
              <a:t>ish</a:t>
            </a:r>
            <a:r>
              <a:rPr lang="en-US" dirty="0">
                <a:sym typeface="Wingdings" pitchFamily="2" charset="2"/>
              </a:rPr>
              <a:t>).” (2:23)</a:t>
            </a:r>
          </a:p>
          <a:p>
            <a:r>
              <a:rPr lang="en-US" dirty="0">
                <a:sym typeface="Wingdings" pitchFamily="2" charset="2"/>
              </a:rPr>
              <a:t>Purpose: “That is why…” (2:24)</a:t>
            </a:r>
            <a:endParaRPr lang="en-US" dirty="0"/>
          </a:p>
          <a:p>
            <a:r>
              <a:rPr lang="en-US" dirty="0"/>
              <a:t>Marriage: One flesh union of two sexually different persons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388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Biblical foundations: Goodness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Goodness of bodies</a:t>
            </a:r>
          </a:p>
          <a:p>
            <a:endParaRPr lang="en-US" dirty="0"/>
          </a:p>
          <a:p>
            <a:r>
              <a:rPr lang="en-US" dirty="0"/>
              <a:t>Goodness of sex</a:t>
            </a:r>
          </a:p>
          <a:p>
            <a:endParaRPr lang="en-US" dirty="0"/>
          </a:p>
          <a:p>
            <a:r>
              <a:rPr lang="en-US" dirty="0"/>
              <a:t>Goodness of marriage </a:t>
            </a:r>
          </a:p>
        </p:txBody>
      </p:sp>
    </p:spTree>
    <p:extLst>
      <p:ext uri="{BB962C8B-B14F-4D97-AF65-F5344CB8AC3E}">
        <p14:creationId xmlns:p14="http://schemas.microsoft.com/office/powerpoint/2010/main" val="3792154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450</TotalTime>
  <Words>167</Words>
  <Application>Microsoft Macintosh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Berlin</vt:lpstr>
      <vt:lpstr>Biblical Foundations: Image of God</vt:lpstr>
      <vt:lpstr>Biblical foundations: What is marriage?  </vt:lpstr>
      <vt:lpstr>Biblical foundations: Goodness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Branson Parler</dc:creator>
  <cp:lastModifiedBy>Wally</cp:lastModifiedBy>
  <cp:revision>35</cp:revision>
  <cp:lastPrinted>2019-07-18T15:38:01Z</cp:lastPrinted>
  <dcterms:created xsi:type="dcterms:W3CDTF">2019-07-16T17:03:09Z</dcterms:created>
  <dcterms:modified xsi:type="dcterms:W3CDTF">2019-11-13T16:12:20Z</dcterms:modified>
</cp:coreProperties>
</file>