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3" r:id="rId6"/>
    <p:sldId id="264" r:id="rId7"/>
    <p:sldId id="265" r:id="rId8"/>
    <p:sldId id="266" r:id="rId9"/>
    <p:sldId id="267" r:id="rId10"/>
    <p:sldId id="261" r:id="rId11"/>
    <p:sldId id="262" r:id="rId12"/>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showGuides="1">
      <p:cViewPr varScale="1">
        <p:scale>
          <a:sx n="71" d="100"/>
          <a:sy n="71" d="100"/>
        </p:scale>
        <p:origin x="618" y="6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MX"/>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MX"/>
          </a:p>
        </p:txBody>
      </p:sp>
      <p:sp>
        <p:nvSpPr>
          <p:cNvPr id="4" name="Marcador de fecha 3"/>
          <p:cNvSpPr>
            <a:spLocks noGrp="1"/>
          </p:cNvSpPr>
          <p:nvPr>
            <p:ph type="dt" sz="half" idx="10"/>
          </p:nvPr>
        </p:nvSpPr>
        <p:spPr/>
        <p:txBody>
          <a:bodyPr/>
          <a:lstStyle/>
          <a:p>
            <a:fld id="{48D9E0D7-ECDA-4DBE-9A07-27724ABCE0DD}" type="datetimeFigureOut">
              <a:rPr lang="es-MX" smtClean="0"/>
              <a:t>25/05/2022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383141D0-1533-421E-A22E-5832A051EFA3}" type="slidenum">
              <a:rPr lang="es-MX" smtClean="0"/>
              <a:t>‹Nº›</a:t>
            </a:fld>
            <a:endParaRPr lang="es-MX"/>
          </a:p>
        </p:txBody>
      </p:sp>
    </p:spTree>
    <p:extLst>
      <p:ext uri="{BB962C8B-B14F-4D97-AF65-F5344CB8AC3E}">
        <p14:creationId xmlns:p14="http://schemas.microsoft.com/office/powerpoint/2010/main" val="40555170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texto vertical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48D9E0D7-ECDA-4DBE-9A07-27724ABCE0DD}" type="datetimeFigureOut">
              <a:rPr lang="es-MX" smtClean="0"/>
              <a:t>25/05/2022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383141D0-1533-421E-A22E-5832A051EFA3}" type="slidenum">
              <a:rPr lang="es-MX" smtClean="0"/>
              <a:t>‹Nº›</a:t>
            </a:fld>
            <a:endParaRPr lang="es-MX"/>
          </a:p>
        </p:txBody>
      </p:sp>
    </p:spTree>
    <p:extLst>
      <p:ext uri="{BB962C8B-B14F-4D97-AF65-F5344CB8AC3E}">
        <p14:creationId xmlns:p14="http://schemas.microsoft.com/office/powerpoint/2010/main" val="24090537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MX"/>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48D9E0D7-ECDA-4DBE-9A07-27724ABCE0DD}" type="datetimeFigureOut">
              <a:rPr lang="es-MX" smtClean="0"/>
              <a:t>25/05/2022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383141D0-1533-421E-A22E-5832A051EFA3}" type="slidenum">
              <a:rPr lang="es-MX" smtClean="0"/>
              <a:t>‹Nº›</a:t>
            </a:fld>
            <a:endParaRPr lang="es-MX"/>
          </a:p>
        </p:txBody>
      </p:sp>
    </p:spTree>
    <p:extLst>
      <p:ext uri="{BB962C8B-B14F-4D97-AF65-F5344CB8AC3E}">
        <p14:creationId xmlns:p14="http://schemas.microsoft.com/office/powerpoint/2010/main" val="18668445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48D9E0D7-ECDA-4DBE-9A07-27724ABCE0DD}" type="datetimeFigureOut">
              <a:rPr lang="es-MX" smtClean="0"/>
              <a:t>25/05/2022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383141D0-1533-421E-A22E-5832A051EFA3}" type="slidenum">
              <a:rPr lang="es-MX" smtClean="0"/>
              <a:t>‹Nº›</a:t>
            </a:fld>
            <a:endParaRPr lang="es-MX"/>
          </a:p>
        </p:txBody>
      </p:sp>
    </p:spTree>
    <p:extLst>
      <p:ext uri="{BB962C8B-B14F-4D97-AF65-F5344CB8AC3E}">
        <p14:creationId xmlns:p14="http://schemas.microsoft.com/office/powerpoint/2010/main" val="19832710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MX"/>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el estilo de texto del patrón</a:t>
            </a:r>
          </a:p>
        </p:txBody>
      </p:sp>
      <p:sp>
        <p:nvSpPr>
          <p:cNvPr id="4" name="Marcador de fecha 3"/>
          <p:cNvSpPr>
            <a:spLocks noGrp="1"/>
          </p:cNvSpPr>
          <p:nvPr>
            <p:ph type="dt" sz="half" idx="10"/>
          </p:nvPr>
        </p:nvSpPr>
        <p:spPr/>
        <p:txBody>
          <a:bodyPr/>
          <a:lstStyle/>
          <a:p>
            <a:fld id="{48D9E0D7-ECDA-4DBE-9A07-27724ABCE0DD}" type="datetimeFigureOut">
              <a:rPr lang="es-MX" smtClean="0"/>
              <a:t>25/05/2022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383141D0-1533-421E-A22E-5832A051EFA3}" type="slidenum">
              <a:rPr lang="es-MX" smtClean="0"/>
              <a:t>‹Nº›</a:t>
            </a:fld>
            <a:endParaRPr lang="es-MX"/>
          </a:p>
        </p:txBody>
      </p:sp>
    </p:spTree>
    <p:extLst>
      <p:ext uri="{BB962C8B-B14F-4D97-AF65-F5344CB8AC3E}">
        <p14:creationId xmlns:p14="http://schemas.microsoft.com/office/powerpoint/2010/main" val="11721313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sz="half" idx="1"/>
          </p:nvPr>
        </p:nvSpPr>
        <p:spPr>
          <a:xfrm>
            <a:off x="838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contenido 3"/>
          <p:cNvSpPr>
            <a:spLocks noGrp="1"/>
          </p:cNvSpPr>
          <p:nvPr>
            <p:ph sz="half" idx="2"/>
          </p:nvPr>
        </p:nvSpPr>
        <p:spPr>
          <a:xfrm>
            <a:off x="6172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fecha 4"/>
          <p:cNvSpPr>
            <a:spLocks noGrp="1"/>
          </p:cNvSpPr>
          <p:nvPr>
            <p:ph type="dt" sz="half" idx="10"/>
          </p:nvPr>
        </p:nvSpPr>
        <p:spPr/>
        <p:txBody>
          <a:bodyPr/>
          <a:lstStyle/>
          <a:p>
            <a:fld id="{48D9E0D7-ECDA-4DBE-9A07-27724ABCE0DD}" type="datetimeFigureOut">
              <a:rPr lang="es-MX" smtClean="0"/>
              <a:t>25/05/2022</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383141D0-1533-421E-A22E-5832A051EFA3}" type="slidenum">
              <a:rPr lang="es-MX" smtClean="0"/>
              <a:t>‹Nº›</a:t>
            </a:fld>
            <a:endParaRPr lang="es-MX"/>
          </a:p>
        </p:txBody>
      </p:sp>
    </p:spTree>
    <p:extLst>
      <p:ext uri="{BB962C8B-B14F-4D97-AF65-F5344CB8AC3E}">
        <p14:creationId xmlns:p14="http://schemas.microsoft.com/office/powerpoint/2010/main" val="13354777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s-MX"/>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Marcador de fecha 6"/>
          <p:cNvSpPr>
            <a:spLocks noGrp="1"/>
          </p:cNvSpPr>
          <p:nvPr>
            <p:ph type="dt" sz="half" idx="10"/>
          </p:nvPr>
        </p:nvSpPr>
        <p:spPr/>
        <p:txBody>
          <a:bodyPr/>
          <a:lstStyle/>
          <a:p>
            <a:fld id="{48D9E0D7-ECDA-4DBE-9A07-27724ABCE0DD}" type="datetimeFigureOut">
              <a:rPr lang="es-MX" smtClean="0"/>
              <a:t>25/05/2022</a:t>
            </a:fld>
            <a:endParaRPr lang="es-MX"/>
          </a:p>
        </p:txBody>
      </p:sp>
      <p:sp>
        <p:nvSpPr>
          <p:cNvPr id="8" name="Marcador de pie de página 7"/>
          <p:cNvSpPr>
            <a:spLocks noGrp="1"/>
          </p:cNvSpPr>
          <p:nvPr>
            <p:ph type="ftr" sz="quarter" idx="11"/>
          </p:nvPr>
        </p:nvSpPr>
        <p:spPr/>
        <p:txBody>
          <a:bodyPr/>
          <a:lstStyle/>
          <a:p>
            <a:endParaRPr lang="es-MX"/>
          </a:p>
        </p:txBody>
      </p:sp>
      <p:sp>
        <p:nvSpPr>
          <p:cNvPr id="9" name="Marcador de número de diapositiva 8"/>
          <p:cNvSpPr>
            <a:spLocks noGrp="1"/>
          </p:cNvSpPr>
          <p:nvPr>
            <p:ph type="sldNum" sz="quarter" idx="12"/>
          </p:nvPr>
        </p:nvSpPr>
        <p:spPr/>
        <p:txBody>
          <a:bodyPr/>
          <a:lstStyle/>
          <a:p>
            <a:fld id="{383141D0-1533-421E-A22E-5832A051EFA3}" type="slidenum">
              <a:rPr lang="es-MX" smtClean="0"/>
              <a:t>‹Nº›</a:t>
            </a:fld>
            <a:endParaRPr lang="es-MX"/>
          </a:p>
        </p:txBody>
      </p:sp>
    </p:spTree>
    <p:extLst>
      <p:ext uri="{BB962C8B-B14F-4D97-AF65-F5344CB8AC3E}">
        <p14:creationId xmlns:p14="http://schemas.microsoft.com/office/powerpoint/2010/main" val="27781971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fecha 2"/>
          <p:cNvSpPr>
            <a:spLocks noGrp="1"/>
          </p:cNvSpPr>
          <p:nvPr>
            <p:ph type="dt" sz="half" idx="10"/>
          </p:nvPr>
        </p:nvSpPr>
        <p:spPr/>
        <p:txBody>
          <a:bodyPr/>
          <a:lstStyle/>
          <a:p>
            <a:fld id="{48D9E0D7-ECDA-4DBE-9A07-27724ABCE0DD}" type="datetimeFigureOut">
              <a:rPr lang="es-MX" smtClean="0"/>
              <a:t>25/05/2022</a:t>
            </a:fld>
            <a:endParaRPr lang="es-MX"/>
          </a:p>
        </p:txBody>
      </p:sp>
      <p:sp>
        <p:nvSpPr>
          <p:cNvPr id="4" name="Marcador de pie de página 3"/>
          <p:cNvSpPr>
            <a:spLocks noGrp="1"/>
          </p:cNvSpPr>
          <p:nvPr>
            <p:ph type="ftr" sz="quarter" idx="11"/>
          </p:nvPr>
        </p:nvSpPr>
        <p:spPr/>
        <p:txBody>
          <a:bodyPr/>
          <a:lstStyle/>
          <a:p>
            <a:endParaRPr lang="es-MX"/>
          </a:p>
        </p:txBody>
      </p:sp>
      <p:sp>
        <p:nvSpPr>
          <p:cNvPr id="5" name="Marcador de número de diapositiva 4"/>
          <p:cNvSpPr>
            <a:spLocks noGrp="1"/>
          </p:cNvSpPr>
          <p:nvPr>
            <p:ph type="sldNum" sz="quarter" idx="12"/>
          </p:nvPr>
        </p:nvSpPr>
        <p:spPr/>
        <p:txBody>
          <a:bodyPr/>
          <a:lstStyle/>
          <a:p>
            <a:fld id="{383141D0-1533-421E-A22E-5832A051EFA3}" type="slidenum">
              <a:rPr lang="es-MX" smtClean="0"/>
              <a:t>‹Nº›</a:t>
            </a:fld>
            <a:endParaRPr lang="es-MX"/>
          </a:p>
        </p:txBody>
      </p:sp>
    </p:spTree>
    <p:extLst>
      <p:ext uri="{BB962C8B-B14F-4D97-AF65-F5344CB8AC3E}">
        <p14:creationId xmlns:p14="http://schemas.microsoft.com/office/powerpoint/2010/main" val="9228711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48D9E0D7-ECDA-4DBE-9A07-27724ABCE0DD}" type="datetimeFigureOut">
              <a:rPr lang="es-MX" smtClean="0"/>
              <a:t>25/05/2022</a:t>
            </a:fld>
            <a:endParaRPr lang="es-MX"/>
          </a:p>
        </p:txBody>
      </p:sp>
      <p:sp>
        <p:nvSpPr>
          <p:cNvPr id="3" name="Marcador de pie de página 2"/>
          <p:cNvSpPr>
            <a:spLocks noGrp="1"/>
          </p:cNvSpPr>
          <p:nvPr>
            <p:ph type="ftr" sz="quarter" idx="11"/>
          </p:nvPr>
        </p:nvSpPr>
        <p:spPr/>
        <p:txBody>
          <a:bodyPr/>
          <a:lstStyle/>
          <a:p>
            <a:endParaRPr lang="es-MX"/>
          </a:p>
        </p:txBody>
      </p:sp>
      <p:sp>
        <p:nvSpPr>
          <p:cNvPr id="4" name="Marcador de número de diapositiva 3"/>
          <p:cNvSpPr>
            <a:spLocks noGrp="1"/>
          </p:cNvSpPr>
          <p:nvPr>
            <p:ph type="sldNum" sz="quarter" idx="12"/>
          </p:nvPr>
        </p:nvSpPr>
        <p:spPr/>
        <p:txBody>
          <a:bodyPr/>
          <a:lstStyle/>
          <a:p>
            <a:fld id="{383141D0-1533-421E-A22E-5832A051EFA3}" type="slidenum">
              <a:rPr lang="es-MX" smtClean="0"/>
              <a:t>‹Nº›</a:t>
            </a:fld>
            <a:endParaRPr lang="es-MX"/>
          </a:p>
        </p:txBody>
      </p:sp>
    </p:spTree>
    <p:extLst>
      <p:ext uri="{BB962C8B-B14F-4D97-AF65-F5344CB8AC3E}">
        <p14:creationId xmlns:p14="http://schemas.microsoft.com/office/powerpoint/2010/main" val="24369114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48D9E0D7-ECDA-4DBE-9A07-27724ABCE0DD}" type="datetimeFigureOut">
              <a:rPr lang="es-MX" smtClean="0"/>
              <a:t>25/05/2022</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383141D0-1533-421E-A22E-5832A051EFA3}" type="slidenum">
              <a:rPr lang="es-MX" smtClean="0"/>
              <a:t>‹Nº›</a:t>
            </a:fld>
            <a:endParaRPr lang="es-MX"/>
          </a:p>
        </p:txBody>
      </p:sp>
    </p:spTree>
    <p:extLst>
      <p:ext uri="{BB962C8B-B14F-4D97-AF65-F5344CB8AC3E}">
        <p14:creationId xmlns:p14="http://schemas.microsoft.com/office/powerpoint/2010/main" val="41147618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48D9E0D7-ECDA-4DBE-9A07-27724ABCE0DD}" type="datetimeFigureOut">
              <a:rPr lang="es-MX" smtClean="0"/>
              <a:t>25/05/2022</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383141D0-1533-421E-A22E-5832A051EFA3}" type="slidenum">
              <a:rPr lang="es-MX" smtClean="0"/>
              <a:t>‹Nº›</a:t>
            </a:fld>
            <a:endParaRPr lang="es-MX"/>
          </a:p>
        </p:txBody>
      </p:sp>
    </p:spTree>
    <p:extLst>
      <p:ext uri="{BB962C8B-B14F-4D97-AF65-F5344CB8AC3E}">
        <p14:creationId xmlns:p14="http://schemas.microsoft.com/office/powerpoint/2010/main" val="16481516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D9E0D7-ECDA-4DBE-9A07-27724ABCE0DD}" type="datetimeFigureOut">
              <a:rPr lang="es-MX" smtClean="0"/>
              <a:t>25/05/2022</a:t>
            </a:fld>
            <a:endParaRPr lang="es-MX"/>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3141D0-1533-421E-A22E-5832A051EFA3}" type="slidenum">
              <a:rPr lang="es-MX" smtClean="0"/>
              <a:t>‹Nº›</a:t>
            </a:fld>
            <a:endParaRPr lang="es-MX"/>
          </a:p>
        </p:txBody>
      </p:sp>
    </p:spTree>
    <p:extLst>
      <p:ext uri="{BB962C8B-B14F-4D97-AF65-F5344CB8AC3E}">
        <p14:creationId xmlns:p14="http://schemas.microsoft.com/office/powerpoint/2010/main" val="16811647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xmlns="" id="{B9F00DE2-056F-4706-ADF4-CD7DC6C3C9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CuadroTexto 5">
            <a:extLst>
              <a:ext uri="{FF2B5EF4-FFF2-40B4-BE49-F238E27FC236}">
                <a16:creationId xmlns:a16="http://schemas.microsoft.com/office/drawing/2014/main" xmlns="" id="{ECC718AA-C6A7-4CF8-808B-69EB12894C5A}"/>
              </a:ext>
            </a:extLst>
          </p:cNvPr>
          <p:cNvSpPr txBox="1"/>
          <p:nvPr/>
        </p:nvSpPr>
        <p:spPr>
          <a:xfrm>
            <a:off x="0" y="1089899"/>
            <a:ext cx="8351520" cy="2308324"/>
          </a:xfrm>
          <a:prstGeom prst="rect">
            <a:avLst/>
          </a:prstGeom>
          <a:noFill/>
        </p:spPr>
        <p:txBody>
          <a:bodyPr wrap="square" rtlCol="0">
            <a:spAutoFit/>
          </a:bodyPr>
          <a:lstStyle/>
          <a:p>
            <a:pPr algn="ctr"/>
            <a:r>
              <a:rPr lang="es-MX" sz="7200" dirty="0">
                <a:solidFill>
                  <a:srgbClr val="C6824D"/>
                </a:solidFill>
                <a:latin typeface="Arial Black" panose="020B0A04020102020204" pitchFamily="34" charset="0"/>
                <a:ea typeface="Lato" panose="020F0502020204030203" pitchFamily="34" charset="0"/>
                <a:cs typeface="Arial" panose="020B0604020202020204" pitchFamily="34" charset="0"/>
              </a:rPr>
              <a:t>Religiones </a:t>
            </a:r>
          </a:p>
          <a:p>
            <a:pPr algn="ctr"/>
            <a:r>
              <a:rPr lang="es-MX" sz="7200" dirty="0">
                <a:solidFill>
                  <a:srgbClr val="C6824D"/>
                </a:solidFill>
                <a:latin typeface="Arial Black" panose="020B0A04020102020204" pitchFamily="34" charset="0"/>
                <a:ea typeface="Lato" panose="020F0502020204030203" pitchFamily="34" charset="0"/>
                <a:cs typeface="Arial" panose="020B0604020202020204" pitchFamily="34" charset="0"/>
              </a:rPr>
              <a:t>comparativas</a:t>
            </a:r>
          </a:p>
        </p:txBody>
      </p:sp>
      <p:sp>
        <p:nvSpPr>
          <p:cNvPr id="7" name="CuadroTexto 6">
            <a:extLst>
              <a:ext uri="{FF2B5EF4-FFF2-40B4-BE49-F238E27FC236}">
                <a16:creationId xmlns:a16="http://schemas.microsoft.com/office/drawing/2014/main" xmlns="" id="{0A890711-90CD-4678-BB3A-C03B02AC0E53}"/>
              </a:ext>
            </a:extLst>
          </p:cNvPr>
          <p:cNvSpPr txBox="1"/>
          <p:nvPr/>
        </p:nvSpPr>
        <p:spPr>
          <a:xfrm>
            <a:off x="968188" y="3567171"/>
            <a:ext cx="6899238" cy="461665"/>
          </a:xfrm>
          <a:prstGeom prst="rect">
            <a:avLst/>
          </a:prstGeom>
          <a:noFill/>
        </p:spPr>
        <p:txBody>
          <a:bodyPr wrap="square" rtlCol="0">
            <a:spAutoFit/>
          </a:bodyPr>
          <a:lstStyle/>
          <a:p>
            <a:pPr algn="ctr"/>
            <a:r>
              <a:rPr lang="es-MX" sz="2400" b="1" dirty="0">
                <a:latin typeface="Arial" panose="020B0604020202020204" pitchFamily="34" charset="0"/>
                <a:ea typeface="Lato" panose="020F0502020204030203" pitchFamily="34" charset="0"/>
                <a:cs typeface="Arial" panose="020B0604020202020204" pitchFamily="34" charset="0"/>
              </a:rPr>
              <a:t>Lic. Julio Eduardo Contreras Carrillo</a:t>
            </a:r>
          </a:p>
        </p:txBody>
      </p:sp>
      <p:sp>
        <p:nvSpPr>
          <p:cNvPr id="8" name="CuadroTexto 7">
            <a:extLst>
              <a:ext uri="{FF2B5EF4-FFF2-40B4-BE49-F238E27FC236}">
                <a16:creationId xmlns:a16="http://schemas.microsoft.com/office/drawing/2014/main" xmlns="" id="{0A890711-90CD-4678-BB3A-C03B02AC0E53}"/>
              </a:ext>
            </a:extLst>
          </p:cNvPr>
          <p:cNvSpPr txBox="1"/>
          <p:nvPr/>
        </p:nvSpPr>
        <p:spPr>
          <a:xfrm>
            <a:off x="121023" y="4488122"/>
            <a:ext cx="8095129" cy="1569660"/>
          </a:xfrm>
          <a:prstGeom prst="rect">
            <a:avLst/>
          </a:prstGeom>
          <a:noFill/>
        </p:spPr>
        <p:txBody>
          <a:bodyPr wrap="square" rtlCol="0">
            <a:spAutoFit/>
          </a:bodyPr>
          <a:lstStyle/>
          <a:p>
            <a:pPr algn="ctr"/>
            <a:r>
              <a:rPr lang="es-MX" sz="2400" b="1" dirty="0">
                <a:latin typeface="Arial" panose="020B0604020202020204" pitchFamily="34" charset="0"/>
                <a:ea typeface="Lato" panose="020F0502020204030203" pitchFamily="34" charset="0"/>
                <a:cs typeface="Arial" panose="020B0604020202020204" pitchFamily="34" charset="0"/>
              </a:rPr>
              <a:t>UNIDAD 8: </a:t>
            </a:r>
          </a:p>
          <a:p>
            <a:pPr algn="ctr"/>
            <a:r>
              <a:rPr lang="es-MX" sz="2400" b="1" dirty="0">
                <a:latin typeface="Arial" panose="020B0604020202020204" pitchFamily="34" charset="0"/>
                <a:ea typeface="Lato" panose="020F0502020204030203" pitchFamily="34" charset="0"/>
                <a:cs typeface="Arial" panose="020B0604020202020204" pitchFamily="34" charset="0"/>
              </a:rPr>
              <a:t>EL FENÓMENO DE LAS SECTAS</a:t>
            </a:r>
          </a:p>
          <a:p>
            <a:pPr algn="ctr"/>
            <a:endParaRPr lang="es-MX" sz="2400" b="1" dirty="0">
              <a:latin typeface="Arial" panose="020B0604020202020204" pitchFamily="34" charset="0"/>
              <a:ea typeface="Lato" panose="020F0502020204030203" pitchFamily="34" charset="0"/>
              <a:cs typeface="Arial" panose="020B0604020202020204" pitchFamily="34" charset="0"/>
            </a:endParaRPr>
          </a:p>
          <a:p>
            <a:pPr algn="ctr"/>
            <a:r>
              <a:rPr lang="es-MX" sz="2400" b="1" dirty="0">
                <a:latin typeface="Arial" panose="020B0604020202020204" pitchFamily="34" charset="0"/>
                <a:ea typeface="Lato" panose="020F0502020204030203" pitchFamily="34" charset="0"/>
                <a:cs typeface="Arial" panose="020B0604020202020204" pitchFamily="34" charset="0"/>
              </a:rPr>
              <a:t>DIOS ES AMOR</a:t>
            </a:r>
          </a:p>
        </p:txBody>
      </p:sp>
    </p:spTree>
    <p:extLst>
      <p:ext uri="{BB962C8B-B14F-4D97-AF65-F5344CB8AC3E}">
        <p14:creationId xmlns:p14="http://schemas.microsoft.com/office/powerpoint/2010/main" val="22160560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xmlns="" id="{2E72DCDD-4997-432A-B7FC-7C291AE54F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CuadroTexto 5">
            <a:extLst>
              <a:ext uri="{FF2B5EF4-FFF2-40B4-BE49-F238E27FC236}">
                <a16:creationId xmlns:a16="http://schemas.microsoft.com/office/drawing/2014/main" xmlns="" id="{401BBDDC-1284-4F91-844B-59C2A2D2D05A}"/>
              </a:ext>
            </a:extLst>
          </p:cNvPr>
          <p:cNvSpPr txBox="1"/>
          <p:nvPr/>
        </p:nvSpPr>
        <p:spPr>
          <a:xfrm>
            <a:off x="457200" y="6227160"/>
            <a:ext cx="6568440" cy="338554"/>
          </a:xfrm>
          <a:prstGeom prst="rect">
            <a:avLst/>
          </a:prstGeom>
          <a:noFill/>
        </p:spPr>
        <p:txBody>
          <a:bodyPr wrap="square" rtlCol="0">
            <a:spAutoFit/>
          </a:bodyPr>
          <a:lstStyle/>
          <a:p>
            <a:r>
              <a:rPr lang="es-MX" sz="1600" dirty="0">
                <a:solidFill>
                  <a:schemeClr val="bg1"/>
                </a:solidFill>
                <a:latin typeface="Arial" panose="020B0604020202020204" pitchFamily="34" charset="0"/>
                <a:cs typeface="Arial" panose="020B0604020202020204" pitchFamily="34" charset="0"/>
              </a:rPr>
              <a:t>INSTITUTO DE LIDERES CRISTIANOS</a:t>
            </a:r>
          </a:p>
        </p:txBody>
      </p:sp>
      <p:cxnSp>
        <p:nvCxnSpPr>
          <p:cNvPr id="7" name="Conector recto 6">
            <a:extLst>
              <a:ext uri="{FF2B5EF4-FFF2-40B4-BE49-F238E27FC236}">
                <a16:creationId xmlns:a16="http://schemas.microsoft.com/office/drawing/2014/main" xmlns="" id="{1518A944-31DF-4F70-A542-0FA15CD1EFE1}"/>
              </a:ext>
            </a:extLst>
          </p:cNvPr>
          <p:cNvCxnSpPr/>
          <p:nvPr/>
        </p:nvCxnSpPr>
        <p:spPr>
          <a:xfrm>
            <a:off x="591125" y="6578147"/>
            <a:ext cx="10252364" cy="0"/>
          </a:xfrm>
          <a:prstGeom prst="line">
            <a:avLst/>
          </a:prstGeom>
          <a:ln>
            <a:solidFill>
              <a:schemeClr val="bg1"/>
            </a:solidFill>
          </a:ln>
        </p:spPr>
        <p:style>
          <a:lnRef idx="1">
            <a:schemeClr val="dk1"/>
          </a:lnRef>
          <a:fillRef idx="0">
            <a:schemeClr val="dk1"/>
          </a:fillRef>
          <a:effectRef idx="0">
            <a:schemeClr val="dk1"/>
          </a:effectRef>
          <a:fontRef idx="minor">
            <a:schemeClr val="tx1"/>
          </a:fontRef>
        </p:style>
      </p:cxnSp>
      <p:sp>
        <p:nvSpPr>
          <p:cNvPr id="8" name="CuadroTexto 7">
            <a:extLst>
              <a:ext uri="{FF2B5EF4-FFF2-40B4-BE49-F238E27FC236}">
                <a16:creationId xmlns:a16="http://schemas.microsoft.com/office/drawing/2014/main" xmlns="" id="{DE9CA41E-5C43-48D1-B717-A716C4646AFE}"/>
              </a:ext>
            </a:extLst>
          </p:cNvPr>
          <p:cNvSpPr txBox="1"/>
          <p:nvPr/>
        </p:nvSpPr>
        <p:spPr>
          <a:xfrm>
            <a:off x="693576" y="2286705"/>
            <a:ext cx="10804848" cy="1733680"/>
          </a:xfrm>
          <a:prstGeom prst="rect">
            <a:avLst/>
          </a:prstGeom>
          <a:noFill/>
        </p:spPr>
        <p:txBody>
          <a:bodyPr wrap="square" rtlCol="0">
            <a:spAutoFit/>
          </a:bodyPr>
          <a:lstStyle/>
          <a:p>
            <a:pPr algn="ctr"/>
            <a:r>
              <a:rPr lang="es-MX" sz="10666" b="1" dirty="0">
                <a:solidFill>
                  <a:schemeClr val="bg1"/>
                </a:solidFill>
                <a:latin typeface="Arial" panose="020B0604020202020204" pitchFamily="34" charset="0"/>
                <a:ea typeface="Lato" panose="020F0502020204030203" pitchFamily="34" charset="0"/>
                <a:cs typeface="Arial" panose="020B0604020202020204" pitchFamily="34" charset="0"/>
              </a:rPr>
              <a:t>Oremos</a:t>
            </a:r>
          </a:p>
        </p:txBody>
      </p:sp>
    </p:spTree>
    <p:extLst>
      <p:ext uri="{BB962C8B-B14F-4D97-AF65-F5344CB8AC3E}">
        <p14:creationId xmlns:p14="http://schemas.microsoft.com/office/powerpoint/2010/main" val="18567225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xmlns="" id="{2E72DCDD-4997-432A-B7FC-7C291AE54F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CuadroTexto 5">
            <a:extLst>
              <a:ext uri="{FF2B5EF4-FFF2-40B4-BE49-F238E27FC236}">
                <a16:creationId xmlns:a16="http://schemas.microsoft.com/office/drawing/2014/main" xmlns="" id="{401BBDDC-1284-4F91-844B-59C2A2D2D05A}"/>
              </a:ext>
            </a:extLst>
          </p:cNvPr>
          <p:cNvSpPr txBox="1"/>
          <p:nvPr/>
        </p:nvSpPr>
        <p:spPr>
          <a:xfrm>
            <a:off x="457200" y="6227160"/>
            <a:ext cx="6568440" cy="338554"/>
          </a:xfrm>
          <a:prstGeom prst="rect">
            <a:avLst/>
          </a:prstGeom>
          <a:noFill/>
        </p:spPr>
        <p:txBody>
          <a:bodyPr wrap="square" rtlCol="0">
            <a:spAutoFit/>
          </a:bodyPr>
          <a:lstStyle/>
          <a:p>
            <a:r>
              <a:rPr lang="es-MX" sz="1600" dirty="0">
                <a:solidFill>
                  <a:schemeClr val="bg1"/>
                </a:solidFill>
                <a:latin typeface="Arial" panose="020B0604020202020204" pitchFamily="34" charset="0"/>
                <a:cs typeface="Arial" panose="020B0604020202020204" pitchFamily="34" charset="0"/>
              </a:rPr>
              <a:t>INSTITUTO DE LIDERES CRISTIANOS</a:t>
            </a:r>
          </a:p>
        </p:txBody>
      </p:sp>
      <p:cxnSp>
        <p:nvCxnSpPr>
          <p:cNvPr id="7" name="Conector recto 6">
            <a:extLst>
              <a:ext uri="{FF2B5EF4-FFF2-40B4-BE49-F238E27FC236}">
                <a16:creationId xmlns:a16="http://schemas.microsoft.com/office/drawing/2014/main" xmlns="" id="{1518A944-31DF-4F70-A542-0FA15CD1EFE1}"/>
              </a:ext>
            </a:extLst>
          </p:cNvPr>
          <p:cNvCxnSpPr/>
          <p:nvPr/>
        </p:nvCxnSpPr>
        <p:spPr>
          <a:xfrm>
            <a:off x="591125" y="6578147"/>
            <a:ext cx="10252364" cy="0"/>
          </a:xfrm>
          <a:prstGeom prst="line">
            <a:avLst/>
          </a:prstGeom>
          <a:ln>
            <a:solidFill>
              <a:schemeClr val="bg1"/>
            </a:solidFill>
          </a:ln>
        </p:spPr>
        <p:style>
          <a:lnRef idx="1">
            <a:schemeClr val="dk1"/>
          </a:lnRef>
          <a:fillRef idx="0">
            <a:schemeClr val="dk1"/>
          </a:fillRef>
          <a:effectRef idx="0">
            <a:schemeClr val="dk1"/>
          </a:effectRef>
          <a:fontRef idx="minor">
            <a:schemeClr val="tx1"/>
          </a:fontRef>
        </p:style>
      </p:cxnSp>
      <p:sp>
        <p:nvSpPr>
          <p:cNvPr id="8" name="CuadroTexto 7">
            <a:extLst>
              <a:ext uri="{FF2B5EF4-FFF2-40B4-BE49-F238E27FC236}">
                <a16:creationId xmlns:a16="http://schemas.microsoft.com/office/drawing/2014/main" xmlns="" id="{DE9CA41E-5C43-48D1-B717-A716C4646AFE}"/>
              </a:ext>
            </a:extLst>
          </p:cNvPr>
          <p:cNvSpPr txBox="1"/>
          <p:nvPr/>
        </p:nvSpPr>
        <p:spPr>
          <a:xfrm>
            <a:off x="693576" y="1560567"/>
            <a:ext cx="10804848" cy="3375026"/>
          </a:xfrm>
          <a:prstGeom prst="rect">
            <a:avLst/>
          </a:prstGeom>
          <a:noFill/>
        </p:spPr>
        <p:txBody>
          <a:bodyPr wrap="square" rtlCol="0">
            <a:spAutoFit/>
          </a:bodyPr>
          <a:lstStyle/>
          <a:p>
            <a:pPr algn="ctr"/>
            <a:r>
              <a:rPr lang="es-MX" sz="10666" b="1" dirty="0">
                <a:solidFill>
                  <a:schemeClr val="bg1"/>
                </a:solidFill>
                <a:latin typeface="Arial" panose="020B0604020202020204" pitchFamily="34" charset="0"/>
                <a:ea typeface="Lato" panose="020F0502020204030203" pitchFamily="34" charset="0"/>
                <a:cs typeface="Arial" panose="020B0604020202020204" pitchFamily="34" charset="0"/>
              </a:rPr>
              <a:t>Gracias y bendiciones</a:t>
            </a:r>
          </a:p>
        </p:txBody>
      </p:sp>
    </p:spTree>
    <p:extLst>
      <p:ext uri="{BB962C8B-B14F-4D97-AF65-F5344CB8AC3E}">
        <p14:creationId xmlns:p14="http://schemas.microsoft.com/office/powerpoint/2010/main" val="22230111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xmlns="" id="{2E72DCDD-4997-432A-B7FC-7C291AE54F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CuadroTexto 5">
            <a:extLst>
              <a:ext uri="{FF2B5EF4-FFF2-40B4-BE49-F238E27FC236}">
                <a16:creationId xmlns:a16="http://schemas.microsoft.com/office/drawing/2014/main" xmlns="" id="{401BBDDC-1284-4F91-844B-59C2A2D2D05A}"/>
              </a:ext>
            </a:extLst>
          </p:cNvPr>
          <p:cNvSpPr txBox="1"/>
          <p:nvPr/>
        </p:nvSpPr>
        <p:spPr>
          <a:xfrm>
            <a:off x="457200" y="6227160"/>
            <a:ext cx="6568440" cy="338554"/>
          </a:xfrm>
          <a:prstGeom prst="rect">
            <a:avLst/>
          </a:prstGeom>
          <a:noFill/>
        </p:spPr>
        <p:txBody>
          <a:bodyPr wrap="square" rtlCol="0">
            <a:spAutoFit/>
          </a:bodyPr>
          <a:lstStyle/>
          <a:p>
            <a:r>
              <a:rPr lang="es-MX" sz="1600" dirty="0">
                <a:solidFill>
                  <a:schemeClr val="bg1"/>
                </a:solidFill>
                <a:latin typeface="Arial" panose="020B0604020202020204" pitchFamily="34" charset="0"/>
                <a:cs typeface="Arial" panose="020B0604020202020204" pitchFamily="34" charset="0"/>
              </a:rPr>
              <a:t>INSTITUTO DE LIDERES CRISTIANOS</a:t>
            </a:r>
          </a:p>
        </p:txBody>
      </p:sp>
      <p:cxnSp>
        <p:nvCxnSpPr>
          <p:cNvPr id="7" name="Conector recto 6">
            <a:extLst>
              <a:ext uri="{FF2B5EF4-FFF2-40B4-BE49-F238E27FC236}">
                <a16:creationId xmlns:a16="http://schemas.microsoft.com/office/drawing/2014/main" xmlns="" id="{1518A944-31DF-4F70-A542-0FA15CD1EFE1}"/>
              </a:ext>
            </a:extLst>
          </p:cNvPr>
          <p:cNvCxnSpPr/>
          <p:nvPr/>
        </p:nvCxnSpPr>
        <p:spPr>
          <a:xfrm>
            <a:off x="591125" y="6578147"/>
            <a:ext cx="10252364" cy="0"/>
          </a:xfrm>
          <a:prstGeom prst="line">
            <a:avLst/>
          </a:prstGeom>
          <a:ln>
            <a:solidFill>
              <a:schemeClr val="bg1"/>
            </a:solidFill>
          </a:ln>
        </p:spPr>
        <p:style>
          <a:lnRef idx="1">
            <a:schemeClr val="dk1"/>
          </a:lnRef>
          <a:fillRef idx="0">
            <a:schemeClr val="dk1"/>
          </a:fillRef>
          <a:effectRef idx="0">
            <a:schemeClr val="dk1"/>
          </a:effectRef>
          <a:fontRef idx="minor">
            <a:schemeClr val="tx1"/>
          </a:fontRef>
        </p:style>
      </p:cxnSp>
      <p:sp>
        <p:nvSpPr>
          <p:cNvPr id="9" name="Rectangle 11">
            <a:extLst>
              <a:ext uri="{FF2B5EF4-FFF2-40B4-BE49-F238E27FC236}">
                <a16:creationId xmlns:a16="http://schemas.microsoft.com/office/drawing/2014/main" xmlns="" id="{8BEF7796-7E48-0A4F-A211-7BF9B11D8E3D}"/>
              </a:ext>
            </a:extLst>
          </p:cNvPr>
          <p:cNvSpPr/>
          <p:nvPr/>
        </p:nvSpPr>
        <p:spPr>
          <a:xfrm>
            <a:off x="3097517" y="1959418"/>
            <a:ext cx="5996966" cy="1938992"/>
          </a:xfrm>
          <a:prstGeom prst="rect">
            <a:avLst/>
          </a:prstGeom>
        </p:spPr>
        <p:txBody>
          <a:bodyPr wrap="square">
            <a:spAutoFit/>
          </a:bodyPr>
          <a:lstStyle/>
          <a:p>
            <a:pPr algn="ctr"/>
            <a:r>
              <a:rPr kumimoji="0" lang="en-US" sz="2400" b="1" i="0" u="none" strike="noStrike" kern="1200" cap="none" spc="0" normalizeH="0" baseline="0" noProof="0" dirty="0">
                <a:ln>
                  <a:noFill/>
                </a:ln>
                <a:solidFill>
                  <a:schemeClr val="bg1"/>
                </a:solidFill>
                <a:effectLst/>
                <a:uLnTx/>
                <a:uFillTx/>
                <a:latin typeface="Calibri" panose="020F0502020204030204" pitchFamily="34" charset="0"/>
                <a:ea typeface="+mn-ea"/>
                <a:cs typeface="+mn-cs"/>
              </a:rPr>
              <a:t>1 Juan 4.1 (RVR1960)</a:t>
            </a:r>
          </a:p>
          <a:p>
            <a:r>
              <a:rPr lang="en-US" sz="2400" b="1" baseline="30000" dirty="0">
                <a:solidFill>
                  <a:schemeClr val="bg1"/>
                </a:solidFill>
              </a:rPr>
              <a:t>1 </a:t>
            </a:r>
            <a:r>
              <a:rPr lang="en-US" sz="2400" dirty="0" err="1">
                <a:solidFill>
                  <a:schemeClr val="bg1"/>
                </a:solidFill>
              </a:rPr>
              <a:t>Amados</a:t>
            </a:r>
            <a:r>
              <a:rPr lang="en-US" sz="2400" dirty="0">
                <a:solidFill>
                  <a:schemeClr val="bg1"/>
                </a:solidFill>
              </a:rPr>
              <a:t>, no </a:t>
            </a:r>
            <a:r>
              <a:rPr lang="en-US" sz="2400" dirty="0" err="1">
                <a:solidFill>
                  <a:schemeClr val="bg1"/>
                </a:solidFill>
              </a:rPr>
              <a:t>creáis</a:t>
            </a:r>
            <a:r>
              <a:rPr lang="en-US" sz="2400" dirty="0">
                <a:solidFill>
                  <a:schemeClr val="bg1"/>
                </a:solidFill>
              </a:rPr>
              <a:t> a </a:t>
            </a:r>
            <a:r>
              <a:rPr lang="en-US" sz="2400" dirty="0" err="1">
                <a:solidFill>
                  <a:schemeClr val="bg1"/>
                </a:solidFill>
              </a:rPr>
              <a:t>todo</a:t>
            </a:r>
            <a:r>
              <a:rPr lang="en-US" sz="2400" dirty="0">
                <a:solidFill>
                  <a:schemeClr val="bg1"/>
                </a:solidFill>
              </a:rPr>
              <a:t> </a:t>
            </a:r>
            <a:r>
              <a:rPr lang="en-US" sz="2400" dirty="0" err="1">
                <a:solidFill>
                  <a:schemeClr val="bg1"/>
                </a:solidFill>
              </a:rPr>
              <a:t>espíritu</a:t>
            </a:r>
            <a:r>
              <a:rPr lang="en-US" sz="2400" dirty="0">
                <a:solidFill>
                  <a:schemeClr val="bg1"/>
                </a:solidFill>
              </a:rPr>
              <a:t>, </a:t>
            </a:r>
            <a:r>
              <a:rPr lang="en-US" sz="2400" dirty="0" err="1">
                <a:solidFill>
                  <a:schemeClr val="bg1"/>
                </a:solidFill>
              </a:rPr>
              <a:t>sino</a:t>
            </a:r>
            <a:r>
              <a:rPr lang="en-US" sz="2400" dirty="0">
                <a:solidFill>
                  <a:schemeClr val="bg1"/>
                </a:solidFill>
              </a:rPr>
              <a:t> </a:t>
            </a:r>
            <a:r>
              <a:rPr lang="en-US" sz="2400" dirty="0" err="1">
                <a:solidFill>
                  <a:schemeClr val="bg1"/>
                </a:solidFill>
              </a:rPr>
              <a:t>probad</a:t>
            </a:r>
            <a:r>
              <a:rPr lang="en-US" sz="2400" dirty="0">
                <a:solidFill>
                  <a:schemeClr val="bg1"/>
                </a:solidFill>
              </a:rPr>
              <a:t> los </a:t>
            </a:r>
            <a:r>
              <a:rPr lang="en-US" sz="2400" dirty="0" err="1">
                <a:solidFill>
                  <a:schemeClr val="bg1"/>
                </a:solidFill>
              </a:rPr>
              <a:t>espíritus</a:t>
            </a:r>
            <a:r>
              <a:rPr lang="en-US" sz="2400" dirty="0">
                <a:solidFill>
                  <a:schemeClr val="bg1"/>
                </a:solidFill>
              </a:rPr>
              <a:t> </a:t>
            </a:r>
            <a:r>
              <a:rPr lang="en-US" sz="2400" dirty="0" err="1">
                <a:solidFill>
                  <a:schemeClr val="bg1"/>
                </a:solidFill>
              </a:rPr>
              <a:t>si</a:t>
            </a:r>
            <a:r>
              <a:rPr lang="en-US" sz="2400" dirty="0">
                <a:solidFill>
                  <a:schemeClr val="bg1"/>
                </a:solidFill>
              </a:rPr>
              <a:t> son de Dios; </a:t>
            </a:r>
            <a:r>
              <a:rPr lang="en-US" sz="2400" dirty="0" err="1">
                <a:solidFill>
                  <a:schemeClr val="bg1"/>
                </a:solidFill>
              </a:rPr>
              <a:t>porque</a:t>
            </a:r>
            <a:r>
              <a:rPr lang="en-US" sz="2400" dirty="0">
                <a:solidFill>
                  <a:schemeClr val="bg1"/>
                </a:solidFill>
              </a:rPr>
              <a:t> </a:t>
            </a:r>
            <a:r>
              <a:rPr lang="en-US" sz="2400" dirty="0" err="1">
                <a:solidFill>
                  <a:schemeClr val="bg1"/>
                </a:solidFill>
              </a:rPr>
              <a:t>muchos</a:t>
            </a:r>
            <a:r>
              <a:rPr lang="en-US" sz="2400" dirty="0">
                <a:solidFill>
                  <a:schemeClr val="bg1"/>
                </a:solidFill>
              </a:rPr>
              <a:t> </a:t>
            </a:r>
            <a:r>
              <a:rPr lang="en-US" sz="2400" dirty="0" err="1">
                <a:solidFill>
                  <a:schemeClr val="bg1"/>
                </a:solidFill>
              </a:rPr>
              <a:t>falsos</a:t>
            </a:r>
            <a:r>
              <a:rPr lang="en-US" sz="2400" dirty="0">
                <a:solidFill>
                  <a:schemeClr val="bg1"/>
                </a:solidFill>
              </a:rPr>
              <a:t> </a:t>
            </a:r>
            <a:r>
              <a:rPr lang="en-US" sz="2400" dirty="0" err="1">
                <a:solidFill>
                  <a:schemeClr val="bg1"/>
                </a:solidFill>
              </a:rPr>
              <a:t>profetas</a:t>
            </a:r>
            <a:r>
              <a:rPr lang="en-US" sz="2400" dirty="0">
                <a:solidFill>
                  <a:schemeClr val="bg1"/>
                </a:solidFill>
              </a:rPr>
              <a:t> </a:t>
            </a:r>
            <a:r>
              <a:rPr lang="en-US" sz="2400" dirty="0" err="1">
                <a:solidFill>
                  <a:schemeClr val="bg1"/>
                </a:solidFill>
              </a:rPr>
              <a:t>han</a:t>
            </a:r>
            <a:r>
              <a:rPr lang="en-US" sz="2400" dirty="0">
                <a:solidFill>
                  <a:schemeClr val="bg1"/>
                </a:solidFill>
              </a:rPr>
              <a:t> </a:t>
            </a:r>
            <a:r>
              <a:rPr lang="en-US" sz="2400" dirty="0" err="1">
                <a:solidFill>
                  <a:schemeClr val="bg1"/>
                </a:solidFill>
              </a:rPr>
              <a:t>salido</a:t>
            </a:r>
            <a:r>
              <a:rPr lang="en-US" sz="2400" dirty="0">
                <a:solidFill>
                  <a:schemeClr val="bg1"/>
                </a:solidFill>
              </a:rPr>
              <a:t> por el </a:t>
            </a:r>
            <a:r>
              <a:rPr lang="en-US" sz="2400" dirty="0" err="1">
                <a:solidFill>
                  <a:schemeClr val="bg1"/>
                </a:solidFill>
              </a:rPr>
              <a:t>mundo</a:t>
            </a:r>
            <a:r>
              <a:rPr lang="en-US" sz="2400" dirty="0">
                <a:solidFill>
                  <a:schemeClr val="bg1"/>
                </a:solidFill>
              </a:rPr>
              <a:t>.</a:t>
            </a:r>
          </a:p>
        </p:txBody>
      </p:sp>
    </p:spTree>
    <p:extLst>
      <p:ext uri="{BB962C8B-B14F-4D97-AF65-F5344CB8AC3E}">
        <p14:creationId xmlns:p14="http://schemas.microsoft.com/office/powerpoint/2010/main" val="21399540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xmlns="" id="{2E72DCDD-4997-432A-B7FC-7C291AE54F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CuadroTexto 5">
            <a:extLst>
              <a:ext uri="{FF2B5EF4-FFF2-40B4-BE49-F238E27FC236}">
                <a16:creationId xmlns:a16="http://schemas.microsoft.com/office/drawing/2014/main" xmlns="" id="{401BBDDC-1284-4F91-844B-59C2A2D2D05A}"/>
              </a:ext>
            </a:extLst>
          </p:cNvPr>
          <p:cNvSpPr txBox="1"/>
          <p:nvPr/>
        </p:nvSpPr>
        <p:spPr>
          <a:xfrm>
            <a:off x="457200" y="6227163"/>
            <a:ext cx="6568440" cy="338554"/>
          </a:xfrm>
          <a:prstGeom prst="rect">
            <a:avLst/>
          </a:prstGeom>
          <a:noFill/>
        </p:spPr>
        <p:txBody>
          <a:bodyPr wrap="square" rtlCol="0">
            <a:spAutoFit/>
          </a:bodyPr>
          <a:lstStyle/>
          <a:p>
            <a:r>
              <a:rPr lang="es-MX" sz="1600" dirty="0">
                <a:solidFill>
                  <a:schemeClr val="bg1"/>
                </a:solidFill>
                <a:latin typeface="Arial" panose="020B0604020202020204" pitchFamily="34" charset="0"/>
                <a:cs typeface="Arial" panose="020B0604020202020204" pitchFamily="34" charset="0"/>
              </a:rPr>
              <a:t>INSTITUTO DE LIDERES CRISTIANOS</a:t>
            </a:r>
          </a:p>
        </p:txBody>
      </p:sp>
      <p:cxnSp>
        <p:nvCxnSpPr>
          <p:cNvPr id="7" name="Conector recto 6">
            <a:extLst>
              <a:ext uri="{FF2B5EF4-FFF2-40B4-BE49-F238E27FC236}">
                <a16:creationId xmlns:a16="http://schemas.microsoft.com/office/drawing/2014/main" xmlns="" id="{1518A944-31DF-4F70-A542-0FA15CD1EFE1}"/>
              </a:ext>
            </a:extLst>
          </p:cNvPr>
          <p:cNvCxnSpPr/>
          <p:nvPr/>
        </p:nvCxnSpPr>
        <p:spPr>
          <a:xfrm>
            <a:off x="591125" y="6578145"/>
            <a:ext cx="10252364" cy="0"/>
          </a:xfrm>
          <a:prstGeom prst="line">
            <a:avLst/>
          </a:prstGeom>
          <a:ln>
            <a:solidFill>
              <a:schemeClr val="bg1"/>
            </a:solidFill>
          </a:ln>
        </p:spPr>
        <p:style>
          <a:lnRef idx="1">
            <a:schemeClr val="dk1"/>
          </a:lnRef>
          <a:fillRef idx="0">
            <a:schemeClr val="dk1"/>
          </a:fillRef>
          <a:effectRef idx="0">
            <a:schemeClr val="dk1"/>
          </a:effectRef>
          <a:fontRef idx="minor">
            <a:schemeClr val="tx1"/>
          </a:fontRef>
        </p:style>
      </p:cxnSp>
      <p:sp>
        <p:nvSpPr>
          <p:cNvPr id="9" name="Rectángulo 3">
            <a:extLst>
              <a:ext uri="{FF2B5EF4-FFF2-40B4-BE49-F238E27FC236}">
                <a16:creationId xmlns:a16="http://schemas.microsoft.com/office/drawing/2014/main" xmlns="" id="{D594CBD1-3DE0-4C9B-9183-CC5A9D051771}"/>
              </a:ext>
            </a:extLst>
          </p:cNvPr>
          <p:cNvSpPr/>
          <p:nvPr/>
        </p:nvSpPr>
        <p:spPr>
          <a:xfrm>
            <a:off x="-1" y="1626818"/>
            <a:ext cx="12192001" cy="1877373"/>
          </a:xfrm>
          <a:prstGeom prst="rect">
            <a:avLst/>
          </a:prstGeom>
        </p:spPr>
        <p:txBody>
          <a:bodyPr wrap="square">
            <a:spAutoFit/>
          </a:bodyPr>
          <a:lstStyle/>
          <a:p>
            <a:pPr algn="ctr">
              <a:lnSpc>
                <a:spcPct val="107000"/>
              </a:lnSpc>
              <a:spcBef>
                <a:spcPts val="1600"/>
              </a:spcBef>
            </a:pPr>
            <a:r>
              <a:rPr lang="es-MX" sz="11733" b="1" kern="0" dirty="0">
                <a:solidFill>
                  <a:schemeClr val="bg1"/>
                </a:solidFill>
                <a:effectLst>
                  <a:outerShdw blurRad="38100" dist="38100" dir="2700000" algn="tl">
                    <a:srgbClr val="000000">
                      <a:alpha val="43137"/>
                    </a:srgbClr>
                  </a:outerShdw>
                </a:effectLst>
                <a:latin typeface="Gabriola" panose="04040605051002020D02" pitchFamily="82" charset="0"/>
                <a:ea typeface="Times New Roman" panose="02020603050405020304" pitchFamily="18" charset="0"/>
                <a:cs typeface="Aharoni" pitchFamily="2" charset="-79"/>
              </a:rPr>
              <a:t>Dios es amor</a:t>
            </a:r>
            <a:endParaRPr lang="es-MX" sz="11733" kern="0" dirty="0">
              <a:solidFill>
                <a:schemeClr val="bg1"/>
              </a:solidFill>
              <a:effectLst>
                <a:outerShdw blurRad="38100" dist="38100" dir="2700000" algn="tl">
                  <a:srgbClr val="000000">
                    <a:alpha val="43137"/>
                  </a:srgbClr>
                </a:outerShdw>
              </a:effectLst>
              <a:latin typeface="Gabriola" panose="04040605051002020D02" pitchFamily="82" charset="0"/>
              <a:ea typeface="Times New Roman" panose="02020603050405020304" pitchFamily="18" charset="0"/>
              <a:cs typeface="Aharoni" pitchFamily="2" charset="-79"/>
            </a:endParaRPr>
          </a:p>
        </p:txBody>
      </p:sp>
    </p:spTree>
    <p:extLst>
      <p:ext uri="{BB962C8B-B14F-4D97-AF65-F5344CB8AC3E}">
        <p14:creationId xmlns:p14="http://schemas.microsoft.com/office/powerpoint/2010/main" val="28035336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2770" name="Rectangle 1"/>
          <p:cNvSpPr>
            <a:spLocks noGrp="1" noChangeArrowheads="1"/>
          </p:cNvSpPr>
          <p:nvPr>
            <p:ph type="title"/>
          </p:nvPr>
        </p:nvSpPr>
        <p:spPr/>
        <p:txBody>
          <a:bodyPr/>
          <a:lstStyle/>
          <a:p>
            <a:pPr algn="ctr" eaLnBrk="1" hangingPunct="1"/>
            <a:r>
              <a:rPr lang="en-US" altLang="es-MX" b="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Fundador</a:t>
            </a:r>
            <a:endParaRPr lang="en-US" altLang="es-MX"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4818" name="Rectangle 2"/>
          <p:cNvSpPr>
            <a:spLocks noGrp="1" noChangeArrowheads="1"/>
          </p:cNvSpPr>
          <p:nvPr>
            <p:ph type="body" idx="1"/>
          </p:nvPr>
        </p:nvSpPr>
        <p:spPr>
          <a:xfrm>
            <a:off x="1048871" y="1842247"/>
            <a:ext cx="9641541" cy="4408533"/>
          </a:xfrm>
        </p:spPr>
        <p:txBody>
          <a:bodyPr>
            <a:normAutofit/>
          </a:bodyPr>
          <a:lstStyle/>
          <a:p>
            <a:pPr marL="0" indent="0" algn="ctr" eaLnBrk="1" hangingPunct="1">
              <a:buNone/>
            </a:pPr>
            <a:r>
              <a:rPr lang="en-US" altLang="es-MX" sz="3200" dirty="0">
                <a:latin typeface="Times New Roman" panose="02020603050405020304" pitchFamily="18" charset="0"/>
                <a:cs typeface="Times New Roman" panose="02020603050405020304" pitchFamily="18" charset="0"/>
              </a:rPr>
              <a:t>David Martins Miranda</a:t>
            </a:r>
          </a:p>
        </p:txBody>
      </p:sp>
    </p:spTree>
    <p:extLst>
      <p:ext uri="{BB962C8B-B14F-4D97-AF65-F5344CB8AC3E}">
        <p14:creationId xmlns:p14="http://schemas.microsoft.com/office/powerpoint/2010/main" val="928619527"/>
      </p:ext>
    </p:extLst>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481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8" grpId="0" build="p" bldLvl="5" autoUpdateAnimBg="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2770" name="Rectangle 1"/>
          <p:cNvSpPr>
            <a:spLocks noGrp="1" noChangeArrowheads="1"/>
          </p:cNvSpPr>
          <p:nvPr>
            <p:ph type="title"/>
          </p:nvPr>
        </p:nvSpPr>
        <p:spPr/>
        <p:txBody>
          <a:bodyPr/>
          <a:lstStyle/>
          <a:p>
            <a:pPr algn="ctr" eaLnBrk="1" hangingPunct="1"/>
            <a:r>
              <a:rPr lang="en-US" altLang="es-MX"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Historia</a:t>
            </a:r>
          </a:p>
        </p:txBody>
      </p:sp>
      <p:sp>
        <p:nvSpPr>
          <p:cNvPr id="34818" name="Rectangle 2"/>
          <p:cNvSpPr>
            <a:spLocks noGrp="1" noChangeArrowheads="1"/>
          </p:cNvSpPr>
          <p:nvPr>
            <p:ph type="body" idx="1"/>
          </p:nvPr>
        </p:nvSpPr>
        <p:spPr>
          <a:xfrm>
            <a:off x="1048871" y="1842247"/>
            <a:ext cx="9641541" cy="4408533"/>
          </a:xfrm>
        </p:spPr>
        <p:txBody>
          <a:bodyPr>
            <a:normAutofit/>
          </a:bodyPr>
          <a:lstStyle/>
          <a:p>
            <a:pPr marL="0" indent="0" eaLnBrk="1" hangingPunct="1">
              <a:buNone/>
            </a:pPr>
            <a:r>
              <a:rPr lang="en-US" altLang="es-MX" sz="3200" dirty="0">
                <a:latin typeface="Times New Roman" panose="02020603050405020304" pitchFamily="18" charset="0"/>
                <a:cs typeface="Times New Roman" panose="02020603050405020304" pitchFamily="18" charset="0"/>
              </a:rPr>
              <a:t>David Martins Miranda </a:t>
            </a:r>
            <a:r>
              <a:rPr lang="en-US" altLang="es-MX" sz="3200" dirty="0" err="1">
                <a:latin typeface="Times New Roman" panose="02020603050405020304" pitchFamily="18" charset="0"/>
                <a:cs typeface="Times New Roman" panose="02020603050405020304" pitchFamily="18" charset="0"/>
              </a:rPr>
              <a:t>salió</a:t>
            </a:r>
            <a:r>
              <a:rPr lang="en-US" altLang="es-MX" sz="3200" dirty="0">
                <a:latin typeface="Times New Roman" panose="02020603050405020304" pitchFamily="18" charset="0"/>
                <a:cs typeface="Times New Roman" panose="02020603050405020304" pitchFamily="18" charset="0"/>
              </a:rPr>
              <a:t> del </a:t>
            </a:r>
            <a:r>
              <a:rPr lang="en-US" altLang="es-MX" sz="3200" dirty="0" err="1">
                <a:latin typeface="Times New Roman" panose="02020603050405020304" pitchFamily="18" charset="0"/>
                <a:cs typeface="Times New Roman" panose="02020603050405020304" pitchFamily="18" charset="0"/>
              </a:rPr>
              <a:t>movimiento</a:t>
            </a:r>
            <a:r>
              <a:rPr lang="en-US" altLang="es-MX" sz="3200" dirty="0">
                <a:latin typeface="Times New Roman" panose="02020603050405020304" pitchFamily="18" charset="0"/>
                <a:cs typeface="Times New Roman" panose="02020603050405020304" pitchFamily="18" charset="0"/>
              </a:rPr>
              <a:t> Pentecostal de las </a:t>
            </a:r>
            <a:r>
              <a:rPr lang="en-US" altLang="es-MX" sz="3200" dirty="0" err="1">
                <a:latin typeface="Times New Roman" panose="02020603050405020304" pitchFamily="18" charset="0"/>
                <a:cs typeface="Times New Roman" panose="02020603050405020304" pitchFamily="18" charset="0"/>
              </a:rPr>
              <a:t>Asambleas</a:t>
            </a:r>
            <a:r>
              <a:rPr lang="en-US" altLang="es-MX" sz="3200" dirty="0">
                <a:latin typeface="Times New Roman" panose="02020603050405020304" pitchFamily="18" charset="0"/>
                <a:cs typeface="Times New Roman" panose="02020603050405020304" pitchFamily="18" charset="0"/>
              </a:rPr>
              <a:t> de Dios </a:t>
            </a:r>
            <a:r>
              <a:rPr lang="en-US" altLang="es-MX" sz="3200" dirty="0" err="1">
                <a:latin typeface="Times New Roman" panose="02020603050405020304" pitchFamily="18" charset="0"/>
                <a:cs typeface="Times New Roman" panose="02020603050405020304" pitchFamily="18" charset="0"/>
              </a:rPr>
              <a:t>en</a:t>
            </a:r>
            <a:r>
              <a:rPr lang="en-US" altLang="es-MX" sz="3200" dirty="0">
                <a:latin typeface="Times New Roman" panose="02020603050405020304" pitchFamily="18" charset="0"/>
                <a:cs typeface="Times New Roman" panose="02020603050405020304" pitchFamily="18" charset="0"/>
              </a:rPr>
              <a:t> </a:t>
            </a:r>
            <a:r>
              <a:rPr lang="en-US" altLang="es-MX" sz="3200" dirty="0" err="1">
                <a:latin typeface="Times New Roman" panose="02020603050405020304" pitchFamily="18" charset="0"/>
                <a:cs typeface="Times New Roman" panose="02020603050405020304" pitchFamily="18" charset="0"/>
              </a:rPr>
              <a:t>Brasil</a:t>
            </a:r>
            <a:r>
              <a:rPr lang="en-US" altLang="es-MX" sz="3200" dirty="0">
                <a:latin typeface="Times New Roman" panose="02020603050405020304" pitchFamily="18" charset="0"/>
                <a:cs typeface="Times New Roman" panose="02020603050405020304" pitchFamily="18" charset="0"/>
              </a:rPr>
              <a:t> y </a:t>
            </a:r>
            <a:r>
              <a:rPr lang="en-US" altLang="es-MX" sz="3200" dirty="0" err="1">
                <a:latin typeface="Times New Roman" panose="02020603050405020304" pitchFamily="18" charset="0"/>
                <a:cs typeface="Times New Roman" panose="02020603050405020304" pitchFamily="18" charset="0"/>
              </a:rPr>
              <a:t>empezó</a:t>
            </a:r>
            <a:r>
              <a:rPr lang="en-US" altLang="es-MX" sz="3200" dirty="0">
                <a:latin typeface="Times New Roman" panose="02020603050405020304" pitchFamily="18" charset="0"/>
                <a:cs typeface="Times New Roman" panose="02020603050405020304" pitchFamily="18" charset="0"/>
              </a:rPr>
              <a:t> </a:t>
            </a:r>
            <a:r>
              <a:rPr lang="en-US" altLang="es-MX" sz="3200" dirty="0" err="1">
                <a:latin typeface="Times New Roman" panose="02020603050405020304" pitchFamily="18" charset="0"/>
                <a:cs typeface="Times New Roman" panose="02020603050405020304" pitchFamily="18" charset="0"/>
              </a:rPr>
              <a:t>su</a:t>
            </a:r>
            <a:r>
              <a:rPr lang="en-US" altLang="es-MX" sz="3200" dirty="0">
                <a:latin typeface="Times New Roman" panose="02020603050405020304" pitchFamily="18" charset="0"/>
                <a:cs typeface="Times New Roman" panose="02020603050405020304" pitchFamily="18" charset="0"/>
              </a:rPr>
              <a:t> </a:t>
            </a:r>
            <a:r>
              <a:rPr lang="en-US" altLang="es-MX" sz="3200" dirty="0" err="1">
                <a:latin typeface="Times New Roman" panose="02020603050405020304" pitchFamily="18" charset="0"/>
                <a:cs typeface="Times New Roman" panose="02020603050405020304" pitchFamily="18" charset="0"/>
              </a:rPr>
              <a:t>propio</a:t>
            </a:r>
            <a:r>
              <a:rPr lang="en-US" altLang="es-MX" sz="3200" dirty="0">
                <a:latin typeface="Times New Roman" panose="02020603050405020304" pitchFamily="18" charset="0"/>
                <a:cs typeface="Times New Roman" panose="02020603050405020304" pitchFamily="18" charset="0"/>
              </a:rPr>
              <a:t> </a:t>
            </a:r>
            <a:r>
              <a:rPr lang="en-US" altLang="es-MX" sz="3200" dirty="0" err="1">
                <a:latin typeface="Times New Roman" panose="02020603050405020304" pitchFamily="18" charset="0"/>
                <a:cs typeface="Times New Roman" panose="02020603050405020304" pitchFamily="18" charset="0"/>
              </a:rPr>
              <a:t>movimiento</a:t>
            </a:r>
            <a:r>
              <a:rPr lang="en-US" altLang="es-MX" sz="3200" dirty="0">
                <a:latin typeface="Times New Roman" panose="02020603050405020304" pitchFamily="18" charset="0"/>
                <a:cs typeface="Times New Roman" panose="02020603050405020304" pitchFamily="18" charset="0"/>
              </a:rPr>
              <a:t> de Iglesias. Miranda se auto-</a:t>
            </a:r>
            <a:r>
              <a:rPr lang="en-US" altLang="es-MX" sz="3200" dirty="0" err="1">
                <a:latin typeface="Times New Roman" panose="02020603050405020304" pitchFamily="18" charset="0"/>
                <a:cs typeface="Times New Roman" panose="02020603050405020304" pitchFamily="18" charset="0"/>
              </a:rPr>
              <a:t>proclamó</a:t>
            </a:r>
            <a:r>
              <a:rPr lang="en-US" altLang="es-MX" sz="3200" dirty="0">
                <a:latin typeface="Times New Roman" panose="02020603050405020304" pitchFamily="18" charset="0"/>
                <a:cs typeface="Times New Roman" panose="02020603050405020304" pitchFamily="18" charset="0"/>
              </a:rPr>
              <a:t> </a:t>
            </a:r>
            <a:r>
              <a:rPr lang="en-US" altLang="es-MX" sz="3200" dirty="0" err="1">
                <a:latin typeface="Times New Roman" panose="02020603050405020304" pitchFamily="18" charset="0"/>
                <a:cs typeface="Times New Roman" panose="02020603050405020304" pitchFamily="18" charset="0"/>
              </a:rPr>
              <a:t>apóstol</a:t>
            </a:r>
            <a:r>
              <a:rPr lang="en-US" altLang="es-MX" sz="3200" dirty="0">
                <a:latin typeface="Times New Roman" panose="02020603050405020304" pitchFamily="18" charset="0"/>
                <a:cs typeface="Times New Roman" panose="02020603050405020304" pitchFamily="18" charset="0"/>
              </a:rPr>
              <a:t> y </a:t>
            </a:r>
            <a:r>
              <a:rPr lang="en-US" altLang="es-MX" sz="3200" dirty="0" err="1">
                <a:latin typeface="Times New Roman" panose="02020603050405020304" pitchFamily="18" charset="0"/>
                <a:cs typeface="Times New Roman" panose="02020603050405020304" pitchFamily="18" charset="0"/>
              </a:rPr>
              <a:t>misionero</a:t>
            </a:r>
            <a:r>
              <a:rPr lang="en-US" altLang="es-MX" sz="32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838074451"/>
      </p:ext>
    </p:extLst>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481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8" grpId="0" build="p" bldLvl="5" autoUpdateAnimBg="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2770" name="Rectangle 1"/>
          <p:cNvSpPr>
            <a:spLocks noGrp="1" noChangeArrowheads="1"/>
          </p:cNvSpPr>
          <p:nvPr>
            <p:ph type="title"/>
          </p:nvPr>
        </p:nvSpPr>
        <p:spPr/>
        <p:txBody>
          <a:bodyPr/>
          <a:lstStyle/>
          <a:p>
            <a:pPr algn="ctr" eaLnBrk="1" hangingPunct="1"/>
            <a:r>
              <a:rPr lang="en-US" altLang="es-MX" b="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Organización</a:t>
            </a:r>
            <a:endParaRPr lang="en-US" altLang="es-MX"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4818" name="Rectangle 2"/>
          <p:cNvSpPr>
            <a:spLocks noGrp="1" noChangeArrowheads="1"/>
          </p:cNvSpPr>
          <p:nvPr>
            <p:ph type="body" idx="1"/>
          </p:nvPr>
        </p:nvSpPr>
        <p:spPr>
          <a:xfrm>
            <a:off x="1048871" y="1842247"/>
            <a:ext cx="9641541" cy="4408533"/>
          </a:xfrm>
        </p:spPr>
        <p:txBody>
          <a:bodyPr>
            <a:normAutofit/>
          </a:bodyPr>
          <a:lstStyle/>
          <a:p>
            <a:pPr marL="0" indent="0">
              <a:buNone/>
            </a:pPr>
            <a:r>
              <a:rPr lang="es-MX" sz="3200" dirty="0">
                <a:latin typeface="Times New Roman" panose="02020603050405020304" pitchFamily="18" charset="0"/>
                <a:cs typeface="Times New Roman" panose="02020603050405020304" pitchFamily="18" charset="0"/>
              </a:rPr>
              <a:t>David Miranda y su cuerpo de ancianos componen el liderazgo del movimiento. Miranda es un hombre de carisma que decide sobre cuestiones de doctrina y práctica. Su organización ha tenido una gran extensión durante la ˙última década. Han establecido centros de reunión y programas radiales en todas partes de </a:t>
            </a:r>
            <a:r>
              <a:rPr lang="es-MX" sz="3200" dirty="0" smtClean="0">
                <a:latin typeface="Times New Roman" panose="02020603050405020304" pitchFamily="18" charset="0"/>
                <a:cs typeface="Times New Roman" panose="02020603050405020304" pitchFamily="18" charset="0"/>
              </a:rPr>
              <a:t>Uruguay.</a:t>
            </a:r>
            <a:endParaRPr lang="en-US" altLang="es-MX"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237446"/>
      </p:ext>
    </p:extLst>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481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8" grpId="0" build="p" bldLvl="5" autoUpdateAnimBg="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2770" name="Rectangle 1"/>
          <p:cNvSpPr>
            <a:spLocks noGrp="1" noChangeArrowheads="1"/>
          </p:cNvSpPr>
          <p:nvPr>
            <p:ph type="title"/>
          </p:nvPr>
        </p:nvSpPr>
        <p:spPr/>
        <p:txBody>
          <a:bodyPr/>
          <a:lstStyle/>
          <a:p>
            <a:pPr algn="ctr" eaLnBrk="1" hangingPunct="1"/>
            <a:r>
              <a:rPr lang="en-US" altLang="es-MX" b="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Creencias</a:t>
            </a:r>
            <a:endParaRPr lang="en-US" altLang="es-MX"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4818" name="Rectangle 2"/>
          <p:cNvSpPr>
            <a:spLocks noGrp="1" noChangeArrowheads="1"/>
          </p:cNvSpPr>
          <p:nvPr>
            <p:ph type="body" idx="1"/>
          </p:nvPr>
        </p:nvSpPr>
        <p:spPr>
          <a:xfrm>
            <a:off x="564777" y="1828800"/>
            <a:ext cx="11134164" cy="4773705"/>
          </a:xfrm>
        </p:spPr>
        <p:txBody>
          <a:bodyPr>
            <a:normAutofit/>
          </a:bodyPr>
          <a:lstStyle/>
          <a:p>
            <a:pPr marL="0" indent="0">
              <a:buNone/>
            </a:pPr>
            <a:r>
              <a:rPr lang="es-MX" sz="3200" dirty="0">
                <a:latin typeface="Times New Roman" panose="02020603050405020304" pitchFamily="18" charset="0"/>
                <a:cs typeface="Times New Roman" panose="02020603050405020304" pitchFamily="18" charset="0"/>
              </a:rPr>
              <a:t>Según Miranda, el recibió una revelación de parte de Dios como un enviado del cielo, el único mensajero y portavoz en la tierra autorizado por Dios. Dios es Amor es el único grupo salvo y las demás iglesias son falsas. Por eso sus seguidores tienen prohibido visitar otra iglesia bajo pena de expulsión. Usan material extra-bíblico colocándolo al nivel de las Escrituras. La principal fuente de lo que se enseña en este grupo viene de revelación directa de Dios. Está· prohibido cuestionar estas revelaciones. Las presiones sobre los miembros son muy fuertes. La disciplina se recibe por temor de la excomunión y la pérdida de la salvación.</a:t>
            </a:r>
            <a:endParaRPr lang="en-US" altLang="es-MX"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93661740"/>
      </p:ext>
    </p:extLst>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481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8" grpId="0" build="p" bldLvl="5" autoUpdateAnimBg="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2770" name="Rectangle 1"/>
          <p:cNvSpPr>
            <a:spLocks noGrp="1" noChangeArrowheads="1"/>
          </p:cNvSpPr>
          <p:nvPr>
            <p:ph type="title"/>
          </p:nvPr>
        </p:nvSpPr>
        <p:spPr/>
        <p:txBody>
          <a:bodyPr/>
          <a:lstStyle/>
          <a:p>
            <a:pPr algn="ctr" eaLnBrk="1" hangingPunct="1"/>
            <a:r>
              <a:rPr lang="en-US" altLang="es-MX" b="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Creencias</a:t>
            </a:r>
            <a:endParaRPr lang="en-US" altLang="es-MX"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4818" name="Rectangle 2"/>
          <p:cNvSpPr>
            <a:spLocks noGrp="1" noChangeArrowheads="1"/>
          </p:cNvSpPr>
          <p:nvPr>
            <p:ph type="body" idx="1"/>
          </p:nvPr>
        </p:nvSpPr>
        <p:spPr>
          <a:xfrm>
            <a:off x="564777" y="1828800"/>
            <a:ext cx="11134164" cy="4773705"/>
          </a:xfrm>
        </p:spPr>
        <p:txBody>
          <a:bodyPr>
            <a:normAutofit/>
          </a:bodyPr>
          <a:lstStyle/>
          <a:p>
            <a:pPr marL="0" indent="0">
              <a:buNone/>
            </a:pPr>
            <a:r>
              <a:rPr lang="es-MX" sz="3200" dirty="0"/>
              <a:t>Enfatizan la liberación demoníaca. Muchos casos de liberación y sanidad se basan sobre una supuesta revelación del líder. Unirse al grupo Dios es Amor afecta la relación familiar. </a:t>
            </a:r>
          </a:p>
          <a:p>
            <a:pPr marL="0" indent="0">
              <a:buNone/>
            </a:pPr>
            <a:r>
              <a:rPr lang="es-MX" sz="3200" dirty="0"/>
              <a:t>El miembro tiene que abandonar todo, porque la lealtad al grupo es absoluta. En todos los anexos de Dios es Amor se hace un Énfasis desmedido sobre el tema del dinero en todos los cultos</a:t>
            </a:r>
            <a:r>
              <a:rPr lang="es-MX" sz="3200" dirty="0" smtClean="0"/>
              <a:t>.</a:t>
            </a:r>
            <a:endParaRPr lang="en-US" altLang="es-MX"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65788109"/>
      </p:ext>
    </p:extLst>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481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34818">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8" grpId="0" build="p" bldLvl="5" autoUpdateAnimBg="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xmlns="" id="{F7DD28EA-2AFC-4C21-AE74-C6055BE8FC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2770" name="Rectangle 1"/>
          <p:cNvSpPr>
            <a:spLocks noGrp="1" noChangeArrowheads="1"/>
          </p:cNvSpPr>
          <p:nvPr>
            <p:ph type="title"/>
          </p:nvPr>
        </p:nvSpPr>
        <p:spPr/>
        <p:txBody>
          <a:bodyPr/>
          <a:lstStyle/>
          <a:p>
            <a:pPr algn="ctr" eaLnBrk="1" hangingPunct="1"/>
            <a:r>
              <a:rPr lang="en-US" altLang="es-MX" b="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Testimonio</a:t>
            </a:r>
            <a:r>
              <a:rPr lang="en-US" altLang="es-MX"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altLang="es-MX" b="1" dirty="0" err="1">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bíblico</a:t>
            </a:r>
            <a:endParaRPr lang="en-US" altLang="es-MX"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4818" name="Rectangle 2"/>
          <p:cNvSpPr>
            <a:spLocks noGrp="1" noChangeArrowheads="1"/>
          </p:cNvSpPr>
          <p:nvPr>
            <p:ph type="body" idx="1"/>
          </p:nvPr>
        </p:nvSpPr>
        <p:spPr>
          <a:xfrm>
            <a:off x="838199" y="2055813"/>
            <a:ext cx="10295965" cy="4546692"/>
          </a:xfrm>
        </p:spPr>
        <p:txBody>
          <a:bodyPr>
            <a:normAutofit/>
          </a:bodyPr>
          <a:lstStyle/>
          <a:p>
            <a:pPr marL="0" indent="0">
              <a:buNone/>
            </a:pPr>
            <a:r>
              <a:rPr lang="es-MX" sz="3200" dirty="0">
                <a:latin typeface="Times New Roman" panose="02020603050405020304" pitchFamily="18" charset="0"/>
                <a:cs typeface="Times New Roman" panose="02020603050405020304" pitchFamily="18" charset="0"/>
              </a:rPr>
              <a:t>I </a:t>
            </a:r>
            <a:r>
              <a:rPr lang="es-MX" sz="3200" dirty="0" err="1">
                <a:latin typeface="Times New Roman" panose="02020603050405020304" pitchFamily="18" charset="0"/>
                <a:cs typeface="Times New Roman" panose="02020603050405020304" pitchFamily="18" charset="0"/>
              </a:rPr>
              <a:t>Jn</a:t>
            </a:r>
            <a:r>
              <a:rPr lang="es-MX" sz="3200" dirty="0">
                <a:latin typeface="Times New Roman" panose="02020603050405020304" pitchFamily="18" charset="0"/>
                <a:cs typeface="Times New Roman" panose="02020603050405020304" pitchFamily="18" charset="0"/>
              </a:rPr>
              <a:t>. 2:14; 4:1 </a:t>
            </a:r>
          </a:p>
          <a:p>
            <a:pPr marL="0" indent="0">
              <a:buNone/>
            </a:pPr>
            <a:r>
              <a:rPr lang="es-MX" sz="3200" dirty="0">
                <a:latin typeface="Times New Roman" panose="02020603050405020304" pitchFamily="18" charset="0"/>
                <a:cs typeface="Times New Roman" panose="02020603050405020304" pitchFamily="18" charset="0"/>
              </a:rPr>
              <a:t>Timoteo fue exhortado a predicar la Palabra de Dios. (I Ti. 4:2) </a:t>
            </a:r>
          </a:p>
          <a:p>
            <a:pPr marL="0" indent="0">
              <a:buNone/>
            </a:pPr>
            <a:r>
              <a:rPr lang="es-MX" sz="3200" dirty="0">
                <a:latin typeface="Times New Roman" panose="02020603050405020304" pitchFamily="18" charset="0"/>
                <a:cs typeface="Times New Roman" panose="02020603050405020304" pitchFamily="18" charset="0"/>
              </a:rPr>
              <a:t>Las bendiciones de Dios no se venden ni se compran. (</a:t>
            </a:r>
            <a:r>
              <a:rPr lang="es-MX" sz="3200" dirty="0" err="1">
                <a:latin typeface="Times New Roman" panose="02020603050405020304" pitchFamily="18" charset="0"/>
                <a:cs typeface="Times New Roman" panose="02020603050405020304" pitchFamily="18" charset="0"/>
              </a:rPr>
              <a:t>Hch</a:t>
            </a:r>
            <a:r>
              <a:rPr lang="es-MX" sz="3200" dirty="0">
                <a:latin typeface="Times New Roman" panose="02020603050405020304" pitchFamily="18" charset="0"/>
                <a:cs typeface="Times New Roman" panose="02020603050405020304" pitchFamily="18" charset="0"/>
              </a:rPr>
              <a:t>. 8:18-21; I Co. 16:2)</a:t>
            </a:r>
            <a:endParaRPr lang="en-US" altLang="es-MX"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53286694"/>
      </p:ext>
    </p:extLst>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481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3481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34818">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8" grpId="0" build="p" bldLvl="5" autoUpdateAnimBg="0"/>
    </p:bld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TotalTime>
  <Words>373</Words>
  <Application>Microsoft Office PowerPoint</Application>
  <PresentationFormat>Panorámica</PresentationFormat>
  <Paragraphs>31</Paragraphs>
  <Slides>11</Slides>
  <Notes>0</Notes>
  <HiddenSlides>0</HiddenSlides>
  <MMClips>0</MMClips>
  <ScaleCrop>false</ScaleCrop>
  <HeadingPairs>
    <vt:vector size="6" baseType="variant">
      <vt:variant>
        <vt:lpstr>Fuentes usadas</vt:lpstr>
      </vt:variant>
      <vt:variant>
        <vt:i4>8</vt:i4>
      </vt:variant>
      <vt:variant>
        <vt:lpstr>Tema</vt:lpstr>
      </vt:variant>
      <vt:variant>
        <vt:i4>1</vt:i4>
      </vt:variant>
      <vt:variant>
        <vt:lpstr>Títulos de diapositiva</vt:lpstr>
      </vt:variant>
      <vt:variant>
        <vt:i4>11</vt:i4>
      </vt:variant>
    </vt:vector>
  </HeadingPairs>
  <TitlesOfParts>
    <vt:vector size="20" baseType="lpstr">
      <vt:lpstr>Aharoni</vt:lpstr>
      <vt:lpstr>Arial</vt:lpstr>
      <vt:lpstr>Arial Black</vt:lpstr>
      <vt:lpstr>Calibri</vt:lpstr>
      <vt:lpstr>Calibri Light</vt:lpstr>
      <vt:lpstr>Gabriola</vt:lpstr>
      <vt:lpstr>Lato</vt:lpstr>
      <vt:lpstr>Times New Roman</vt:lpstr>
      <vt:lpstr>Tema de Office</vt:lpstr>
      <vt:lpstr>Presentación de PowerPoint</vt:lpstr>
      <vt:lpstr>Presentación de PowerPoint</vt:lpstr>
      <vt:lpstr>Presentación de PowerPoint</vt:lpstr>
      <vt:lpstr>Fundador</vt:lpstr>
      <vt:lpstr>Historia</vt:lpstr>
      <vt:lpstr>Organización</vt:lpstr>
      <vt:lpstr>Creencias</vt:lpstr>
      <vt:lpstr>Creencias</vt:lpstr>
      <vt:lpstr>Testimonio bíblico</vt:lpstr>
      <vt:lpstr>Presentación de PowerPoint</vt:lpstr>
      <vt:lpstr>Presentación de PowerPoint</vt:lpstr>
    </vt:vector>
  </TitlesOfParts>
  <Company>Toshiba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JULIO CONTRERAS</dc:creator>
  <cp:lastModifiedBy>JULIO CONTRERAS</cp:lastModifiedBy>
  <cp:revision>5</cp:revision>
  <dcterms:created xsi:type="dcterms:W3CDTF">2022-05-09T22:46:43Z</dcterms:created>
  <dcterms:modified xsi:type="dcterms:W3CDTF">2022-05-25T22:03:12Z</dcterms:modified>
</cp:coreProperties>
</file>