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8" r:id="rId2"/>
    <p:sldId id="271" r:id="rId3"/>
    <p:sldId id="270" r:id="rId4"/>
    <p:sldId id="259" r:id="rId5"/>
    <p:sldId id="277" r:id="rId6"/>
    <p:sldId id="263" r:id="rId7"/>
    <p:sldId id="273" r:id="rId8"/>
    <p:sldId id="272" r:id="rId9"/>
    <p:sldId id="264" r:id="rId10"/>
    <p:sldId id="274" r:id="rId11"/>
    <p:sldId id="265" r:id="rId12"/>
    <p:sldId id="266" r:id="rId13"/>
    <p:sldId id="267" r:id="rId14"/>
    <p:sldId id="276" r:id="rId15"/>
    <p:sldId id="275" r:id="rId16"/>
    <p:sldId id="268" r:id="rId17"/>
    <p:sldId id="278" r:id="rId18"/>
  </p:sldIdLst>
  <p:sldSz cx="9144000" cy="6858000" type="screen4x3"/>
  <p:notesSz cx="6858000" cy="9144000"/>
  <p:defaultTextStyle>
    <a:defPPr>
      <a:defRPr lang="u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1698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6EC920-CC25-4407-B9F9-42B54DC0DB0E}" type="datetimeFigureOut">
              <a:rPr lang="uk-UA" smtClean="0"/>
              <a:t>12.10.2022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25887A-ABC7-4037-B4AA-BFC3EAE2902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925433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25887A-ABC7-4037-B4AA-BFC3EAE29020}" type="slidenum">
              <a:rPr lang="uk-UA" smtClean="0"/>
              <a:t>13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622881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25887A-ABC7-4037-B4AA-BFC3EAE29020}" type="slidenum">
              <a:rPr lang="uk-UA" smtClean="0"/>
              <a:t>14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87303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25887A-ABC7-4037-B4AA-BFC3EAE29020}" type="slidenum">
              <a:rPr lang="uk-UA" smtClean="0"/>
              <a:t>15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095355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CA7C1-3DA9-4E28-80D8-14C98C27B1FD}" type="datetimeFigureOut">
              <a:rPr lang="ru-RU" smtClean="0"/>
              <a:t>12.10.2022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294DA-DEDF-4A19-8B13-2D0D181638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53667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CA7C1-3DA9-4E28-80D8-14C98C27B1FD}" type="datetimeFigureOut">
              <a:rPr lang="ru-RU" smtClean="0"/>
              <a:t>12.10.2022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294DA-DEDF-4A19-8B13-2D0D181638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9394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CA7C1-3DA9-4E28-80D8-14C98C27B1FD}" type="datetimeFigureOut">
              <a:rPr lang="ru-RU" smtClean="0"/>
              <a:t>12.10.2022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294DA-DEDF-4A19-8B13-2D0D181638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5425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CA7C1-3DA9-4E28-80D8-14C98C27B1FD}" type="datetimeFigureOut">
              <a:rPr lang="ru-RU" smtClean="0"/>
              <a:t>12.10.2022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294DA-DEDF-4A19-8B13-2D0D181638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0833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CA7C1-3DA9-4E28-80D8-14C98C27B1FD}" type="datetimeFigureOut">
              <a:rPr lang="ru-RU" smtClean="0"/>
              <a:t>12.10.2022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294DA-DEDF-4A19-8B13-2D0D181638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8404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CA7C1-3DA9-4E28-80D8-14C98C27B1FD}" type="datetimeFigureOut">
              <a:rPr lang="ru-RU" smtClean="0"/>
              <a:t>12.10.2022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294DA-DEDF-4A19-8B13-2D0D181638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3103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CA7C1-3DA9-4E28-80D8-14C98C27B1FD}" type="datetimeFigureOut">
              <a:rPr lang="ru-RU" smtClean="0"/>
              <a:t>12.10.2022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294DA-DEDF-4A19-8B13-2D0D181638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9817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CA7C1-3DA9-4E28-80D8-14C98C27B1FD}" type="datetimeFigureOut">
              <a:rPr lang="ru-RU" smtClean="0"/>
              <a:t>12.10.2022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294DA-DEDF-4A19-8B13-2D0D181638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7691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CA7C1-3DA9-4E28-80D8-14C98C27B1FD}" type="datetimeFigureOut">
              <a:rPr lang="ru-RU" smtClean="0"/>
              <a:t>12.10.2022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294DA-DEDF-4A19-8B13-2D0D181638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4855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CA7C1-3DA9-4E28-80D8-14C98C27B1FD}" type="datetimeFigureOut">
              <a:rPr lang="ru-RU" smtClean="0"/>
              <a:t>12.10.2022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294DA-DEDF-4A19-8B13-2D0D181638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61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CA7C1-3DA9-4E28-80D8-14C98C27B1FD}" type="datetimeFigureOut">
              <a:rPr lang="ru-RU" smtClean="0"/>
              <a:t>12.10.2022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294DA-DEDF-4A19-8B13-2D0D181638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39494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"/>
              <a:t>Зразок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"/>
              <a:t>Зразок тексту</a:t>
            </a:r>
          </a:p>
          <a:p>
            <a:pPr lvl="1"/>
            <a:r>
              <a:rPr lang="uk"/>
              <a:t>Другий рівень</a:t>
            </a:r>
          </a:p>
          <a:p>
            <a:pPr lvl="2"/>
            <a:r>
              <a:rPr lang="uk"/>
              <a:t>Третій рівень</a:t>
            </a:r>
          </a:p>
          <a:p>
            <a:pPr lvl="3"/>
            <a:r>
              <a:rPr lang="uk"/>
              <a:t>Четвертий рівень</a:t>
            </a:r>
          </a:p>
          <a:p>
            <a:pPr lvl="4"/>
            <a:r>
              <a:rPr lang="uk"/>
              <a:t>П'ятий рівень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8CA7C1-3DA9-4E28-80D8-14C98C27B1FD}" type="datetimeFigureOut">
              <a:rPr lang="ru-RU" smtClean="0"/>
              <a:t>12.10.2022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4294DA-DEDF-4A19-8B13-2D0D181638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602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7772400" cy="1470025"/>
          </a:xfrm>
        </p:spPr>
        <p:txBody>
          <a:bodyPr/>
          <a:lstStyle/>
          <a:p>
            <a:r>
              <a:rPr lang="uk" dirty="0"/>
              <a:t>Закон Причинно-наслідкового зв'язку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2276872"/>
            <a:ext cx="7920880" cy="3960440"/>
          </a:xfrm>
        </p:spPr>
        <p:txBody>
          <a:bodyPr>
            <a:noAutofit/>
          </a:bodyPr>
          <a:lstStyle/>
          <a:p>
            <a:pPr algn="l"/>
            <a:r>
              <a:rPr lang="uk" sz="2000" b="1" i="1" u="sng" dirty="0">
                <a:solidFill>
                  <a:schemeClr val="tx1"/>
                </a:solidFill>
              </a:rPr>
              <a:t>Закон причинно-наслідкового зв'язку </a:t>
            </a:r>
            <a:r>
              <a:rPr lang="uk" sz="2000" dirty="0">
                <a:solidFill>
                  <a:schemeClr val="tx1"/>
                </a:solidFill>
              </a:rPr>
              <a:t>– </a:t>
            </a:r>
            <a:r>
              <a:rPr lang="ru-RU" sz="2000" dirty="0">
                <a:solidFill>
                  <a:schemeClr val="tx1"/>
                </a:solidFill>
              </a:rPr>
              <a:t>у кожного </a:t>
            </a:r>
            <a:r>
              <a:rPr lang="ru-RU" sz="2000" dirty="0" err="1">
                <a:solidFill>
                  <a:schemeClr val="tx1"/>
                </a:solidFill>
              </a:rPr>
              <a:t>наслідку</a:t>
            </a:r>
            <a:r>
              <a:rPr lang="ru-RU" sz="2000" dirty="0">
                <a:solidFill>
                  <a:schemeClr val="tx1"/>
                </a:solidFill>
              </a:rPr>
              <a:t> є своя причина, яка </a:t>
            </a:r>
            <a:r>
              <a:rPr lang="ru-RU" sz="2000" dirty="0" err="1">
                <a:solidFill>
                  <a:schemeClr val="tx1"/>
                </a:solidFill>
              </a:rPr>
              <a:t>має</a:t>
            </a:r>
            <a:r>
              <a:rPr lang="ru-RU" sz="2000" dirty="0">
                <a:solidFill>
                  <a:schemeClr val="tx1"/>
                </a:solidFill>
              </a:rPr>
              <a:t> бути </a:t>
            </a:r>
            <a:r>
              <a:rPr lang="ru-RU" sz="2000" dirty="0" err="1">
                <a:solidFill>
                  <a:schemeClr val="tx1"/>
                </a:solidFill>
              </a:rPr>
              <a:t>більшою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або</a:t>
            </a:r>
            <a:r>
              <a:rPr lang="ru-RU" sz="2000" dirty="0">
                <a:solidFill>
                  <a:schemeClr val="tx1"/>
                </a:solidFill>
              </a:rPr>
              <a:t> в </a:t>
            </a:r>
            <a:r>
              <a:rPr lang="ru-RU" sz="2000" dirty="0" err="1">
                <a:solidFill>
                  <a:schemeClr val="tx1"/>
                </a:solidFill>
              </a:rPr>
              <a:t>крайньому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разі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дорівнювати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наслідку</a:t>
            </a:r>
            <a:r>
              <a:rPr lang="ru-RU" sz="2000" dirty="0">
                <a:solidFill>
                  <a:schemeClr val="tx1"/>
                </a:solidFill>
              </a:rPr>
              <a:t>.</a:t>
            </a:r>
            <a:br>
              <a:rPr lang="ru-RU" sz="2000" dirty="0">
                <a:solidFill>
                  <a:schemeClr val="tx1"/>
                </a:solidFill>
              </a:rPr>
            </a:br>
            <a:br>
              <a:rPr lang="ru-RU" sz="2000" dirty="0">
                <a:solidFill>
                  <a:schemeClr val="tx1"/>
                </a:solidFill>
              </a:rPr>
            </a:br>
            <a:endParaRPr lang="uk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90919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476672"/>
            <a:ext cx="8784976" cy="1470025"/>
          </a:xfrm>
        </p:spPr>
        <p:txBody>
          <a:bodyPr>
            <a:normAutofit fontScale="90000"/>
          </a:bodyPr>
          <a:lstStyle/>
          <a:p>
            <a:r>
              <a:rPr lang="uk" dirty="0"/>
              <a:t>Приклади свідомого порушення закону.</a:t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204864"/>
            <a:ext cx="8496944" cy="3960440"/>
          </a:xfrm>
        </p:spPr>
        <p:txBody>
          <a:bodyPr>
            <a:noAutofit/>
          </a:bodyPr>
          <a:lstStyle/>
          <a:p>
            <a:pPr algn="l"/>
            <a:r>
              <a:rPr lang="uk-UA" sz="2800" dirty="0">
                <a:solidFill>
                  <a:schemeClr val="tx1"/>
                </a:solidFill>
              </a:rPr>
              <a:t>Найпростіше порушення – це зачароване коло у визначенні чи в арґументації. Це коли одну думку підтверджують іншою, а інша ґрунтується на першій. В результаті думка залишається необґрунтованою</a:t>
            </a:r>
            <a:br>
              <a:rPr lang="ru-RU" sz="2800" dirty="0">
                <a:solidFill>
                  <a:schemeClr val="tx1"/>
                </a:solidFill>
              </a:rPr>
            </a:br>
            <a:r>
              <a:rPr lang="uk" sz="2800" dirty="0">
                <a:solidFill>
                  <a:schemeClr val="tx1"/>
                </a:solidFill>
              </a:rPr>
              <a:t> </a:t>
            </a:r>
            <a:br>
              <a:rPr lang="ru-RU" sz="2800" dirty="0">
                <a:solidFill>
                  <a:schemeClr val="tx1"/>
                </a:solidFill>
              </a:rPr>
            </a:br>
            <a:r>
              <a:rPr lang="uk" sz="2800" dirty="0">
                <a:solidFill>
                  <a:schemeClr val="tx1"/>
                </a:solidFill>
              </a:rPr>
              <a:t>Біблія – це Слово Боже, бо Біблія каже про це.</a:t>
            </a:r>
            <a:br>
              <a:rPr lang="ru-RU" sz="2800" dirty="0">
                <a:solidFill>
                  <a:schemeClr val="tx1"/>
                </a:solidFill>
              </a:rPr>
            </a:br>
            <a:br>
              <a:rPr lang="ru-RU" sz="2800" dirty="0">
                <a:solidFill>
                  <a:schemeClr val="tx1"/>
                </a:solidFill>
              </a:rPr>
            </a:br>
            <a:br>
              <a:rPr lang="ru-RU" sz="2400" dirty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58209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15619" y="380807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uk" sz="4000" dirty="0">
                <a:solidFill>
                  <a:schemeClr val="tx1"/>
                </a:solidFill>
              </a:rPr>
              <a:t>Критика закону причинно-наслідкового зв'язку Девіда Юма </a:t>
            </a:r>
            <a:br>
              <a:rPr lang="ru-RU" sz="4000" dirty="0">
                <a:solidFill>
                  <a:schemeClr val="tx1"/>
                </a:solidFill>
              </a:rPr>
            </a:br>
            <a:r>
              <a:rPr lang="uk" sz="4000" dirty="0">
                <a:solidFill>
                  <a:schemeClr val="tx1"/>
                </a:solidFill>
              </a:rPr>
              <a:t>(шотландський філософ 18 століття).</a:t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204864"/>
            <a:ext cx="8496944" cy="3096344"/>
          </a:xfrm>
        </p:spPr>
        <p:txBody>
          <a:bodyPr>
            <a:noAutofit/>
          </a:bodyPr>
          <a:lstStyle/>
          <a:p>
            <a:pPr lvl="0" algn="l"/>
            <a:br>
              <a:rPr lang="ru-RU" sz="2800" dirty="0">
                <a:solidFill>
                  <a:schemeClr val="tx1"/>
                </a:solidFill>
              </a:rPr>
            </a:br>
            <a:endParaRPr lang="ru-RU" sz="2800" dirty="0">
              <a:solidFill>
                <a:schemeClr val="tx1"/>
              </a:solidFill>
            </a:endParaRPr>
          </a:p>
          <a:p>
            <a:pPr marL="514350" indent="-514350" algn="l">
              <a:buFont typeface="+mj-lt"/>
              <a:buAutoNum type="alphaLcParenR"/>
            </a:pPr>
            <a:r>
              <a:rPr lang="uk" dirty="0">
                <a:solidFill>
                  <a:schemeClr val="tx1"/>
                </a:solidFill>
              </a:rPr>
              <a:t>Твердження Девіда Юма : </a:t>
            </a:r>
            <a:br>
              <a:rPr lang="ru-RU" dirty="0">
                <a:solidFill>
                  <a:schemeClr val="tx1"/>
                </a:solidFill>
              </a:rPr>
            </a:br>
            <a:r>
              <a:rPr lang="uk-UA" dirty="0">
                <a:solidFill>
                  <a:schemeClr val="tx1"/>
                </a:solidFill>
              </a:rPr>
              <a:t>Справжня проблема між причиною і наслідком полягає в тому, що ми не можемо точно знати справжню причину наслідку.</a:t>
            </a:r>
            <a:br>
              <a:rPr lang="ru-RU" sz="2800" dirty="0"/>
            </a:br>
            <a:br>
              <a:rPr lang="ru-RU" sz="2800" dirty="0">
                <a:solidFill>
                  <a:schemeClr val="tx1"/>
                </a:solidFill>
              </a:rPr>
            </a:br>
            <a:br>
              <a:rPr lang="ru-RU" sz="2800" dirty="0">
                <a:solidFill>
                  <a:schemeClr val="tx1"/>
                </a:solidFill>
              </a:rPr>
            </a:br>
            <a:br>
              <a:rPr lang="ru-RU" sz="2400" dirty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31921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92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26613" y="400685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uk" sz="4000" dirty="0">
                <a:solidFill>
                  <a:schemeClr val="tx1"/>
                </a:solidFill>
              </a:rPr>
              <a:t>Критика закону причинно-наслідкового зв'язку Девіда Юма </a:t>
            </a:r>
            <a:br>
              <a:rPr lang="ru-RU" sz="4000" dirty="0">
                <a:solidFill>
                  <a:schemeClr val="tx1"/>
                </a:solidFill>
              </a:rPr>
            </a:br>
            <a:r>
              <a:rPr lang="uk" sz="4000" dirty="0">
                <a:solidFill>
                  <a:schemeClr val="tx1"/>
                </a:solidFill>
              </a:rPr>
              <a:t>(шотландський філософ 18 століття).</a:t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444" y="1268760"/>
            <a:ext cx="8676456" cy="2844316"/>
          </a:xfrm>
        </p:spPr>
        <p:txBody>
          <a:bodyPr>
            <a:noAutofit/>
          </a:bodyPr>
          <a:lstStyle/>
          <a:p>
            <a:pPr marL="571500" lvl="0" indent="-571500" algn="l">
              <a:buFont typeface="+mj-lt"/>
              <a:buAutoNum type="romanLcPeriod"/>
            </a:pPr>
            <a:endParaRPr lang="ru-RU" sz="2400" dirty="0">
              <a:solidFill>
                <a:schemeClr val="tx1"/>
              </a:solidFill>
            </a:endParaRPr>
          </a:p>
          <a:p>
            <a:pPr lvl="0" algn="l"/>
            <a:r>
              <a:rPr lang="uk" sz="2800" dirty="0">
                <a:solidFill>
                  <a:schemeClr val="tx1"/>
                </a:solidFill>
              </a:rPr>
              <a:t> </a:t>
            </a:r>
          </a:p>
          <a:p>
            <a:pPr algn="l"/>
            <a:r>
              <a:rPr lang="uk" sz="2400" dirty="0">
                <a:solidFill>
                  <a:schemeClr val="tx1"/>
                </a:solidFill>
              </a:rPr>
              <a:t>Приклад: </a:t>
            </a:r>
            <a:r>
              <a:rPr lang="uk-UA" sz="2400" dirty="0">
                <a:solidFill>
                  <a:schemeClr val="tx1"/>
                </a:solidFill>
              </a:rPr>
              <a:t>коли йде дощ, трава стає мокрою. Й отже, коли це відбувається щоразу, коли триває дощ, ми висновуємо, що причина вологості трави – це дощ. Але Юм в цьому випадку сказав би, що дощ і вологість трави просто дотичні  одне до одного. І через це ми вважаємо, що дощ – причина, а мокра трава – наслідок.</a:t>
            </a:r>
            <a:br>
              <a:rPr lang="ru-RU" sz="2400" dirty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  <a:p>
            <a:pPr lvl="0" algn="l"/>
            <a:br>
              <a:rPr lang="ru-RU" sz="2400" dirty="0"/>
            </a:br>
            <a:br>
              <a:rPr lang="ru-RU" sz="2800" dirty="0">
                <a:solidFill>
                  <a:schemeClr val="tx1"/>
                </a:solidFill>
              </a:rPr>
            </a:br>
            <a:br>
              <a:rPr lang="ru-RU" sz="2800" dirty="0">
                <a:solidFill>
                  <a:schemeClr val="tx1"/>
                </a:solidFill>
              </a:rPr>
            </a:br>
            <a:br>
              <a:rPr lang="ru-RU" sz="2400" dirty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7504" y="2204864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dirty="0"/>
              <a:t>i.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748213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548680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uk" sz="4000" dirty="0">
                <a:solidFill>
                  <a:schemeClr val="tx1"/>
                </a:solidFill>
              </a:rPr>
              <a:t>Критика закону причинно-наслідкового зв'язку Девіда Юма </a:t>
            </a:r>
            <a:br>
              <a:rPr lang="ru-RU" sz="4000" dirty="0">
                <a:solidFill>
                  <a:schemeClr val="tx1"/>
                </a:solidFill>
              </a:rPr>
            </a:br>
            <a:r>
              <a:rPr lang="uk" sz="4000" dirty="0">
                <a:solidFill>
                  <a:schemeClr val="tx1"/>
                </a:solidFill>
              </a:rPr>
              <a:t>(шотландський філософ 18 століття).</a:t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1556792"/>
            <a:ext cx="8676456" cy="2844316"/>
          </a:xfrm>
        </p:spPr>
        <p:txBody>
          <a:bodyPr>
            <a:noAutofit/>
          </a:bodyPr>
          <a:lstStyle/>
          <a:p>
            <a:pPr marL="571500" lvl="0" indent="-571500" algn="l">
              <a:buFont typeface="+mj-lt"/>
              <a:buAutoNum type="romanLcPeriod"/>
            </a:pPr>
            <a:endParaRPr lang="ru-RU" sz="1600" dirty="0">
              <a:solidFill>
                <a:schemeClr val="tx1"/>
              </a:solidFill>
            </a:endParaRPr>
          </a:p>
          <a:p>
            <a:pPr lvl="0" algn="l"/>
            <a:r>
              <a:rPr lang="uk" sz="1800" dirty="0">
                <a:solidFill>
                  <a:schemeClr val="tx1"/>
                </a:solidFill>
              </a:rPr>
              <a:t> </a:t>
            </a:r>
          </a:p>
          <a:p>
            <a:pPr lvl="0" algn="l"/>
            <a:r>
              <a:rPr lang="uk" sz="1800" dirty="0">
                <a:solidFill>
                  <a:schemeClr val="tx1"/>
                </a:solidFill>
              </a:rPr>
              <a:t>Ілюстрація Юма на прикладі гри в більярд:</a:t>
            </a:r>
            <a:br>
              <a:rPr lang="ru-RU" sz="1800" dirty="0">
                <a:solidFill>
                  <a:schemeClr val="tx1"/>
                </a:solidFill>
              </a:rPr>
            </a:br>
            <a:r>
              <a:rPr lang="uk-UA" sz="1800" dirty="0">
                <a:solidFill>
                  <a:schemeClr val="tx1"/>
                </a:solidFill>
              </a:rPr>
              <a:t>Уявіть стіл для гри в більярд, лузи на протилежному боці від гравця. Ви тримаєте </a:t>
            </a:r>
            <a:r>
              <a:rPr lang="uk-UA" sz="1800" dirty="0" err="1">
                <a:solidFill>
                  <a:schemeClr val="tx1"/>
                </a:solidFill>
              </a:rPr>
              <a:t>кий</a:t>
            </a:r>
            <a:r>
              <a:rPr lang="uk-UA" sz="1800" dirty="0">
                <a:solidFill>
                  <a:schemeClr val="tx1"/>
                </a:solidFill>
              </a:rPr>
              <a:t>. І ось перед гравцем на столі є куля, а в центрі стола куля під номером вісім. І уявіть собі, що ви хочете цю кулю під номером вісім загнати до лузи, і для цього ви берете </a:t>
            </a:r>
            <a:r>
              <a:rPr lang="uk-UA" sz="1800" dirty="0" err="1">
                <a:solidFill>
                  <a:schemeClr val="tx1"/>
                </a:solidFill>
              </a:rPr>
              <a:t>кия</a:t>
            </a:r>
            <a:r>
              <a:rPr lang="uk-UA" sz="1800" dirty="0">
                <a:solidFill>
                  <a:schemeClr val="tx1"/>
                </a:solidFill>
              </a:rPr>
              <a:t>, трете крейдою, і так акуратненько б’єте </a:t>
            </a:r>
            <a:r>
              <a:rPr lang="uk-UA" sz="1800" dirty="0" err="1">
                <a:solidFill>
                  <a:schemeClr val="tx1"/>
                </a:solidFill>
              </a:rPr>
              <a:t>києм</a:t>
            </a:r>
            <a:r>
              <a:rPr lang="uk-UA" sz="1800" dirty="0">
                <a:solidFill>
                  <a:schemeClr val="tx1"/>
                </a:solidFill>
              </a:rPr>
              <a:t> по-кулі перед собою, який у свою чергу б’є по кулі, який вдаряє по кулі номер вісім і куля під номером вісім потрапляє в лузу.</a:t>
            </a:r>
            <a:endParaRPr lang="ru-RU" sz="1800" dirty="0">
              <a:solidFill>
                <a:schemeClr val="tx1"/>
              </a:solidFill>
            </a:endParaRPr>
          </a:p>
          <a:p>
            <a:pPr lvl="0" algn="l"/>
            <a:br>
              <a:rPr lang="ru-RU" sz="1800" dirty="0">
                <a:solidFill>
                  <a:schemeClr val="tx1"/>
                </a:solidFill>
              </a:rPr>
            </a:br>
            <a:br>
              <a:rPr lang="ru-RU" sz="1600" dirty="0"/>
            </a:br>
            <a:br>
              <a:rPr lang="ru-RU" sz="1600" dirty="0"/>
            </a:br>
            <a:br>
              <a:rPr lang="ru-RU" sz="1800" dirty="0">
                <a:solidFill>
                  <a:schemeClr val="tx1"/>
                </a:solidFill>
              </a:rPr>
            </a:br>
            <a:br>
              <a:rPr lang="ru-RU" sz="1800" dirty="0">
                <a:solidFill>
                  <a:schemeClr val="tx1"/>
                </a:solidFill>
              </a:rPr>
            </a:br>
            <a:br>
              <a:rPr lang="ru-RU" sz="1600" dirty="0">
                <a:solidFill>
                  <a:schemeClr val="tx1"/>
                </a:solidFill>
              </a:rPr>
            </a:b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7504" y="2204864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dirty="0"/>
              <a:t>ii.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995513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548680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uk" sz="4000" dirty="0">
                <a:solidFill>
                  <a:schemeClr val="tx1"/>
                </a:solidFill>
              </a:rPr>
              <a:t>Критика закону причинно-наслідкового зв'язку Девіда Юма </a:t>
            </a:r>
            <a:br>
              <a:rPr lang="ru-RU" sz="4000" dirty="0">
                <a:solidFill>
                  <a:schemeClr val="tx1"/>
                </a:solidFill>
              </a:rPr>
            </a:br>
            <a:r>
              <a:rPr lang="uk" sz="4000" dirty="0">
                <a:solidFill>
                  <a:schemeClr val="tx1"/>
                </a:solidFill>
              </a:rPr>
              <a:t>(шотландський філософ 18 століття).</a:t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1556792"/>
            <a:ext cx="8676456" cy="2844316"/>
          </a:xfrm>
        </p:spPr>
        <p:txBody>
          <a:bodyPr>
            <a:noAutofit/>
          </a:bodyPr>
          <a:lstStyle/>
          <a:p>
            <a:pPr marL="571500" lvl="0" indent="-571500" algn="l">
              <a:buFont typeface="+mj-lt"/>
              <a:buAutoNum type="romanLcPeriod"/>
            </a:pPr>
            <a:endParaRPr lang="ru-RU" sz="1600" dirty="0">
              <a:solidFill>
                <a:schemeClr val="tx1"/>
              </a:solidFill>
            </a:endParaRPr>
          </a:p>
          <a:p>
            <a:pPr lvl="0" algn="l"/>
            <a:r>
              <a:rPr lang="uk" sz="1800" dirty="0">
                <a:solidFill>
                  <a:schemeClr val="tx1"/>
                </a:solidFill>
              </a:rPr>
              <a:t> </a:t>
            </a:r>
          </a:p>
          <a:p>
            <a:pPr lvl="0" algn="l"/>
            <a:r>
              <a:rPr lang="uk" sz="1800" dirty="0">
                <a:solidFill>
                  <a:schemeClr val="tx1"/>
                </a:solidFill>
              </a:rPr>
              <a:t>Ілюстрація Юма на прикладі гри в більярд:</a:t>
            </a:r>
            <a:br>
              <a:rPr lang="ru-RU" sz="1800" dirty="0">
                <a:solidFill>
                  <a:schemeClr val="tx1"/>
                </a:solidFill>
              </a:rPr>
            </a:br>
            <a:r>
              <a:rPr lang="uk-UA" sz="1800" dirty="0">
                <a:solidFill>
                  <a:schemeClr val="tx1"/>
                </a:solidFill>
              </a:rPr>
              <a:t>Уявіть стіл для гри в більярд, лузи на протилежному боці від гравця. Ви тримаєте </a:t>
            </a:r>
            <a:r>
              <a:rPr lang="uk-UA" sz="1800" dirty="0" err="1">
                <a:solidFill>
                  <a:schemeClr val="tx1"/>
                </a:solidFill>
              </a:rPr>
              <a:t>кий</a:t>
            </a:r>
            <a:r>
              <a:rPr lang="uk-UA" sz="1800" dirty="0">
                <a:solidFill>
                  <a:schemeClr val="tx1"/>
                </a:solidFill>
              </a:rPr>
              <a:t>. І ось перед гравцем на столі є куля, а в центрі стола куля під номером вісім. І уявіть собі, що ви хочете цю кулю під номером вісім загнати до лузи, і для цього ви берете </a:t>
            </a:r>
            <a:r>
              <a:rPr lang="uk-UA" sz="1800" dirty="0" err="1">
                <a:solidFill>
                  <a:schemeClr val="tx1"/>
                </a:solidFill>
              </a:rPr>
              <a:t>кия</a:t>
            </a:r>
            <a:r>
              <a:rPr lang="uk-UA" sz="1800" dirty="0">
                <a:solidFill>
                  <a:schemeClr val="tx1"/>
                </a:solidFill>
              </a:rPr>
              <a:t>, трете крейдою, і так акуратненько б’єте </a:t>
            </a:r>
            <a:r>
              <a:rPr lang="uk-UA" sz="1800" dirty="0" err="1">
                <a:solidFill>
                  <a:schemeClr val="tx1"/>
                </a:solidFill>
              </a:rPr>
              <a:t>києм</a:t>
            </a:r>
            <a:r>
              <a:rPr lang="uk-UA" sz="1800" dirty="0">
                <a:solidFill>
                  <a:schemeClr val="tx1"/>
                </a:solidFill>
              </a:rPr>
              <a:t> по-кулі перед собою, який у свою чергу б’є по кулі, який вдаряє по кулі номер вісім і куля під номером вісім потрапляє в лузу.</a:t>
            </a:r>
            <a:endParaRPr lang="ru-RU" sz="1800" dirty="0">
              <a:solidFill>
                <a:schemeClr val="tx1"/>
              </a:solidFill>
            </a:endParaRPr>
          </a:p>
          <a:p>
            <a:pPr lvl="0" algn="l"/>
            <a:br>
              <a:rPr lang="ru-RU" sz="1800" dirty="0">
                <a:solidFill>
                  <a:schemeClr val="tx1"/>
                </a:solidFill>
              </a:rPr>
            </a:br>
            <a:r>
              <a:rPr lang="uk-UA" sz="1800" dirty="0">
                <a:solidFill>
                  <a:schemeClr val="tx1"/>
                </a:solidFill>
              </a:rPr>
              <a:t>Чи спостерігається при цім </a:t>
            </a:r>
            <a:r>
              <a:rPr lang="uk-UA" sz="1800" dirty="0" err="1">
                <a:solidFill>
                  <a:schemeClr val="tx1"/>
                </a:solidFill>
              </a:rPr>
              <a:t>причиново</a:t>
            </a:r>
            <a:r>
              <a:rPr lang="uk-UA" sz="1800" dirty="0">
                <a:solidFill>
                  <a:schemeClr val="tx1"/>
                </a:solidFill>
              </a:rPr>
              <a:t>-наслідковий зв'язок?  На думку Девіда Юма те, що ми спостерігаємо – це просто звичайна чи дотична подія. Тобто, одна подія йде за іншою.</a:t>
            </a:r>
          </a:p>
          <a:p>
            <a:pPr lvl="0" algn="l"/>
            <a:br>
              <a:rPr lang="ru-RU" sz="1600" dirty="0"/>
            </a:br>
            <a:br>
              <a:rPr lang="ru-RU" sz="1600" dirty="0"/>
            </a:br>
            <a:br>
              <a:rPr lang="ru-RU" sz="1800" dirty="0">
                <a:solidFill>
                  <a:schemeClr val="tx1"/>
                </a:solidFill>
              </a:rPr>
            </a:br>
            <a:br>
              <a:rPr lang="ru-RU" sz="1800" dirty="0">
                <a:solidFill>
                  <a:schemeClr val="tx1"/>
                </a:solidFill>
              </a:rPr>
            </a:br>
            <a:br>
              <a:rPr lang="ru-RU" sz="1600" dirty="0">
                <a:solidFill>
                  <a:schemeClr val="tx1"/>
                </a:solidFill>
              </a:rPr>
            </a:b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7504" y="2204864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dirty="0"/>
              <a:t>ii.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141625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548680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uk" sz="4000" dirty="0">
                <a:solidFill>
                  <a:schemeClr val="tx1"/>
                </a:solidFill>
              </a:rPr>
              <a:t>Критика закону причинно-наслідкового зв'язку Девіда Юма </a:t>
            </a:r>
            <a:br>
              <a:rPr lang="ru-RU" sz="4000" dirty="0">
                <a:solidFill>
                  <a:schemeClr val="tx1"/>
                </a:solidFill>
              </a:rPr>
            </a:br>
            <a:r>
              <a:rPr lang="uk" sz="4000" dirty="0">
                <a:solidFill>
                  <a:schemeClr val="tx1"/>
                </a:solidFill>
              </a:rPr>
              <a:t>(шотландський філософ 18 століття).</a:t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1556792"/>
            <a:ext cx="8676456" cy="2844316"/>
          </a:xfrm>
        </p:spPr>
        <p:txBody>
          <a:bodyPr>
            <a:noAutofit/>
          </a:bodyPr>
          <a:lstStyle/>
          <a:p>
            <a:pPr marL="571500" lvl="0" indent="-571500" algn="l">
              <a:buFont typeface="+mj-lt"/>
              <a:buAutoNum type="romanLcPeriod"/>
            </a:pPr>
            <a:endParaRPr lang="ru-RU" sz="1600" dirty="0">
              <a:solidFill>
                <a:schemeClr val="tx1"/>
              </a:solidFill>
            </a:endParaRPr>
          </a:p>
          <a:p>
            <a:pPr lvl="0" algn="l"/>
            <a:r>
              <a:rPr lang="uk" sz="1800" dirty="0">
                <a:solidFill>
                  <a:schemeClr val="tx1"/>
                </a:solidFill>
              </a:rPr>
              <a:t> </a:t>
            </a:r>
          </a:p>
          <a:p>
            <a:pPr lvl="0" algn="l"/>
            <a:r>
              <a:rPr lang="uk" sz="1800" dirty="0">
                <a:solidFill>
                  <a:schemeClr val="tx1"/>
                </a:solidFill>
              </a:rPr>
              <a:t>Ілюстрація Юма на прикладі гри в більярд:</a:t>
            </a:r>
            <a:br>
              <a:rPr lang="ru-RU" sz="1800" dirty="0">
                <a:solidFill>
                  <a:schemeClr val="tx1"/>
                </a:solidFill>
              </a:rPr>
            </a:br>
            <a:r>
              <a:rPr lang="uk-UA" sz="1800" dirty="0">
                <a:solidFill>
                  <a:schemeClr val="tx1"/>
                </a:solidFill>
              </a:rPr>
              <a:t>Уявіть стіл для гри в більярд, лузи на протилежному боці від гравця. Ви тримаєте </a:t>
            </a:r>
            <a:r>
              <a:rPr lang="uk-UA" sz="1800" dirty="0" err="1">
                <a:solidFill>
                  <a:schemeClr val="tx1"/>
                </a:solidFill>
              </a:rPr>
              <a:t>кий</a:t>
            </a:r>
            <a:r>
              <a:rPr lang="uk-UA" sz="1800" dirty="0">
                <a:solidFill>
                  <a:schemeClr val="tx1"/>
                </a:solidFill>
              </a:rPr>
              <a:t>. І ось перед гравцем на столі є куля, а в центрі стола куля під номером вісім. І уявіть собі, що ви хочете цю кулю під номером вісім загнати до лузи, і для цього ви берете </a:t>
            </a:r>
            <a:r>
              <a:rPr lang="uk-UA" sz="1800" dirty="0" err="1">
                <a:solidFill>
                  <a:schemeClr val="tx1"/>
                </a:solidFill>
              </a:rPr>
              <a:t>кия</a:t>
            </a:r>
            <a:r>
              <a:rPr lang="uk-UA" sz="1800" dirty="0">
                <a:solidFill>
                  <a:schemeClr val="tx1"/>
                </a:solidFill>
              </a:rPr>
              <a:t>, трете крейдою, і так акуратненько б’єте </a:t>
            </a:r>
            <a:r>
              <a:rPr lang="uk-UA" sz="1800" dirty="0" err="1">
                <a:solidFill>
                  <a:schemeClr val="tx1"/>
                </a:solidFill>
              </a:rPr>
              <a:t>києм</a:t>
            </a:r>
            <a:r>
              <a:rPr lang="uk-UA" sz="1800" dirty="0">
                <a:solidFill>
                  <a:schemeClr val="tx1"/>
                </a:solidFill>
              </a:rPr>
              <a:t> по-кулі перед собою, який у свою чергу б’є по кулі, який вдаряє по кулі номер вісім і куля під номером вісім потрапляє в лузу.</a:t>
            </a:r>
            <a:endParaRPr lang="ru-RU" sz="1800" dirty="0">
              <a:solidFill>
                <a:schemeClr val="tx1"/>
              </a:solidFill>
            </a:endParaRPr>
          </a:p>
          <a:p>
            <a:pPr lvl="0" algn="l"/>
            <a:br>
              <a:rPr lang="ru-RU" sz="1800" dirty="0">
                <a:solidFill>
                  <a:schemeClr val="tx1"/>
                </a:solidFill>
              </a:rPr>
            </a:br>
            <a:r>
              <a:rPr lang="uk-UA" sz="1800" dirty="0">
                <a:solidFill>
                  <a:schemeClr val="tx1"/>
                </a:solidFill>
              </a:rPr>
              <a:t>Чи спостерігається при цім </a:t>
            </a:r>
            <a:r>
              <a:rPr lang="uk-UA" sz="1800" dirty="0" err="1">
                <a:solidFill>
                  <a:schemeClr val="tx1"/>
                </a:solidFill>
              </a:rPr>
              <a:t>причиново</a:t>
            </a:r>
            <a:r>
              <a:rPr lang="uk-UA" sz="1800" dirty="0">
                <a:solidFill>
                  <a:schemeClr val="tx1"/>
                </a:solidFill>
              </a:rPr>
              <a:t>-наслідковий зв'язок?  На думку Девіда Юма те, що ми спостерігаємо – це просто звичайна чи дотична подія. Тобто, одна подія йде за іншою.</a:t>
            </a:r>
          </a:p>
          <a:p>
            <a:pPr lvl="0" algn="l"/>
            <a:br>
              <a:rPr lang="ru-RU" sz="1800" dirty="0">
                <a:solidFill>
                  <a:schemeClr val="tx1"/>
                </a:solidFill>
              </a:rPr>
            </a:br>
            <a:r>
              <a:rPr lang="ru-RU" sz="1800" dirty="0">
                <a:solidFill>
                  <a:schemeClr val="tx1"/>
                </a:solidFill>
              </a:rPr>
              <a:t>«</a:t>
            </a:r>
            <a:r>
              <a:rPr lang="uk-UA" sz="1800" dirty="0">
                <a:solidFill>
                  <a:schemeClr val="tx1"/>
                </a:solidFill>
              </a:rPr>
              <a:t>Це є сама сутність розмірковувань Девіда Юма. Через те, що ми не можемо знати причину і зв'язок шляхом роздумів чи нашими органами </a:t>
            </a:r>
            <a:r>
              <a:rPr lang="uk-UA" sz="1800" dirty="0" err="1">
                <a:solidFill>
                  <a:schemeClr val="tx1"/>
                </a:solidFill>
              </a:rPr>
              <a:t>відчуттів</a:t>
            </a:r>
            <a:r>
              <a:rPr lang="uk-UA" sz="1800" dirty="0">
                <a:solidFill>
                  <a:schemeClr val="tx1"/>
                </a:solidFill>
              </a:rPr>
              <a:t>, тому ми не можемо достеменно знати причину даної події.»</a:t>
            </a:r>
            <a:br>
              <a:rPr lang="ru-RU" sz="1600" dirty="0"/>
            </a:br>
            <a:br>
              <a:rPr lang="ru-RU" sz="1600" dirty="0"/>
            </a:br>
            <a:br>
              <a:rPr lang="ru-RU" sz="1800" dirty="0">
                <a:solidFill>
                  <a:schemeClr val="tx1"/>
                </a:solidFill>
              </a:rPr>
            </a:br>
            <a:br>
              <a:rPr lang="ru-RU" sz="1800" dirty="0">
                <a:solidFill>
                  <a:schemeClr val="tx1"/>
                </a:solidFill>
              </a:rPr>
            </a:br>
            <a:br>
              <a:rPr lang="ru-RU" sz="1600" dirty="0">
                <a:solidFill>
                  <a:schemeClr val="tx1"/>
                </a:solidFill>
              </a:rPr>
            </a:b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7504" y="2204864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dirty="0"/>
              <a:t>ii.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438627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548680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uk" sz="4000" dirty="0">
                <a:solidFill>
                  <a:schemeClr val="tx1"/>
                </a:solidFill>
              </a:rPr>
              <a:t>Критика закону причинно-наслідкового зв'язку Девіда Юма </a:t>
            </a:r>
            <a:br>
              <a:rPr lang="ru-RU" sz="4000" dirty="0">
                <a:solidFill>
                  <a:schemeClr val="tx1"/>
                </a:solidFill>
              </a:rPr>
            </a:br>
            <a:r>
              <a:rPr lang="uk" sz="4000" dirty="0">
                <a:solidFill>
                  <a:schemeClr val="tx1"/>
                </a:solidFill>
              </a:rPr>
              <a:t>(шотландський філософ 18 століття).</a:t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06366" y="1772816"/>
            <a:ext cx="8676456" cy="2844316"/>
          </a:xfrm>
        </p:spPr>
        <p:txBody>
          <a:bodyPr>
            <a:noAutofit/>
          </a:bodyPr>
          <a:lstStyle/>
          <a:p>
            <a:pPr marL="571500" lvl="0" indent="-571500" algn="l">
              <a:buFont typeface="+mj-lt"/>
              <a:buAutoNum type="romanLcPeriod"/>
            </a:pPr>
            <a:endParaRPr lang="ru-RU" sz="1100" dirty="0">
              <a:solidFill>
                <a:schemeClr val="tx1"/>
              </a:solidFill>
            </a:endParaRPr>
          </a:p>
          <a:p>
            <a:pPr lvl="0" algn="l"/>
            <a:r>
              <a:rPr lang="uk" sz="1200" dirty="0">
                <a:solidFill>
                  <a:schemeClr val="tx1"/>
                </a:solidFill>
              </a:rPr>
              <a:t> </a:t>
            </a:r>
          </a:p>
          <a:p>
            <a:pPr lvl="1" algn="l"/>
            <a:r>
              <a:rPr lang="uk" sz="2400" dirty="0">
                <a:solidFill>
                  <a:schemeClr val="tx1"/>
                </a:solidFill>
              </a:rPr>
              <a:t>Демонстрація помилковості міркувань Девіда Юма:</a:t>
            </a:r>
            <a:br>
              <a:rPr lang="ru-RU" sz="2400" dirty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  <a:p>
            <a:pPr marL="1314450" lvl="2" indent="-400050" algn="l">
              <a:buFont typeface="+mj-lt"/>
              <a:buAutoNum type="romanUcPeriod"/>
            </a:pPr>
            <a:r>
              <a:rPr lang="uk" sz="2000" dirty="0">
                <a:solidFill>
                  <a:schemeClr val="tx1"/>
                </a:solidFill>
              </a:rPr>
              <a:t>Це два різні твердження:</a:t>
            </a:r>
            <a:br>
              <a:rPr lang="ru-RU" sz="2000" dirty="0">
                <a:solidFill>
                  <a:schemeClr val="tx1"/>
                </a:solidFill>
              </a:rPr>
            </a:br>
            <a:r>
              <a:rPr lang="uk" sz="2000" dirty="0">
                <a:solidFill>
                  <a:schemeClr val="tx1"/>
                </a:solidFill>
              </a:rPr>
              <a:t>-</a:t>
            </a:r>
            <a:r>
              <a:rPr lang="uk-UA" sz="2000" dirty="0">
                <a:solidFill>
                  <a:schemeClr val="tx1"/>
                </a:solidFill>
              </a:rPr>
              <a:t> ми не знаємо, або не можемо знати,  що стало причиною  </a:t>
            </a:r>
          </a:p>
          <a:p>
            <a:pPr lvl="2" algn="l"/>
            <a:r>
              <a:rPr lang="uk-UA" sz="2000" dirty="0">
                <a:solidFill>
                  <a:schemeClr val="tx1"/>
                </a:solidFill>
              </a:rPr>
              <a:t>          даного наслідку</a:t>
            </a:r>
            <a:br>
              <a:rPr lang="ru-RU" sz="2000" dirty="0">
                <a:solidFill>
                  <a:schemeClr val="tx1"/>
                </a:solidFill>
              </a:rPr>
            </a:br>
            <a:r>
              <a:rPr lang="ru-RU" sz="2000" dirty="0">
                <a:solidFill>
                  <a:schemeClr val="tx1"/>
                </a:solidFill>
              </a:rPr>
              <a:t>       </a:t>
            </a:r>
            <a:r>
              <a:rPr lang="uk" sz="2000" dirty="0">
                <a:solidFill>
                  <a:schemeClr val="tx1"/>
                </a:solidFill>
              </a:rPr>
              <a:t>- </a:t>
            </a:r>
            <a:r>
              <a:rPr lang="uk-UA" sz="2000" dirty="0">
                <a:solidFill>
                  <a:schemeClr val="tx1"/>
                </a:solidFill>
              </a:rPr>
              <a:t>зовсім інше твердження, що не є рівноцінним попередньому,   </a:t>
            </a:r>
          </a:p>
          <a:p>
            <a:pPr lvl="2" algn="l"/>
            <a:r>
              <a:rPr lang="uk-UA" sz="2000" dirty="0">
                <a:solidFill>
                  <a:schemeClr val="tx1"/>
                </a:solidFill>
              </a:rPr>
              <a:t>          що наслідок немає жодної причини</a:t>
            </a:r>
            <a:r>
              <a:rPr lang="uk" sz="2000" dirty="0">
                <a:solidFill>
                  <a:schemeClr val="tx1"/>
                </a:solidFill>
              </a:rPr>
              <a:t>. </a:t>
            </a:r>
          </a:p>
          <a:p>
            <a:pPr lvl="2" algn="l"/>
            <a:r>
              <a:rPr lang="uk" sz="2000" dirty="0">
                <a:solidFill>
                  <a:schemeClr val="tx1"/>
                </a:solidFill>
              </a:rPr>
              <a:t> ІІ.   </a:t>
            </a:r>
            <a:r>
              <a:rPr lang="uk-UA" sz="2000" dirty="0">
                <a:solidFill>
                  <a:schemeClr val="tx1"/>
                </a:solidFill>
              </a:rPr>
              <a:t>І ті, хто відкидають причину і наслідок зазвичай замінюють її   </a:t>
            </a:r>
          </a:p>
          <a:p>
            <a:pPr lvl="2" algn="l"/>
            <a:r>
              <a:rPr lang="uk-UA" sz="2000" dirty="0">
                <a:solidFill>
                  <a:schemeClr val="tx1"/>
                </a:solidFill>
              </a:rPr>
              <a:t>        якоюсь випадковістю.</a:t>
            </a:r>
            <a:endParaRPr lang="uk" sz="2000" dirty="0">
              <a:solidFill>
                <a:schemeClr val="tx1"/>
              </a:solidFill>
            </a:endParaRPr>
          </a:p>
          <a:p>
            <a:pPr lvl="2" algn="l"/>
            <a:endParaRPr lang="uk" sz="2000" dirty="0">
              <a:solidFill>
                <a:schemeClr val="tx1"/>
              </a:solidFill>
            </a:endParaRPr>
          </a:p>
          <a:p>
            <a:pPr lvl="2" algn="l"/>
            <a:r>
              <a:rPr lang="uk" sz="2000" dirty="0">
                <a:solidFill>
                  <a:schemeClr val="tx1"/>
                </a:solidFill>
              </a:rPr>
              <a:t>                                                                   </a:t>
            </a:r>
          </a:p>
          <a:p>
            <a:pPr lvl="2" algn="l"/>
            <a:br>
              <a:rPr lang="ru-RU" sz="2000" dirty="0">
                <a:solidFill>
                  <a:schemeClr val="tx1"/>
                </a:solidFill>
              </a:rPr>
            </a:br>
            <a:endParaRPr lang="ru-RU" sz="2000" dirty="0">
              <a:solidFill>
                <a:schemeClr val="tx1"/>
              </a:solidFill>
            </a:endParaRPr>
          </a:p>
          <a:p>
            <a:pPr algn="l"/>
            <a:br>
              <a:rPr lang="ru-RU" dirty="0">
                <a:solidFill>
                  <a:schemeClr val="tx1"/>
                </a:solidFill>
              </a:rPr>
            </a:br>
            <a:br>
              <a:rPr lang="ru-RU" dirty="0">
                <a:solidFill>
                  <a:schemeClr val="tx1"/>
                </a:solidFill>
              </a:rPr>
            </a:br>
            <a:br>
              <a:rPr lang="ru-RU" sz="2800" dirty="0">
                <a:solidFill>
                  <a:schemeClr val="tx1"/>
                </a:solidFill>
              </a:rPr>
            </a:b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0" y="2276872"/>
            <a:ext cx="5590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dirty="0"/>
              <a:t>b)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04955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548680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uk" sz="4000" dirty="0">
                <a:solidFill>
                  <a:schemeClr val="tx1"/>
                </a:solidFill>
              </a:rPr>
              <a:t>Критика закону причинно-наслідкового зв'язку Девіда Юма </a:t>
            </a:r>
            <a:br>
              <a:rPr lang="ru-RU" sz="4000" dirty="0">
                <a:solidFill>
                  <a:schemeClr val="tx1"/>
                </a:solidFill>
              </a:rPr>
            </a:br>
            <a:r>
              <a:rPr lang="uk" sz="4000" dirty="0">
                <a:solidFill>
                  <a:schemeClr val="tx1"/>
                </a:solidFill>
              </a:rPr>
              <a:t>(шотландський філософ 18 століття).</a:t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06366" y="1772816"/>
            <a:ext cx="8676456" cy="2844316"/>
          </a:xfrm>
        </p:spPr>
        <p:txBody>
          <a:bodyPr>
            <a:noAutofit/>
          </a:bodyPr>
          <a:lstStyle/>
          <a:p>
            <a:pPr marL="571500" lvl="0" indent="-571500" algn="l">
              <a:buFont typeface="+mj-lt"/>
              <a:buAutoNum type="romanLcPeriod"/>
            </a:pPr>
            <a:endParaRPr lang="ru-RU" sz="1100" dirty="0">
              <a:solidFill>
                <a:schemeClr val="tx1"/>
              </a:solidFill>
            </a:endParaRPr>
          </a:p>
          <a:p>
            <a:pPr lvl="0" algn="l"/>
            <a:r>
              <a:rPr lang="uk" sz="1200" dirty="0">
                <a:solidFill>
                  <a:schemeClr val="tx1"/>
                </a:solidFill>
              </a:rPr>
              <a:t> </a:t>
            </a:r>
          </a:p>
          <a:p>
            <a:pPr lvl="1" algn="l"/>
            <a:r>
              <a:rPr lang="uk" sz="2400" dirty="0">
                <a:solidFill>
                  <a:schemeClr val="tx1"/>
                </a:solidFill>
              </a:rPr>
              <a:t>Демонстрація помилковості міркувань Девіда Юма:</a:t>
            </a:r>
            <a:br>
              <a:rPr lang="ru-RU" sz="2400" dirty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  <a:p>
            <a:pPr marL="1314450" lvl="2" indent="-400050" algn="l">
              <a:buFont typeface="+mj-lt"/>
              <a:buAutoNum type="romanUcPeriod"/>
            </a:pPr>
            <a:r>
              <a:rPr lang="uk" sz="2000" dirty="0">
                <a:solidFill>
                  <a:schemeClr val="tx1"/>
                </a:solidFill>
              </a:rPr>
              <a:t>Це два різні твердження:</a:t>
            </a:r>
            <a:br>
              <a:rPr lang="ru-RU" sz="2000" dirty="0">
                <a:solidFill>
                  <a:schemeClr val="tx1"/>
                </a:solidFill>
              </a:rPr>
            </a:br>
            <a:r>
              <a:rPr lang="uk" sz="2000" dirty="0">
                <a:solidFill>
                  <a:schemeClr val="tx1"/>
                </a:solidFill>
              </a:rPr>
              <a:t>-</a:t>
            </a:r>
            <a:r>
              <a:rPr lang="uk-UA" sz="2000" dirty="0">
                <a:solidFill>
                  <a:schemeClr val="tx1"/>
                </a:solidFill>
              </a:rPr>
              <a:t> ми не знаємо, або не можемо знати,  що стало причиною  </a:t>
            </a:r>
          </a:p>
          <a:p>
            <a:pPr lvl="2" algn="l"/>
            <a:r>
              <a:rPr lang="uk-UA" sz="2000" dirty="0">
                <a:solidFill>
                  <a:schemeClr val="tx1"/>
                </a:solidFill>
              </a:rPr>
              <a:t>          даного наслідку</a:t>
            </a:r>
            <a:br>
              <a:rPr lang="ru-RU" sz="2000" dirty="0">
                <a:solidFill>
                  <a:schemeClr val="tx1"/>
                </a:solidFill>
              </a:rPr>
            </a:br>
            <a:r>
              <a:rPr lang="ru-RU" sz="2000" dirty="0">
                <a:solidFill>
                  <a:schemeClr val="tx1"/>
                </a:solidFill>
              </a:rPr>
              <a:t>       </a:t>
            </a:r>
            <a:r>
              <a:rPr lang="uk" sz="2000" dirty="0">
                <a:solidFill>
                  <a:schemeClr val="tx1"/>
                </a:solidFill>
              </a:rPr>
              <a:t>- </a:t>
            </a:r>
            <a:r>
              <a:rPr lang="uk-UA" sz="2000" dirty="0">
                <a:solidFill>
                  <a:schemeClr val="tx1"/>
                </a:solidFill>
              </a:rPr>
              <a:t>зовсім інше твердження, що не є рівноцінним попередньому,   </a:t>
            </a:r>
          </a:p>
          <a:p>
            <a:pPr lvl="2" algn="l"/>
            <a:r>
              <a:rPr lang="uk-UA" sz="2000" dirty="0">
                <a:solidFill>
                  <a:schemeClr val="tx1"/>
                </a:solidFill>
              </a:rPr>
              <a:t>          що наслідок немає жодної причини</a:t>
            </a:r>
            <a:r>
              <a:rPr lang="uk" sz="2000" dirty="0">
                <a:solidFill>
                  <a:schemeClr val="tx1"/>
                </a:solidFill>
              </a:rPr>
              <a:t>. </a:t>
            </a:r>
          </a:p>
          <a:p>
            <a:pPr lvl="2" algn="l"/>
            <a:endParaRPr lang="uk" sz="2000" dirty="0">
              <a:solidFill>
                <a:schemeClr val="tx1"/>
              </a:solidFill>
            </a:endParaRPr>
          </a:p>
          <a:p>
            <a:pPr lvl="2" algn="l"/>
            <a:r>
              <a:rPr lang="uk" sz="2000" dirty="0">
                <a:solidFill>
                  <a:schemeClr val="tx1"/>
                </a:solidFill>
              </a:rPr>
              <a:t>                                                                   </a:t>
            </a:r>
          </a:p>
          <a:p>
            <a:pPr lvl="2" algn="l"/>
            <a:br>
              <a:rPr lang="ru-RU" sz="2000" dirty="0">
                <a:solidFill>
                  <a:schemeClr val="tx1"/>
                </a:solidFill>
              </a:rPr>
            </a:br>
            <a:endParaRPr lang="ru-RU" sz="2000" dirty="0">
              <a:solidFill>
                <a:schemeClr val="tx1"/>
              </a:solidFill>
            </a:endParaRPr>
          </a:p>
          <a:p>
            <a:pPr algn="l"/>
            <a:br>
              <a:rPr lang="ru-RU" dirty="0">
                <a:solidFill>
                  <a:schemeClr val="tx1"/>
                </a:solidFill>
              </a:rPr>
            </a:br>
            <a:br>
              <a:rPr lang="ru-RU" dirty="0">
                <a:solidFill>
                  <a:schemeClr val="tx1"/>
                </a:solidFill>
              </a:rPr>
            </a:br>
            <a:br>
              <a:rPr lang="ru-RU" sz="2800" dirty="0">
                <a:solidFill>
                  <a:schemeClr val="tx1"/>
                </a:solidFill>
              </a:rPr>
            </a:b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0" y="2276872"/>
            <a:ext cx="5590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dirty="0"/>
              <a:t>b)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79998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7772400" cy="1470025"/>
          </a:xfrm>
        </p:spPr>
        <p:txBody>
          <a:bodyPr/>
          <a:lstStyle/>
          <a:p>
            <a:r>
              <a:rPr lang="uk" dirty="0"/>
              <a:t>Закон Причинно-наслідкового зв'язку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2276872"/>
            <a:ext cx="7920880" cy="3960440"/>
          </a:xfrm>
        </p:spPr>
        <p:txBody>
          <a:bodyPr>
            <a:noAutofit/>
          </a:bodyPr>
          <a:lstStyle/>
          <a:p>
            <a:pPr algn="l"/>
            <a:r>
              <a:rPr lang="uk" sz="2000" b="1" i="1" u="sng" dirty="0">
                <a:solidFill>
                  <a:schemeClr val="tx1"/>
                </a:solidFill>
              </a:rPr>
              <a:t>Закон причинно-наслідкового зв'язку </a:t>
            </a:r>
            <a:r>
              <a:rPr lang="uk" sz="2000" dirty="0">
                <a:solidFill>
                  <a:schemeClr val="tx1"/>
                </a:solidFill>
              </a:rPr>
              <a:t>– </a:t>
            </a:r>
            <a:r>
              <a:rPr lang="ru-RU" sz="2000" dirty="0">
                <a:solidFill>
                  <a:schemeClr val="tx1"/>
                </a:solidFill>
              </a:rPr>
              <a:t>у кожного </a:t>
            </a:r>
            <a:r>
              <a:rPr lang="ru-RU" sz="2000" dirty="0" err="1">
                <a:solidFill>
                  <a:schemeClr val="tx1"/>
                </a:solidFill>
              </a:rPr>
              <a:t>наслідку</a:t>
            </a:r>
            <a:r>
              <a:rPr lang="ru-RU" sz="2000" dirty="0">
                <a:solidFill>
                  <a:schemeClr val="tx1"/>
                </a:solidFill>
              </a:rPr>
              <a:t> є своя причина, яка </a:t>
            </a:r>
            <a:r>
              <a:rPr lang="ru-RU" sz="2000" dirty="0" err="1">
                <a:solidFill>
                  <a:schemeClr val="tx1"/>
                </a:solidFill>
              </a:rPr>
              <a:t>має</a:t>
            </a:r>
            <a:r>
              <a:rPr lang="ru-RU" sz="2000" dirty="0">
                <a:solidFill>
                  <a:schemeClr val="tx1"/>
                </a:solidFill>
              </a:rPr>
              <a:t> бути </a:t>
            </a:r>
            <a:r>
              <a:rPr lang="ru-RU" sz="2000" dirty="0" err="1">
                <a:solidFill>
                  <a:schemeClr val="tx1"/>
                </a:solidFill>
              </a:rPr>
              <a:t>більшою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або</a:t>
            </a:r>
            <a:r>
              <a:rPr lang="ru-RU" sz="2000" dirty="0">
                <a:solidFill>
                  <a:schemeClr val="tx1"/>
                </a:solidFill>
              </a:rPr>
              <a:t> в </a:t>
            </a:r>
            <a:r>
              <a:rPr lang="ru-RU" sz="2000" dirty="0" err="1">
                <a:solidFill>
                  <a:schemeClr val="tx1"/>
                </a:solidFill>
              </a:rPr>
              <a:t>крайньому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разі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дорівнювати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наслідку</a:t>
            </a:r>
            <a:r>
              <a:rPr lang="ru-RU" sz="2000" dirty="0">
                <a:solidFill>
                  <a:schemeClr val="tx1"/>
                </a:solidFill>
              </a:rPr>
              <a:t>.</a:t>
            </a:r>
            <a:br>
              <a:rPr lang="ru-RU" sz="2000" dirty="0">
                <a:solidFill>
                  <a:schemeClr val="tx1"/>
                </a:solidFill>
              </a:rPr>
            </a:br>
            <a:r>
              <a:rPr lang="uk" sz="2000" dirty="0">
                <a:solidFill>
                  <a:schemeClr val="tx1"/>
                </a:solidFill>
              </a:rPr>
              <a:t> </a:t>
            </a:r>
            <a:br>
              <a:rPr lang="ru-RU" sz="2000" dirty="0">
                <a:solidFill>
                  <a:schemeClr val="tx1"/>
                </a:solidFill>
              </a:rPr>
            </a:br>
            <a:r>
              <a:rPr lang="uk-UA" sz="2000" dirty="0">
                <a:solidFill>
                  <a:schemeClr val="tx1"/>
                </a:solidFill>
              </a:rPr>
              <a:t>Згідно з законом збереження енергії чи закону ентропії причина має бути більшою, або в крайньому разі дорівнювати наслідку. Ентропія визначає міру </a:t>
            </a:r>
            <a:r>
              <a:rPr lang="uk-UA" sz="2000" dirty="0" err="1">
                <a:solidFill>
                  <a:schemeClr val="tx1"/>
                </a:solidFill>
              </a:rPr>
              <a:t>незворотнього</a:t>
            </a:r>
            <a:r>
              <a:rPr lang="uk-UA" sz="2000" dirty="0">
                <a:solidFill>
                  <a:schemeClr val="tx1"/>
                </a:solidFill>
              </a:rPr>
              <a:t> розсіювання енергії. Бо не всю енергію системи можна використовувати для перетворення в якусь корисну роботу.</a:t>
            </a:r>
            <a:br>
              <a:rPr lang="ru-RU" sz="2000" dirty="0">
                <a:solidFill>
                  <a:schemeClr val="tx1"/>
                </a:solidFill>
              </a:rPr>
            </a:br>
            <a:endParaRPr lang="uk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88334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7772400" cy="1470025"/>
          </a:xfrm>
        </p:spPr>
        <p:txBody>
          <a:bodyPr/>
          <a:lstStyle/>
          <a:p>
            <a:r>
              <a:rPr lang="uk" dirty="0"/>
              <a:t>Закон Причинно-наслідкового зв'язку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2276872"/>
            <a:ext cx="7920880" cy="3960440"/>
          </a:xfrm>
        </p:spPr>
        <p:txBody>
          <a:bodyPr>
            <a:noAutofit/>
          </a:bodyPr>
          <a:lstStyle/>
          <a:p>
            <a:pPr algn="l"/>
            <a:r>
              <a:rPr lang="uk" sz="2000" b="1" i="1" u="sng" dirty="0">
                <a:solidFill>
                  <a:schemeClr val="tx1"/>
                </a:solidFill>
              </a:rPr>
              <a:t>Закон причинно-наслідкового зв'язку </a:t>
            </a:r>
            <a:r>
              <a:rPr lang="uk" sz="2000" dirty="0">
                <a:solidFill>
                  <a:schemeClr val="tx1"/>
                </a:solidFill>
              </a:rPr>
              <a:t>– </a:t>
            </a:r>
            <a:r>
              <a:rPr lang="ru-RU" sz="2000" dirty="0">
                <a:solidFill>
                  <a:schemeClr val="tx1"/>
                </a:solidFill>
              </a:rPr>
              <a:t>у кожного </a:t>
            </a:r>
            <a:r>
              <a:rPr lang="ru-RU" sz="2000" dirty="0" err="1">
                <a:solidFill>
                  <a:schemeClr val="tx1"/>
                </a:solidFill>
              </a:rPr>
              <a:t>наслідку</a:t>
            </a:r>
            <a:r>
              <a:rPr lang="ru-RU" sz="2000" dirty="0">
                <a:solidFill>
                  <a:schemeClr val="tx1"/>
                </a:solidFill>
              </a:rPr>
              <a:t> є своя причина, яка </a:t>
            </a:r>
            <a:r>
              <a:rPr lang="ru-RU" sz="2000" dirty="0" err="1">
                <a:solidFill>
                  <a:schemeClr val="tx1"/>
                </a:solidFill>
              </a:rPr>
              <a:t>має</a:t>
            </a:r>
            <a:r>
              <a:rPr lang="ru-RU" sz="2000" dirty="0">
                <a:solidFill>
                  <a:schemeClr val="tx1"/>
                </a:solidFill>
              </a:rPr>
              <a:t> бути </a:t>
            </a:r>
            <a:r>
              <a:rPr lang="ru-RU" sz="2000" dirty="0" err="1">
                <a:solidFill>
                  <a:schemeClr val="tx1"/>
                </a:solidFill>
              </a:rPr>
              <a:t>більшою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або</a:t>
            </a:r>
            <a:r>
              <a:rPr lang="ru-RU" sz="2000" dirty="0">
                <a:solidFill>
                  <a:schemeClr val="tx1"/>
                </a:solidFill>
              </a:rPr>
              <a:t> в </a:t>
            </a:r>
            <a:r>
              <a:rPr lang="ru-RU" sz="2000" dirty="0" err="1">
                <a:solidFill>
                  <a:schemeClr val="tx1"/>
                </a:solidFill>
              </a:rPr>
              <a:t>крайньому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разі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дорівнювати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наслідку</a:t>
            </a:r>
            <a:r>
              <a:rPr lang="ru-RU" sz="2000" dirty="0">
                <a:solidFill>
                  <a:schemeClr val="tx1"/>
                </a:solidFill>
              </a:rPr>
              <a:t>.</a:t>
            </a:r>
            <a:br>
              <a:rPr lang="ru-RU" sz="2000" dirty="0">
                <a:solidFill>
                  <a:schemeClr val="tx1"/>
                </a:solidFill>
              </a:rPr>
            </a:br>
            <a:r>
              <a:rPr lang="uk" sz="2000" dirty="0">
                <a:solidFill>
                  <a:schemeClr val="tx1"/>
                </a:solidFill>
              </a:rPr>
              <a:t> </a:t>
            </a:r>
            <a:br>
              <a:rPr lang="ru-RU" sz="2000" dirty="0">
                <a:solidFill>
                  <a:schemeClr val="tx1"/>
                </a:solidFill>
              </a:rPr>
            </a:br>
            <a:r>
              <a:rPr lang="uk-UA" sz="2000" dirty="0">
                <a:solidFill>
                  <a:schemeClr val="tx1"/>
                </a:solidFill>
              </a:rPr>
              <a:t>Згідно з законом збереження енергії чи закону ентропії причина має бути більшою, або в крайньому разі дорівнювати наслідку. Ентропія визначає міру </a:t>
            </a:r>
            <a:r>
              <a:rPr lang="uk-UA" sz="2000" dirty="0" err="1">
                <a:solidFill>
                  <a:schemeClr val="tx1"/>
                </a:solidFill>
              </a:rPr>
              <a:t>незворотнього</a:t>
            </a:r>
            <a:r>
              <a:rPr lang="uk-UA" sz="2000" dirty="0">
                <a:solidFill>
                  <a:schemeClr val="tx1"/>
                </a:solidFill>
              </a:rPr>
              <a:t> розсіювання енергії. Бо не всю енергію системи можна використовувати для перетворення в якусь корисну роботу.</a:t>
            </a:r>
            <a:br>
              <a:rPr lang="ru-RU" sz="2000" dirty="0">
                <a:solidFill>
                  <a:schemeClr val="tx1"/>
                </a:solidFill>
              </a:rPr>
            </a:br>
            <a:r>
              <a:rPr lang="uk" sz="2000" dirty="0">
                <a:solidFill>
                  <a:schemeClr val="tx1"/>
                </a:solidFill>
              </a:rPr>
              <a:t> </a:t>
            </a:r>
            <a:br>
              <a:rPr lang="ru-RU" sz="2000" dirty="0">
                <a:solidFill>
                  <a:schemeClr val="tx1"/>
                </a:solidFill>
              </a:rPr>
            </a:br>
            <a:r>
              <a:rPr lang="uk-UA" sz="2000" dirty="0">
                <a:solidFill>
                  <a:schemeClr val="tx1"/>
                </a:solidFill>
              </a:rPr>
              <a:t>Якщо хтось намагається заперечити цей закон, то він замахується на основу знань та науки: медицину, економіку, ботаніку, фізику – і всю решту дисциплін. Саме вони і шукають пояснення причин наочних змін.</a:t>
            </a:r>
            <a:endParaRPr lang="uk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77086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398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7772400" cy="1470025"/>
          </a:xfrm>
        </p:spPr>
        <p:txBody>
          <a:bodyPr/>
          <a:lstStyle/>
          <a:p>
            <a:r>
              <a:rPr lang="uk" dirty="0"/>
              <a:t>Закон Причинно-наслідкового зв'язку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2276872"/>
            <a:ext cx="7920880" cy="3960440"/>
          </a:xfrm>
        </p:spPr>
        <p:txBody>
          <a:bodyPr>
            <a:noAutofit/>
          </a:bodyPr>
          <a:lstStyle/>
          <a:p>
            <a:pPr algn="l"/>
            <a:r>
              <a:rPr lang="ru-RU" sz="2400" dirty="0" err="1">
                <a:solidFill>
                  <a:schemeClr val="tx1"/>
                </a:solidFill>
              </a:rPr>
              <a:t>Від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Івана</a:t>
            </a:r>
            <a:r>
              <a:rPr lang="ru-RU" sz="2400" dirty="0">
                <a:solidFill>
                  <a:schemeClr val="tx1"/>
                </a:solidFill>
              </a:rPr>
              <a:t> 3:2  «</a:t>
            </a:r>
            <a:r>
              <a:rPr lang="ru-RU" sz="2400" dirty="0" err="1">
                <a:solidFill>
                  <a:schemeClr val="tx1"/>
                </a:solidFill>
              </a:rPr>
              <a:t>Він</a:t>
            </a:r>
            <a:r>
              <a:rPr lang="ru-RU" sz="2400" dirty="0">
                <a:solidFill>
                  <a:schemeClr val="tx1"/>
                </a:solidFill>
              </a:rPr>
              <a:t> до </a:t>
            </a:r>
            <a:r>
              <a:rPr lang="ru-RU" sz="2400" dirty="0" err="1">
                <a:solidFill>
                  <a:schemeClr val="tx1"/>
                </a:solidFill>
              </a:rPr>
              <a:t>Нього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прийшов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уночі</a:t>
            </a:r>
            <a:r>
              <a:rPr lang="ru-RU" sz="2400" dirty="0">
                <a:solidFill>
                  <a:schemeClr val="tx1"/>
                </a:solidFill>
              </a:rPr>
              <a:t>, та й </a:t>
            </a:r>
            <a:r>
              <a:rPr lang="ru-RU" sz="2400" dirty="0" err="1">
                <a:solidFill>
                  <a:schemeClr val="tx1"/>
                </a:solidFill>
              </a:rPr>
              <a:t>промовив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Йому</a:t>
            </a:r>
            <a:r>
              <a:rPr lang="ru-RU" sz="2400" dirty="0">
                <a:solidFill>
                  <a:schemeClr val="tx1"/>
                </a:solidFill>
              </a:rPr>
              <a:t>: Учителю, </a:t>
            </a:r>
            <a:r>
              <a:rPr lang="ru-RU" sz="2400" dirty="0" err="1">
                <a:solidFill>
                  <a:schemeClr val="tx1"/>
                </a:solidFill>
              </a:rPr>
              <a:t>знаємо</a:t>
            </a:r>
            <a:r>
              <a:rPr lang="ru-RU" sz="2400" dirty="0">
                <a:solidFill>
                  <a:schemeClr val="tx1"/>
                </a:solidFill>
              </a:rPr>
              <a:t> ми, </a:t>
            </a:r>
            <a:r>
              <a:rPr lang="ru-RU" sz="2400" dirty="0" err="1">
                <a:solidFill>
                  <a:schemeClr val="tx1"/>
                </a:solidFill>
              </a:rPr>
              <a:t>що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прийшов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Ти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від</a:t>
            </a:r>
            <a:r>
              <a:rPr lang="ru-RU" sz="2400" dirty="0">
                <a:solidFill>
                  <a:schemeClr val="tx1"/>
                </a:solidFill>
              </a:rPr>
              <a:t> Бога, як Учитель, </a:t>
            </a:r>
            <a:r>
              <a:rPr lang="ru-RU" sz="2400" dirty="0" err="1">
                <a:solidFill>
                  <a:schemeClr val="tx1"/>
                </a:solidFill>
              </a:rPr>
              <a:t>бо</a:t>
            </a:r>
            <a:r>
              <a:rPr lang="ru-RU" sz="2400" dirty="0">
                <a:solidFill>
                  <a:schemeClr val="tx1"/>
                </a:solidFill>
              </a:rPr>
              <a:t> не </a:t>
            </a:r>
            <a:r>
              <a:rPr lang="ru-RU" sz="2400" dirty="0" err="1">
                <a:solidFill>
                  <a:schemeClr val="tx1"/>
                </a:solidFill>
              </a:rPr>
              <a:t>може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ніхто</a:t>
            </a:r>
            <a:r>
              <a:rPr lang="ru-RU" sz="2400" dirty="0">
                <a:solidFill>
                  <a:schemeClr val="tx1"/>
                </a:solidFill>
              </a:rPr>
              <a:t> таких чуд учинити, </a:t>
            </a:r>
            <a:r>
              <a:rPr lang="ru-RU" sz="2400" dirty="0" err="1">
                <a:solidFill>
                  <a:schemeClr val="tx1"/>
                </a:solidFill>
              </a:rPr>
              <a:t>які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чиниш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Ти</a:t>
            </a:r>
            <a:r>
              <a:rPr lang="ru-RU" sz="2400" dirty="0">
                <a:solidFill>
                  <a:schemeClr val="tx1"/>
                </a:solidFill>
              </a:rPr>
              <a:t>, коли Бог </a:t>
            </a:r>
            <a:r>
              <a:rPr lang="ru-RU" sz="2400" dirty="0" err="1">
                <a:solidFill>
                  <a:schemeClr val="tx1"/>
                </a:solidFill>
              </a:rPr>
              <a:t>із</a:t>
            </a:r>
            <a:r>
              <a:rPr lang="ru-RU" sz="2400" dirty="0">
                <a:solidFill>
                  <a:schemeClr val="tx1"/>
                </a:solidFill>
              </a:rPr>
              <a:t> ним не буде.»</a:t>
            </a:r>
          </a:p>
          <a:p>
            <a:pPr algn="l"/>
            <a:endParaRPr lang="ru-RU" sz="2400" dirty="0">
              <a:solidFill>
                <a:schemeClr val="tx1"/>
              </a:solidFill>
            </a:endParaRPr>
          </a:p>
          <a:p>
            <a:pPr algn="l"/>
            <a:br>
              <a:rPr lang="ru-RU" sz="2400" dirty="0">
                <a:solidFill>
                  <a:schemeClr val="tx1"/>
                </a:solidFill>
              </a:rPr>
            </a:br>
            <a:endParaRPr lang="ru-RU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23803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398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7772400" cy="1470025"/>
          </a:xfrm>
        </p:spPr>
        <p:txBody>
          <a:bodyPr/>
          <a:lstStyle/>
          <a:p>
            <a:r>
              <a:rPr lang="uk" dirty="0"/>
              <a:t>Закон Причинно-наслідкового зв'язку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2276872"/>
            <a:ext cx="7920880" cy="3960440"/>
          </a:xfrm>
        </p:spPr>
        <p:txBody>
          <a:bodyPr>
            <a:noAutofit/>
          </a:bodyPr>
          <a:lstStyle/>
          <a:p>
            <a:pPr algn="l"/>
            <a:r>
              <a:rPr lang="ru-RU" sz="2400" dirty="0" err="1">
                <a:solidFill>
                  <a:schemeClr val="tx1"/>
                </a:solidFill>
              </a:rPr>
              <a:t>Від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Івана</a:t>
            </a:r>
            <a:r>
              <a:rPr lang="ru-RU" sz="2400" dirty="0">
                <a:solidFill>
                  <a:schemeClr val="tx1"/>
                </a:solidFill>
              </a:rPr>
              <a:t> 3:2  «</a:t>
            </a:r>
            <a:r>
              <a:rPr lang="ru-RU" sz="2400" dirty="0" err="1">
                <a:solidFill>
                  <a:schemeClr val="tx1"/>
                </a:solidFill>
              </a:rPr>
              <a:t>Він</a:t>
            </a:r>
            <a:r>
              <a:rPr lang="ru-RU" sz="2400" dirty="0">
                <a:solidFill>
                  <a:schemeClr val="tx1"/>
                </a:solidFill>
              </a:rPr>
              <a:t> до </a:t>
            </a:r>
            <a:r>
              <a:rPr lang="ru-RU" sz="2400" dirty="0" err="1">
                <a:solidFill>
                  <a:schemeClr val="tx1"/>
                </a:solidFill>
              </a:rPr>
              <a:t>Нього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прийшов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уночі</a:t>
            </a:r>
            <a:r>
              <a:rPr lang="ru-RU" sz="2400" dirty="0">
                <a:solidFill>
                  <a:schemeClr val="tx1"/>
                </a:solidFill>
              </a:rPr>
              <a:t>, та й </a:t>
            </a:r>
            <a:r>
              <a:rPr lang="ru-RU" sz="2400" dirty="0" err="1">
                <a:solidFill>
                  <a:schemeClr val="tx1"/>
                </a:solidFill>
              </a:rPr>
              <a:t>промовив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Йому</a:t>
            </a:r>
            <a:r>
              <a:rPr lang="ru-RU" sz="2400" dirty="0">
                <a:solidFill>
                  <a:schemeClr val="tx1"/>
                </a:solidFill>
              </a:rPr>
              <a:t>: Учителю, </a:t>
            </a:r>
            <a:r>
              <a:rPr lang="ru-RU" sz="2400" dirty="0" err="1">
                <a:solidFill>
                  <a:schemeClr val="tx1"/>
                </a:solidFill>
              </a:rPr>
              <a:t>знаємо</a:t>
            </a:r>
            <a:r>
              <a:rPr lang="ru-RU" sz="2400" dirty="0">
                <a:solidFill>
                  <a:schemeClr val="tx1"/>
                </a:solidFill>
              </a:rPr>
              <a:t> ми, </a:t>
            </a:r>
            <a:r>
              <a:rPr lang="ru-RU" sz="2400" dirty="0" err="1">
                <a:solidFill>
                  <a:schemeClr val="tx1"/>
                </a:solidFill>
              </a:rPr>
              <a:t>що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прийшов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Ти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від</a:t>
            </a:r>
            <a:r>
              <a:rPr lang="ru-RU" sz="2400" dirty="0">
                <a:solidFill>
                  <a:schemeClr val="tx1"/>
                </a:solidFill>
              </a:rPr>
              <a:t> Бога, як Учитель, </a:t>
            </a:r>
            <a:r>
              <a:rPr lang="ru-RU" sz="2400" dirty="0" err="1">
                <a:solidFill>
                  <a:schemeClr val="tx1"/>
                </a:solidFill>
              </a:rPr>
              <a:t>бо</a:t>
            </a:r>
            <a:r>
              <a:rPr lang="ru-RU" sz="2400" dirty="0">
                <a:solidFill>
                  <a:schemeClr val="tx1"/>
                </a:solidFill>
              </a:rPr>
              <a:t> не </a:t>
            </a:r>
            <a:r>
              <a:rPr lang="ru-RU" sz="2400" dirty="0" err="1">
                <a:solidFill>
                  <a:schemeClr val="tx1"/>
                </a:solidFill>
              </a:rPr>
              <a:t>може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ніхто</a:t>
            </a:r>
            <a:r>
              <a:rPr lang="ru-RU" sz="2400" dirty="0">
                <a:solidFill>
                  <a:schemeClr val="tx1"/>
                </a:solidFill>
              </a:rPr>
              <a:t> таких чуд учинити, </a:t>
            </a:r>
            <a:r>
              <a:rPr lang="ru-RU" sz="2400" dirty="0" err="1">
                <a:solidFill>
                  <a:schemeClr val="tx1"/>
                </a:solidFill>
              </a:rPr>
              <a:t>які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чиниш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Ти</a:t>
            </a:r>
            <a:r>
              <a:rPr lang="ru-RU" sz="2400" dirty="0">
                <a:solidFill>
                  <a:schemeClr val="tx1"/>
                </a:solidFill>
              </a:rPr>
              <a:t>, коли Бог </a:t>
            </a:r>
            <a:r>
              <a:rPr lang="ru-RU" sz="2400" dirty="0" err="1">
                <a:solidFill>
                  <a:schemeClr val="tx1"/>
                </a:solidFill>
              </a:rPr>
              <a:t>із</a:t>
            </a:r>
            <a:r>
              <a:rPr lang="ru-RU" sz="2400" dirty="0">
                <a:solidFill>
                  <a:schemeClr val="tx1"/>
                </a:solidFill>
              </a:rPr>
              <a:t> ним не буде.»</a:t>
            </a:r>
          </a:p>
          <a:p>
            <a:pPr algn="l"/>
            <a:endParaRPr lang="ru-RU" sz="2400" dirty="0">
              <a:solidFill>
                <a:schemeClr val="tx1"/>
              </a:solidFill>
            </a:endParaRPr>
          </a:p>
          <a:p>
            <a:pPr algn="l"/>
            <a:r>
              <a:rPr lang="uk-UA" sz="2400" dirty="0">
                <a:solidFill>
                  <a:schemeClr val="tx1"/>
                </a:solidFill>
              </a:rPr>
              <a:t>Цей закон передбачає наявність якоїсь дієвої особи, яку уповноважено силою</a:t>
            </a:r>
            <a:r>
              <a:rPr lang="ru-RU" sz="2400" dirty="0">
                <a:solidFill>
                  <a:schemeClr val="tx1"/>
                </a:solidFill>
              </a:rPr>
              <a:t>.</a:t>
            </a:r>
            <a:br>
              <a:rPr lang="ru-RU" sz="2400" dirty="0">
                <a:solidFill>
                  <a:schemeClr val="tx1"/>
                </a:solidFill>
              </a:rPr>
            </a:br>
            <a:endParaRPr lang="ru-RU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76663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332656"/>
            <a:ext cx="8784976" cy="1470025"/>
          </a:xfrm>
        </p:spPr>
        <p:txBody>
          <a:bodyPr>
            <a:normAutofit fontScale="90000"/>
          </a:bodyPr>
          <a:lstStyle/>
          <a:p>
            <a:r>
              <a:rPr lang="uk" dirty="0"/>
              <a:t>Застосування Закону Причинно-наслідкового зв'язку.</a:t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204864"/>
            <a:ext cx="8496944" cy="3960440"/>
          </a:xfrm>
        </p:spPr>
        <p:txBody>
          <a:bodyPr>
            <a:noAutofit/>
          </a:bodyPr>
          <a:lstStyle/>
          <a:p>
            <a:pPr algn="l"/>
            <a:r>
              <a:rPr lang="uk-UA" sz="2400" dirty="0">
                <a:solidFill>
                  <a:schemeClr val="tx1"/>
                </a:solidFill>
              </a:rPr>
              <a:t>Цей закон спрадавна апологети використовували в своїх аргументах щодо існування Бога.</a:t>
            </a:r>
            <a:r>
              <a:rPr lang="uk" sz="2400" dirty="0">
                <a:solidFill>
                  <a:schemeClr val="tx1"/>
                </a:solidFill>
              </a:rPr>
              <a:t> </a:t>
            </a:r>
          </a:p>
          <a:p>
            <a:pPr algn="l"/>
            <a:br>
              <a:rPr lang="ru-RU" sz="2400" dirty="0">
                <a:solidFill>
                  <a:schemeClr val="tx1"/>
                </a:solidFill>
              </a:rPr>
            </a:br>
            <a:br>
              <a:rPr lang="ru-RU" sz="2400" dirty="0">
                <a:solidFill>
                  <a:schemeClr val="tx1"/>
                </a:solidFill>
              </a:rPr>
            </a:br>
            <a:br>
              <a:rPr lang="ru-RU" sz="2000" dirty="0">
                <a:solidFill>
                  <a:schemeClr val="tx1"/>
                </a:solidFill>
              </a:rPr>
            </a:br>
            <a:endParaRPr lang="ru-RU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60863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332656"/>
            <a:ext cx="8784976" cy="1470025"/>
          </a:xfrm>
        </p:spPr>
        <p:txBody>
          <a:bodyPr>
            <a:normAutofit fontScale="90000"/>
          </a:bodyPr>
          <a:lstStyle/>
          <a:p>
            <a:r>
              <a:rPr lang="uk" dirty="0"/>
              <a:t>Застосування Закону Причинно-наслідкового зв'язку.</a:t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204864"/>
            <a:ext cx="8496944" cy="3960440"/>
          </a:xfrm>
        </p:spPr>
        <p:txBody>
          <a:bodyPr>
            <a:noAutofit/>
          </a:bodyPr>
          <a:lstStyle/>
          <a:p>
            <a:pPr algn="l"/>
            <a:r>
              <a:rPr lang="uk-UA" sz="2400" dirty="0">
                <a:solidFill>
                  <a:schemeClr val="tx1"/>
                </a:solidFill>
              </a:rPr>
              <a:t>Цей закон спрадавна апологети використовували в своїх аргументах щодо існування Бога.</a:t>
            </a:r>
            <a:r>
              <a:rPr lang="uk" sz="2400" dirty="0">
                <a:solidFill>
                  <a:schemeClr val="tx1"/>
                </a:solidFill>
              </a:rPr>
              <a:t> </a:t>
            </a:r>
          </a:p>
          <a:p>
            <a:pPr algn="l"/>
            <a:br>
              <a:rPr lang="ru-RU" sz="2400" dirty="0">
                <a:solidFill>
                  <a:schemeClr val="tx1"/>
                </a:solidFill>
              </a:rPr>
            </a:br>
            <a:r>
              <a:rPr lang="ru-RU" sz="2400" dirty="0">
                <a:solidFill>
                  <a:schemeClr val="tx1"/>
                </a:solidFill>
              </a:rPr>
              <a:t>До </a:t>
            </a:r>
            <a:r>
              <a:rPr lang="uk" sz="2400" dirty="0">
                <a:solidFill>
                  <a:schemeClr val="tx1"/>
                </a:solidFill>
              </a:rPr>
              <a:t>Євреїв 3:4 </a:t>
            </a:r>
            <a:endParaRPr lang="ru-RU" sz="2400" dirty="0">
              <a:solidFill>
                <a:schemeClr val="tx1"/>
              </a:solidFill>
            </a:endParaRPr>
          </a:p>
          <a:p>
            <a:pPr algn="l"/>
            <a:r>
              <a:rPr lang="uk-UA" sz="2400" dirty="0">
                <a:solidFill>
                  <a:schemeClr val="tx1"/>
                </a:solidFill>
              </a:rPr>
              <a:t>«</a:t>
            </a:r>
            <a:r>
              <a:rPr lang="ru-RU" sz="2400" dirty="0" err="1">
                <a:solidFill>
                  <a:schemeClr val="tx1"/>
                </a:solidFill>
              </a:rPr>
              <a:t>Усякий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бо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дім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хтось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будує</a:t>
            </a:r>
            <a:r>
              <a:rPr lang="ru-RU" sz="2400" dirty="0">
                <a:solidFill>
                  <a:schemeClr val="tx1"/>
                </a:solidFill>
              </a:rPr>
              <a:t>, а Той, </a:t>
            </a:r>
            <a:r>
              <a:rPr lang="ru-RU" sz="2400" dirty="0" err="1">
                <a:solidFill>
                  <a:schemeClr val="tx1"/>
                </a:solidFill>
              </a:rPr>
              <a:t>хто</a:t>
            </a:r>
            <a:r>
              <a:rPr lang="ru-RU" sz="2400" dirty="0">
                <a:solidFill>
                  <a:schemeClr val="tx1"/>
                </a:solidFill>
              </a:rPr>
              <a:t> все </a:t>
            </a:r>
            <a:r>
              <a:rPr lang="ru-RU" sz="2400" dirty="0" err="1">
                <a:solidFill>
                  <a:schemeClr val="tx1"/>
                </a:solidFill>
              </a:rPr>
              <a:t>збудував</a:t>
            </a:r>
            <a:r>
              <a:rPr lang="ru-RU" sz="2400" dirty="0">
                <a:solidFill>
                  <a:schemeClr val="tx1"/>
                </a:solidFill>
              </a:rPr>
              <a:t>, то Бог.</a:t>
            </a:r>
            <a:r>
              <a:rPr lang="uk-UA" sz="2400" dirty="0">
                <a:solidFill>
                  <a:schemeClr val="tx1"/>
                </a:solidFill>
              </a:rPr>
              <a:t>»</a:t>
            </a:r>
            <a:r>
              <a:rPr lang="uk" sz="2400" dirty="0">
                <a:solidFill>
                  <a:schemeClr val="tx1"/>
                </a:solidFill>
              </a:rPr>
              <a:t> </a:t>
            </a:r>
          </a:p>
          <a:p>
            <a:pPr algn="l"/>
            <a:br>
              <a:rPr lang="ru-RU" sz="2400" dirty="0">
                <a:solidFill>
                  <a:schemeClr val="tx1"/>
                </a:solidFill>
              </a:rPr>
            </a:br>
            <a:br>
              <a:rPr lang="ru-RU" sz="2400" dirty="0">
                <a:solidFill>
                  <a:schemeClr val="tx1"/>
                </a:solidFill>
              </a:rPr>
            </a:br>
            <a:br>
              <a:rPr lang="ru-RU" sz="2000" dirty="0">
                <a:solidFill>
                  <a:schemeClr val="tx1"/>
                </a:solidFill>
              </a:rPr>
            </a:br>
            <a:endParaRPr lang="ru-RU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84013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332656"/>
            <a:ext cx="8784976" cy="1470025"/>
          </a:xfrm>
        </p:spPr>
        <p:txBody>
          <a:bodyPr>
            <a:normAutofit fontScale="90000"/>
          </a:bodyPr>
          <a:lstStyle/>
          <a:p>
            <a:r>
              <a:rPr lang="uk" dirty="0"/>
              <a:t>Застосування Закону Причинно-наслідкового зв'язку.</a:t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204864"/>
            <a:ext cx="8496944" cy="3960440"/>
          </a:xfrm>
        </p:spPr>
        <p:txBody>
          <a:bodyPr>
            <a:noAutofit/>
          </a:bodyPr>
          <a:lstStyle/>
          <a:p>
            <a:pPr algn="l"/>
            <a:r>
              <a:rPr lang="uk-UA" sz="2400" dirty="0">
                <a:solidFill>
                  <a:schemeClr val="tx1"/>
                </a:solidFill>
              </a:rPr>
              <a:t>Цей закон спрадавна апологети використовували в своїх аргументах щодо існування Бога.</a:t>
            </a:r>
            <a:r>
              <a:rPr lang="uk" sz="2400" dirty="0">
                <a:solidFill>
                  <a:schemeClr val="tx1"/>
                </a:solidFill>
              </a:rPr>
              <a:t> </a:t>
            </a:r>
          </a:p>
          <a:p>
            <a:pPr algn="l"/>
            <a:br>
              <a:rPr lang="ru-RU" sz="2400" dirty="0">
                <a:solidFill>
                  <a:schemeClr val="tx1"/>
                </a:solidFill>
              </a:rPr>
            </a:br>
            <a:r>
              <a:rPr lang="ru-RU" sz="2400" dirty="0">
                <a:solidFill>
                  <a:schemeClr val="tx1"/>
                </a:solidFill>
              </a:rPr>
              <a:t>До </a:t>
            </a:r>
            <a:r>
              <a:rPr lang="uk" sz="2400" dirty="0">
                <a:solidFill>
                  <a:schemeClr val="tx1"/>
                </a:solidFill>
              </a:rPr>
              <a:t>Євреїв 3:4 </a:t>
            </a:r>
            <a:endParaRPr lang="ru-RU" sz="2400" dirty="0">
              <a:solidFill>
                <a:schemeClr val="tx1"/>
              </a:solidFill>
            </a:endParaRPr>
          </a:p>
          <a:p>
            <a:pPr algn="l"/>
            <a:r>
              <a:rPr lang="uk-UA" sz="2400" dirty="0">
                <a:solidFill>
                  <a:schemeClr val="tx1"/>
                </a:solidFill>
              </a:rPr>
              <a:t>«</a:t>
            </a:r>
            <a:r>
              <a:rPr lang="ru-RU" sz="2400" dirty="0" err="1">
                <a:solidFill>
                  <a:schemeClr val="tx1"/>
                </a:solidFill>
              </a:rPr>
              <a:t>Усякий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бо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дім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хтось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будує</a:t>
            </a:r>
            <a:r>
              <a:rPr lang="ru-RU" sz="2400" dirty="0">
                <a:solidFill>
                  <a:schemeClr val="tx1"/>
                </a:solidFill>
              </a:rPr>
              <a:t>, а Той, </a:t>
            </a:r>
            <a:r>
              <a:rPr lang="ru-RU" sz="2400" dirty="0" err="1">
                <a:solidFill>
                  <a:schemeClr val="tx1"/>
                </a:solidFill>
              </a:rPr>
              <a:t>хто</a:t>
            </a:r>
            <a:r>
              <a:rPr lang="ru-RU" sz="2400" dirty="0">
                <a:solidFill>
                  <a:schemeClr val="tx1"/>
                </a:solidFill>
              </a:rPr>
              <a:t> все </a:t>
            </a:r>
            <a:r>
              <a:rPr lang="ru-RU" sz="2400" dirty="0" err="1">
                <a:solidFill>
                  <a:schemeClr val="tx1"/>
                </a:solidFill>
              </a:rPr>
              <a:t>збудував</a:t>
            </a:r>
            <a:r>
              <a:rPr lang="ru-RU" sz="2400" dirty="0">
                <a:solidFill>
                  <a:schemeClr val="tx1"/>
                </a:solidFill>
              </a:rPr>
              <a:t>, то Бог.</a:t>
            </a:r>
            <a:r>
              <a:rPr lang="uk-UA" sz="2400" dirty="0">
                <a:solidFill>
                  <a:schemeClr val="tx1"/>
                </a:solidFill>
              </a:rPr>
              <a:t>»</a:t>
            </a:r>
            <a:r>
              <a:rPr lang="uk" sz="2400" dirty="0">
                <a:solidFill>
                  <a:schemeClr val="tx1"/>
                </a:solidFill>
              </a:rPr>
              <a:t> </a:t>
            </a:r>
          </a:p>
          <a:p>
            <a:pPr algn="l"/>
            <a:br>
              <a:rPr lang="ru-RU" sz="2400" dirty="0">
                <a:solidFill>
                  <a:schemeClr val="tx1"/>
                </a:solidFill>
              </a:rPr>
            </a:br>
            <a:r>
              <a:rPr lang="uk-UA" sz="2400" dirty="0">
                <a:solidFill>
                  <a:schemeClr val="tx1"/>
                </a:solidFill>
              </a:rPr>
              <a:t>Розмірковуючи над походженням нашого світу тобто, наслідку, і йдучи від наслідку назад до достатньої причини, християни намагаються показати ось цю  величезну ймовірність того, що Бог існує, як Першопричину всього наявного.</a:t>
            </a:r>
            <a:br>
              <a:rPr lang="ru-RU" sz="2400" dirty="0">
                <a:solidFill>
                  <a:schemeClr val="tx1"/>
                </a:solidFill>
              </a:rPr>
            </a:br>
            <a:br>
              <a:rPr lang="ru-RU" sz="2000" dirty="0">
                <a:solidFill>
                  <a:schemeClr val="tx1"/>
                </a:solidFill>
              </a:rPr>
            </a:br>
            <a:endParaRPr lang="ru-RU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3444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476672"/>
            <a:ext cx="8784976" cy="1470025"/>
          </a:xfrm>
        </p:spPr>
        <p:txBody>
          <a:bodyPr>
            <a:normAutofit fontScale="90000"/>
          </a:bodyPr>
          <a:lstStyle/>
          <a:p>
            <a:r>
              <a:rPr lang="uk" dirty="0"/>
              <a:t>Приклади свідомого порушення закону.</a:t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204864"/>
            <a:ext cx="8496944" cy="3960440"/>
          </a:xfrm>
        </p:spPr>
        <p:txBody>
          <a:bodyPr>
            <a:noAutofit/>
          </a:bodyPr>
          <a:lstStyle/>
          <a:p>
            <a:pPr algn="l"/>
            <a:r>
              <a:rPr lang="uk-UA" sz="2800" dirty="0">
                <a:solidFill>
                  <a:schemeClr val="tx1"/>
                </a:solidFill>
              </a:rPr>
              <a:t>Найпростіше порушення – це зачароване коло у визначенні чи в арґументації. Це коли одну думку підтверджують іншою, а інша ґрунтується на першій. </a:t>
            </a:r>
            <a:r>
              <a:rPr lang="uk-UA" sz="2800">
                <a:solidFill>
                  <a:schemeClr val="tx1"/>
                </a:solidFill>
              </a:rPr>
              <a:t>В результаті </a:t>
            </a:r>
            <a:r>
              <a:rPr lang="uk-UA" sz="2800" dirty="0">
                <a:solidFill>
                  <a:schemeClr val="tx1"/>
                </a:solidFill>
              </a:rPr>
              <a:t>думка залишається необґрунтованою</a:t>
            </a:r>
            <a:br>
              <a:rPr lang="ru-RU" sz="2800" dirty="0">
                <a:solidFill>
                  <a:schemeClr val="tx1"/>
                </a:solidFill>
              </a:rPr>
            </a:br>
            <a:r>
              <a:rPr lang="uk" sz="2800" dirty="0">
                <a:solidFill>
                  <a:schemeClr val="tx1"/>
                </a:solidFill>
              </a:rPr>
              <a:t> </a:t>
            </a:r>
            <a:br>
              <a:rPr lang="ru-RU" sz="2800" dirty="0">
                <a:solidFill>
                  <a:schemeClr val="tx1"/>
                </a:solidFill>
              </a:rPr>
            </a:br>
            <a:br>
              <a:rPr lang="ru-RU" sz="2800" dirty="0">
                <a:solidFill>
                  <a:schemeClr val="tx1"/>
                </a:solidFill>
              </a:rPr>
            </a:br>
            <a:br>
              <a:rPr lang="ru-RU" sz="2800" dirty="0">
                <a:solidFill>
                  <a:schemeClr val="tx1"/>
                </a:solidFill>
              </a:rPr>
            </a:br>
            <a:br>
              <a:rPr lang="ru-RU" sz="2400" dirty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205451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448</TotalTime>
  <Words>1343</Words>
  <Application>Microsoft Office PowerPoint</Application>
  <PresentationFormat>Экран (4:3)</PresentationFormat>
  <Paragraphs>89</Paragraphs>
  <Slides>17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0" baseType="lpstr">
      <vt:lpstr>Arial</vt:lpstr>
      <vt:lpstr>Calibri</vt:lpstr>
      <vt:lpstr>Тема Office</vt:lpstr>
      <vt:lpstr>Закон Причинно-наслідкового зв'язку</vt:lpstr>
      <vt:lpstr>Закон Причинно-наслідкового зв'язку</vt:lpstr>
      <vt:lpstr>Закон Причинно-наслідкового зв'язку</vt:lpstr>
      <vt:lpstr>Закон Причинно-наслідкового зв'язку</vt:lpstr>
      <vt:lpstr>Закон Причинно-наслідкового зв'язку</vt:lpstr>
      <vt:lpstr>Застосування Закону Причинно-наслідкового зв'язку. </vt:lpstr>
      <vt:lpstr>Застосування Закону Причинно-наслідкового зв'язку. </vt:lpstr>
      <vt:lpstr>Застосування Закону Причинно-наслідкового зв'язку. </vt:lpstr>
      <vt:lpstr>Приклади свідомого порушення закону. </vt:lpstr>
      <vt:lpstr>Приклади свідомого порушення закону. </vt:lpstr>
      <vt:lpstr>Критика закону причинно-наслідкового зв'язку Девіда Юма  (шотландський філософ 18 століття). </vt:lpstr>
      <vt:lpstr>Критика закону причинно-наслідкового зв'язку Девіда Юма  (шотландський філософ 18 століття). </vt:lpstr>
      <vt:lpstr>Критика закону причинно-наслідкового зв'язку Девіда Юма  (шотландський філософ 18 століття). </vt:lpstr>
      <vt:lpstr>Критика закону причинно-наслідкового зв'язку Девіда Юма  (шотландський філософ 18 століття). </vt:lpstr>
      <vt:lpstr>Критика закону причинно-наслідкового зв'язку Девіда Юма  (шотландський філософ 18 століття). </vt:lpstr>
      <vt:lpstr>Критика закону причинно-наслідкового зв'язку Девіда Юма  (шотландський філософ 18 століття). </vt:lpstr>
      <vt:lpstr>Критика закону причинно-наслідкового зв'язку Девіда Юма  (шотландський філософ 18 століття).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Закон Причинно-следственной связи</dc:title>
  <dc:creator>Admin</dc:creator>
  <cp:lastModifiedBy>Ruslan Lvov</cp:lastModifiedBy>
  <cp:revision>12</cp:revision>
  <dcterms:created xsi:type="dcterms:W3CDTF">2020-06-11T10:19:19Z</dcterms:created>
  <dcterms:modified xsi:type="dcterms:W3CDTF">2022-10-12T19:29:26Z</dcterms:modified>
</cp:coreProperties>
</file>