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9" r:id="rId3"/>
    <p:sldId id="279" r:id="rId4"/>
    <p:sldId id="280" r:id="rId5"/>
    <p:sldId id="297" r:id="rId6"/>
    <p:sldId id="298" r:id="rId7"/>
    <p:sldId id="282" r:id="rId8"/>
    <p:sldId id="296" r:id="rId9"/>
  </p:sldIdLst>
  <p:sldSz cx="9144000" cy="5143500" type="screen16x9"/>
  <p:notesSz cx="6858000" cy="9144000"/>
  <p:embeddedFontLst>
    <p:embeddedFont>
      <p:font typeface="Roboto Slab" charset="0"/>
      <p:regular r:id="rId11"/>
      <p:bold r:id="rId12"/>
    </p:embeddedFont>
    <p:embeddedFont>
      <p:font typeface="Impact" pitchFamily="34" charset="0"/>
      <p:regular r:id="rId13"/>
    </p:embeddedFont>
    <p:embeddedFont>
      <p:font typeface="Nixie One" charset="0"/>
      <p:regular r:id="rId14"/>
    </p:embeddedFont>
    <p:embeddedFont>
      <p:font typeface="Calibri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6" d="100"/>
          <a:sy n="66" d="100"/>
        </p:scale>
        <p:origin x="-636" y="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e2d5601ac4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e2d5601ac4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42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 style B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6057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64" r:id="rId5"/>
    <p:sldLayoutId id="2147483665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Evangelismo a 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Adictos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738838"/>
            <a:ext cx="486574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IX: Evangelización en distintos contextos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25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179512" y="2254682"/>
            <a:ext cx="5256584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buNone/>
            </a:pPr>
            <a:r>
              <a:rPr lang="es-MX" sz="1600" dirty="0">
                <a:latin typeface="Calibri" pitchFamily="34" charset="0"/>
              </a:rPr>
              <a:t>¿</a:t>
            </a:r>
            <a:r>
              <a:rPr lang="es-MX" sz="1600" dirty="0" smtClean="0">
                <a:latin typeface="Calibri" pitchFamily="34" charset="0"/>
              </a:rPr>
              <a:t>Para </a:t>
            </a:r>
            <a:r>
              <a:rPr lang="es-MX" sz="1600" dirty="0">
                <a:latin typeface="Calibri" pitchFamily="34" charset="0"/>
              </a:rPr>
              <a:t>quién será el ay</a:t>
            </a:r>
            <a:r>
              <a:rPr lang="es-MX" sz="1600" dirty="0" smtClean="0">
                <a:latin typeface="Calibri" pitchFamily="34" charset="0"/>
              </a:rPr>
              <a:t>? ¿</a:t>
            </a:r>
            <a:r>
              <a:rPr lang="es-MX" sz="1600" dirty="0">
                <a:latin typeface="Calibri" pitchFamily="34" charset="0"/>
              </a:rPr>
              <a:t>Para quién el dolor? </a:t>
            </a:r>
            <a:r>
              <a:rPr lang="es-MX" sz="1600" dirty="0" smtClean="0">
                <a:latin typeface="Calibri" pitchFamily="34" charset="0"/>
              </a:rPr>
              <a:t/>
            </a:r>
            <a:br>
              <a:rPr lang="es-MX" sz="1600" dirty="0" smtClean="0">
                <a:latin typeface="Calibri" pitchFamily="34" charset="0"/>
              </a:rPr>
            </a:br>
            <a:r>
              <a:rPr lang="es-MX" sz="1600" dirty="0" smtClean="0">
                <a:latin typeface="Calibri" pitchFamily="34" charset="0"/>
              </a:rPr>
              <a:t>¿</a:t>
            </a:r>
            <a:r>
              <a:rPr lang="es-MX" sz="1600" dirty="0">
                <a:latin typeface="Calibri" pitchFamily="34" charset="0"/>
              </a:rPr>
              <a:t>Para quién las rencillas</a:t>
            </a:r>
            <a:r>
              <a:rPr lang="es-MX" sz="1600" dirty="0" smtClean="0">
                <a:latin typeface="Calibri" pitchFamily="34" charset="0"/>
              </a:rPr>
              <a:t>? ¿</a:t>
            </a:r>
            <a:r>
              <a:rPr lang="es-MX" sz="1600" dirty="0">
                <a:latin typeface="Calibri" pitchFamily="34" charset="0"/>
              </a:rPr>
              <a:t>Para quién las quejas? </a:t>
            </a:r>
            <a:r>
              <a:rPr lang="es-MX" sz="1600" dirty="0" smtClean="0">
                <a:latin typeface="Calibri" pitchFamily="34" charset="0"/>
              </a:rPr>
              <a:t/>
            </a:r>
            <a:br>
              <a:rPr lang="es-MX" sz="1600" dirty="0" smtClean="0">
                <a:latin typeface="Calibri" pitchFamily="34" charset="0"/>
              </a:rPr>
            </a:br>
            <a:r>
              <a:rPr lang="es-MX" sz="1600" dirty="0" smtClean="0">
                <a:latin typeface="Calibri" pitchFamily="34" charset="0"/>
              </a:rPr>
              <a:t>¿</a:t>
            </a:r>
            <a:r>
              <a:rPr lang="es-MX" sz="1600" dirty="0">
                <a:latin typeface="Calibri" pitchFamily="34" charset="0"/>
              </a:rPr>
              <a:t>Para quién las heridas en </a:t>
            </a:r>
            <a:r>
              <a:rPr lang="es-MX" sz="1600" dirty="0" smtClean="0">
                <a:latin typeface="Calibri" pitchFamily="34" charset="0"/>
              </a:rPr>
              <a:t>balde?</a:t>
            </a:r>
            <a:br>
              <a:rPr lang="es-MX" sz="1600" dirty="0" smtClean="0">
                <a:latin typeface="Calibri" pitchFamily="34" charset="0"/>
              </a:rPr>
            </a:br>
            <a:r>
              <a:rPr lang="es-MX" sz="1600" dirty="0" smtClean="0">
                <a:latin typeface="Calibri" pitchFamily="34" charset="0"/>
              </a:rPr>
              <a:t>¿Para quién lo amoratado de los ojos?</a:t>
            </a:r>
            <a:br>
              <a:rPr lang="es-MX" sz="1600" dirty="0" smtClean="0">
                <a:latin typeface="Calibri" pitchFamily="34" charset="0"/>
              </a:rPr>
            </a:br>
            <a:r>
              <a:rPr lang="es-MX" sz="1600" dirty="0" smtClean="0">
                <a:latin typeface="Calibri" pitchFamily="34" charset="0"/>
              </a:rPr>
              <a:t>Para </a:t>
            </a:r>
            <a:r>
              <a:rPr lang="es-MX" sz="1600" dirty="0">
                <a:latin typeface="Calibri" pitchFamily="34" charset="0"/>
              </a:rPr>
              <a:t>los que se detienen mucho en el </a:t>
            </a:r>
            <a:r>
              <a:rPr lang="es-MX" sz="1600" dirty="0" smtClean="0">
                <a:latin typeface="Calibri" pitchFamily="34" charset="0"/>
              </a:rPr>
              <a:t>vino,</a:t>
            </a:r>
            <a:br>
              <a:rPr lang="es-MX" sz="1600" dirty="0" smtClean="0">
                <a:latin typeface="Calibri" pitchFamily="34" charset="0"/>
              </a:rPr>
            </a:br>
            <a:r>
              <a:rPr lang="es-MX" sz="1600" dirty="0" smtClean="0">
                <a:latin typeface="Calibri" pitchFamily="34" charset="0"/>
              </a:rPr>
              <a:t>Para </a:t>
            </a:r>
            <a:r>
              <a:rPr lang="es-MX" sz="1600" dirty="0">
                <a:latin typeface="Calibri" pitchFamily="34" charset="0"/>
              </a:rPr>
              <a:t>los que van buscando la </a:t>
            </a:r>
            <a:r>
              <a:rPr lang="es-MX" sz="1600" dirty="0" smtClean="0">
                <a:latin typeface="Calibri" pitchFamily="34" charset="0"/>
              </a:rPr>
              <a:t>mistura.</a:t>
            </a:r>
            <a:br>
              <a:rPr lang="es-MX" sz="1600" dirty="0" smtClean="0">
                <a:latin typeface="Calibri" pitchFamily="34" charset="0"/>
              </a:rPr>
            </a:br>
            <a:r>
              <a:rPr lang="es-MX" sz="1600" dirty="0" smtClean="0">
                <a:latin typeface="Calibri" pitchFamily="34" charset="0"/>
              </a:rPr>
              <a:t>No </a:t>
            </a:r>
            <a:r>
              <a:rPr lang="es-MX" sz="1600" dirty="0">
                <a:latin typeface="Calibri" pitchFamily="34" charset="0"/>
              </a:rPr>
              <a:t>mires al vino cuando </a:t>
            </a:r>
            <a:r>
              <a:rPr lang="es-MX" sz="1600" dirty="0" smtClean="0">
                <a:latin typeface="Calibri" pitchFamily="34" charset="0"/>
              </a:rPr>
              <a:t>rojea,</a:t>
            </a:r>
            <a:br>
              <a:rPr lang="es-MX" sz="1600" dirty="0" smtClean="0">
                <a:latin typeface="Calibri" pitchFamily="34" charset="0"/>
              </a:rPr>
            </a:br>
            <a:r>
              <a:rPr lang="es-MX" sz="1600" dirty="0" smtClean="0">
                <a:latin typeface="Calibri" pitchFamily="34" charset="0"/>
              </a:rPr>
              <a:t>Cuando </a:t>
            </a:r>
            <a:r>
              <a:rPr lang="es-MX" sz="1600" dirty="0">
                <a:latin typeface="Calibri" pitchFamily="34" charset="0"/>
              </a:rPr>
              <a:t>resplandece su color en la </a:t>
            </a:r>
            <a:r>
              <a:rPr lang="es-MX" sz="1600" dirty="0" smtClean="0">
                <a:latin typeface="Calibri" pitchFamily="34" charset="0"/>
              </a:rPr>
              <a:t>copa.</a:t>
            </a:r>
            <a:br>
              <a:rPr lang="es-MX" sz="1600" dirty="0" smtClean="0">
                <a:latin typeface="Calibri" pitchFamily="34" charset="0"/>
              </a:rPr>
            </a:br>
            <a:r>
              <a:rPr lang="es-MX" sz="1600" dirty="0" smtClean="0">
                <a:latin typeface="Calibri" pitchFamily="34" charset="0"/>
              </a:rPr>
              <a:t>Se </a:t>
            </a:r>
            <a:r>
              <a:rPr lang="es-MX" sz="1600" dirty="0">
                <a:latin typeface="Calibri" pitchFamily="34" charset="0"/>
              </a:rPr>
              <a:t>entra suavemente</a:t>
            </a:r>
            <a:r>
              <a:rPr lang="es-MX" sz="1600" dirty="0" smtClean="0">
                <a:latin typeface="Calibri" pitchFamily="34" charset="0"/>
              </a:rPr>
              <a:t>;</a:t>
            </a:r>
            <a:endParaRPr lang="es-MX" sz="1600"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err="1" smtClean="0">
                <a:solidFill>
                  <a:schemeClr val="bg1"/>
                </a:solidFill>
                <a:latin typeface="Calibri" pitchFamily="34" charset="0"/>
              </a:rPr>
              <a:t>Proverbios</a:t>
            </a: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 23:29-35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608512" y="1347614"/>
            <a:ext cx="4572000" cy="238526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ts val="600"/>
              </a:spcBef>
              <a:buClr>
                <a:srgbClr val="FFFFFF"/>
              </a:buClr>
              <a:buSzPts val="2000"/>
            </a:pPr>
            <a:r>
              <a:rPr lang="es-MX" sz="1600" dirty="0">
                <a:solidFill>
                  <a:srgbClr val="FFFFFF"/>
                </a:solidFill>
                <a:latin typeface="Calibri" pitchFamily="34" charset="0"/>
                <a:sym typeface="Nixie One"/>
              </a:rPr>
              <a:t>Mas al fin como serpiente </a:t>
            </a:r>
            <a: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  <a:t>morderá,</a:t>
            </a:r>
            <a:b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</a:br>
            <a: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  <a:t>Y </a:t>
            </a:r>
            <a:r>
              <a:rPr lang="es-MX" sz="1600" dirty="0">
                <a:solidFill>
                  <a:srgbClr val="FFFFFF"/>
                </a:solidFill>
                <a:latin typeface="Calibri" pitchFamily="34" charset="0"/>
                <a:sym typeface="Nixie One"/>
              </a:rPr>
              <a:t>como áspid dará </a:t>
            </a:r>
            <a: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  <a:t>dolor.</a:t>
            </a:r>
            <a:b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</a:br>
            <a: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  <a:t>Tus </a:t>
            </a:r>
            <a:r>
              <a:rPr lang="es-MX" sz="1600" dirty="0">
                <a:solidFill>
                  <a:srgbClr val="FFFFFF"/>
                </a:solidFill>
                <a:latin typeface="Calibri" pitchFamily="34" charset="0"/>
                <a:sym typeface="Nixie One"/>
              </a:rPr>
              <a:t>ojos mirarán cosas </a:t>
            </a:r>
            <a: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  <a:t>extrañas,</a:t>
            </a:r>
            <a:b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</a:br>
            <a: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  <a:t>Y </a:t>
            </a:r>
            <a:r>
              <a:rPr lang="es-MX" sz="1600" dirty="0">
                <a:solidFill>
                  <a:srgbClr val="FFFFFF"/>
                </a:solidFill>
                <a:latin typeface="Calibri" pitchFamily="34" charset="0"/>
                <a:sym typeface="Nixie One"/>
              </a:rPr>
              <a:t>tu corazón hablará </a:t>
            </a:r>
            <a: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  <a:t>perversidades.</a:t>
            </a:r>
            <a:b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</a:br>
            <a: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  <a:t>Serás </a:t>
            </a:r>
            <a:r>
              <a:rPr lang="es-MX" sz="1600" dirty="0">
                <a:solidFill>
                  <a:srgbClr val="FFFFFF"/>
                </a:solidFill>
                <a:latin typeface="Calibri" pitchFamily="34" charset="0"/>
                <a:sym typeface="Nixie One"/>
              </a:rPr>
              <a:t>como el que yace en medio del </a:t>
            </a:r>
            <a: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  <a:t>mar,</a:t>
            </a:r>
            <a:b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</a:br>
            <a: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  <a:t>O </a:t>
            </a:r>
            <a:r>
              <a:rPr lang="es-MX" sz="1600" dirty="0">
                <a:solidFill>
                  <a:srgbClr val="FFFFFF"/>
                </a:solidFill>
                <a:latin typeface="Calibri" pitchFamily="34" charset="0"/>
                <a:sym typeface="Nixie One"/>
              </a:rPr>
              <a:t>como el que está en la punta de un </a:t>
            </a:r>
            <a: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  <a:t>mastelero.</a:t>
            </a:r>
            <a:b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</a:br>
            <a: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  <a:t>Y </a:t>
            </a:r>
            <a:r>
              <a:rPr lang="es-MX" sz="1600" dirty="0">
                <a:solidFill>
                  <a:srgbClr val="FFFFFF"/>
                </a:solidFill>
                <a:latin typeface="Calibri" pitchFamily="34" charset="0"/>
                <a:sym typeface="Nixie One"/>
              </a:rPr>
              <a:t>dirás: Me hirieron, mas no me </a:t>
            </a:r>
            <a: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  <a:t>dolió;</a:t>
            </a:r>
            <a:b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</a:br>
            <a: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  <a:t>Me </a:t>
            </a:r>
            <a:r>
              <a:rPr lang="es-MX" sz="1600" dirty="0">
                <a:solidFill>
                  <a:srgbClr val="FFFFFF"/>
                </a:solidFill>
                <a:latin typeface="Calibri" pitchFamily="34" charset="0"/>
                <a:sym typeface="Nixie One"/>
              </a:rPr>
              <a:t>azotaron, mas no lo </a:t>
            </a:r>
            <a: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  <a:t>sentí;</a:t>
            </a:r>
            <a:b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</a:br>
            <a:r>
              <a:rPr lang="es-MX" sz="1600" dirty="0" smtClean="0">
                <a:solidFill>
                  <a:srgbClr val="FFFFFF"/>
                </a:solidFill>
                <a:latin typeface="Calibri" pitchFamily="34" charset="0"/>
                <a:sym typeface="Nixie One"/>
              </a:rPr>
              <a:t>Cuando </a:t>
            </a:r>
            <a:r>
              <a:rPr lang="es-MX" sz="1600" dirty="0">
                <a:solidFill>
                  <a:srgbClr val="FFFFFF"/>
                </a:solidFill>
                <a:latin typeface="Calibri" pitchFamily="34" charset="0"/>
                <a:sym typeface="Nixie One"/>
              </a:rPr>
              <a:t>despertare, aún lo volveré a buscar</a:t>
            </a: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Las adicciones </a:t>
            </a: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Google Shape;220;p22"/>
          <p:cNvSpPr txBox="1">
            <a:spLocks/>
          </p:cNvSpPr>
          <p:nvPr/>
        </p:nvSpPr>
        <p:spPr>
          <a:xfrm>
            <a:off x="395536" y="1783298"/>
            <a:ext cx="8280920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2400" b="1" dirty="0" smtClean="0">
                <a:latin typeface="Calibri" pitchFamily="34" charset="0"/>
              </a:rPr>
              <a:t>Adicción: </a:t>
            </a:r>
            <a:r>
              <a:rPr lang="es-MX" sz="2400" dirty="0" smtClean="0">
                <a:latin typeface="Calibri" pitchFamily="34" charset="0"/>
              </a:rPr>
              <a:t>cualquier comportamiento repetitivo compulsivo</a:t>
            </a:r>
          </a:p>
          <a:p>
            <a:endParaRPr lang="es-MX" sz="2400" b="1" dirty="0">
              <a:latin typeface="Calibri" pitchFamily="34" charset="0"/>
            </a:endParaRPr>
          </a:p>
          <a:p>
            <a:r>
              <a:rPr lang="es-MX" sz="2400" b="1" dirty="0" smtClean="0">
                <a:latin typeface="Calibri" pitchFamily="34" charset="0"/>
              </a:rPr>
              <a:t>Adicción: </a:t>
            </a:r>
            <a:r>
              <a:rPr lang="es-MX" sz="2400" dirty="0" smtClean="0">
                <a:latin typeface="Calibri" pitchFamily="34" charset="0"/>
              </a:rPr>
              <a:t>Es la esclavitud por el control de una sustancia, actividad o estado de ánimo que se convierte en el centro de la vida.</a:t>
            </a:r>
          </a:p>
          <a:p>
            <a:endParaRPr lang="es-MX" sz="2400" b="1" dirty="0">
              <a:latin typeface="Calibri" pitchFamily="34" charset="0"/>
            </a:endParaRPr>
          </a:p>
          <a:p>
            <a:pPr algn="ctr"/>
            <a:r>
              <a:rPr lang="es-MX" sz="2400" dirty="0" smtClean="0">
                <a:latin typeface="Calibri" pitchFamily="34" charset="0"/>
              </a:rPr>
              <a:t>«Como la adicción pone a Dios fuera de la vida, la persona se consume por la búsqueda pecaminosa de la satisfacción»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Adicciones 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7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8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oogle Shape;1495;p49"/>
          <p:cNvGrpSpPr/>
          <p:nvPr/>
        </p:nvGrpSpPr>
        <p:grpSpPr>
          <a:xfrm>
            <a:off x="3779910" y="627534"/>
            <a:ext cx="5184578" cy="4320498"/>
            <a:chOff x="7050768" y="5526199"/>
            <a:chExt cx="719953" cy="647534"/>
          </a:xfrm>
        </p:grpSpPr>
        <p:sp>
          <p:nvSpPr>
            <p:cNvPr id="15" name="Google Shape;1496;p4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497;p4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498;p4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499;p4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500;p4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501;p4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502;p49"/>
            <p:cNvSpPr/>
            <p:nvPr/>
          </p:nvSpPr>
          <p:spPr>
            <a:xfrm>
              <a:off x="7134476" y="5655289"/>
              <a:ext cx="139512" cy="149620"/>
            </a:xfrm>
            <a:custGeom>
              <a:avLst/>
              <a:gdLst/>
              <a:ahLst/>
              <a:cxnLst/>
              <a:rect l="l" t="t" r="r" b="b"/>
              <a:pathLst>
                <a:path w="306" h="328" extrusionOk="0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503;p49"/>
            <p:cNvSpPr/>
            <p:nvPr/>
          </p:nvSpPr>
          <p:spPr>
            <a:xfrm>
              <a:off x="7351783" y="5564482"/>
              <a:ext cx="119371" cy="92287"/>
            </a:xfrm>
            <a:custGeom>
              <a:avLst/>
              <a:gdLst/>
              <a:ahLst/>
              <a:cxnLst/>
              <a:rect l="l" t="t" r="r" b="b"/>
              <a:pathLst>
                <a:path w="262" h="202" extrusionOk="0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504;p49"/>
            <p:cNvSpPr/>
            <p:nvPr/>
          </p:nvSpPr>
          <p:spPr>
            <a:xfrm>
              <a:off x="7548579" y="5894792"/>
              <a:ext cx="138958" cy="149249"/>
            </a:xfrm>
            <a:custGeom>
              <a:avLst/>
              <a:gdLst/>
              <a:ahLst/>
              <a:cxnLst/>
              <a:rect l="l" t="t" r="r" b="b"/>
              <a:pathLst>
                <a:path w="305" h="327" extrusionOk="0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505;p49"/>
            <p:cNvSpPr/>
            <p:nvPr/>
          </p:nvSpPr>
          <p:spPr>
            <a:xfrm>
              <a:off x="7548579" y="5655844"/>
              <a:ext cx="138958" cy="149065"/>
            </a:xfrm>
            <a:custGeom>
              <a:avLst/>
              <a:gdLst/>
              <a:ahLst/>
              <a:cxnLst/>
              <a:rect l="l" t="t" r="r" b="b"/>
              <a:pathLst>
                <a:path w="305" h="327" extrusionOk="0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506;p49"/>
            <p:cNvSpPr/>
            <p:nvPr/>
          </p:nvSpPr>
          <p:spPr>
            <a:xfrm>
              <a:off x="7134476" y="5894792"/>
              <a:ext cx="139512" cy="149620"/>
            </a:xfrm>
            <a:custGeom>
              <a:avLst/>
              <a:gdLst/>
              <a:ahLst/>
              <a:cxnLst/>
              <a:rect l="l" t="t" r="r" b="b"/>
              <a:pathLst>
                <a:path w="306" h="328" extrusionOk="0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507;p49"/>
            <p:cNvSpPr/>
            <p:nvPr/>
          </p:nvSpPr>
          <p:spPr>
            <a:xfrm>
              <a:off x="7351783" y="6043117"/>
              <a:ext cx="119371" cy="92102"/>
            </a:xfrm>
            <a:custGeom>
              <a:avLst/>
              <a:gdLst/>
              <a:ahLst/>
              <a:cxnLst/>
              <a:rect l="l" t="t" r="r" b="b"/>
              <a:pathLst>
                <a:path w="262" h="202" extrusionOk="0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" name="Google Shape;203;p21"/>
          <p:cNvSpPr txBox="1">
            <a:spLocks/>
          </p:cNvSpPr>
          <p:nvPr/>
        </p:nvSpPr>
        <p:spPr>
          <a:xfrm>
            <a:off x="4281208" y="678954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Alcohol</a:t>
            </a:r>
          </a:p>
        </p:txBody>
      </p:sp>
      <p:sp>
        <p:nvSpPr>
          <p:cNvPr id="28" name="Google Shape;203;p21"/>
          <p:cNvSpPr txBox="1">
            <a:spLocks/>
          </p:cNvSpPr>
          <p:nvPr/>
        </p:nvSpPr>
        <p:spPr>
          <a:xfrm>
            <a:off x="6286016" y="699542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Drogas</a:t>
            </a:r>
          </a:p>
        </p:txBody>
      </p:sp>
      <p:sp>
        <p:nvSpPr>
          <p:cNvPr id="29" name="Google Shape;203;p21"/>
          <p:cNvSpPr txBox="1">
            <a:spLocks/>
          </p:cNvSpPr>
          <p:nvPr/>
        </p:nvSpPr>
        <p:spPr>
          <a:xfrm>
            <a:off x="7294128" y="2263130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Comida</a:t>
            </a:r>
          </a:p>
        </p:txBody>
      </p:sp>
      <p:sp>
        <p:nvSpPr>
          <p:cNvPr id="30" name="Google Shape;203;p21"/>
          <p:cNvSpPr txBox="1">
            <a:spLocks/>
          </p:cNvSpPr>
          <p:nvPr/>
        </p:nvSpPr>
        <p:spPr>
          <a:xfrm>
            <a:off x="6286016" y="3867894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Ejercicio</a:t>
            </a:r>
          </a:p>
        </p:txBody>
      </p:sp>
      <p:sp>
        <p:nvSpPr>
          <p:cNvPr id="31" name="Google Shape;203;p21"/>
          <p:cNvSpPr txBox="1">
            <a:spLocks/>
          </p:cNvSpPr>
          <p:nvPr/>
        </p:nvSpPr>
        <p:spPr>
          <a:xfrm>
            <a:off x="4269792" y="3939902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Trabajo</a:t>
            </a:r>
          </a:p>
        </p:txBody>
      </p:sp>
      <p:sp>
        <p:nvSpPr>
          <p:cNvPr id="32" name="Google Shape;203;p21"/>
          <p:cNvSpPr txBox="1">
            <a:spLocks/>
          </p:cNvSpPr>
          <p:nvPr/>
        </p:nvSpPr>
        <p:spPr>
          <a:xfrm>
            <a:off x="3261680" y="2272665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Sexualidad</a:t>
            </a:r>
          </a:p>
        </p:txBody>
      </p:sp>
      <p:sp>
        <p:nvSpPr>
          <p:cNvPr id="33" name="Google Shape;220;p22"/>
          <p:cNvSpPr txBox="1">
            <a:spLocks/>
          </p:cNvSpPr>
          <p:nvPr/>
        </p:nvSpPr>
        <p:spPr>
          <a:xfrm>
            <a:off x="395536" y="1783298"/>
            <a:ext cx="3384374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«El adicto cree en la mentira de que hay algo en el mundo que satisface más que Dios»</a:t>
            </a:r>
          </a:p>
          <a:p>
            <a:pPr algn="ctr"/>
            <a:endParaRPr lang="es-MX" sz="2400" dirty="0">
              <a:latin typeface="Calibri" pitchFamily="34" charset="0"/>
            </a:endParaRPr>
          </a:p>
          <a:p>
            <a:pPr algn="ctr"/>
            <a:r>
              <a:rPr lang="es-MX" sz="2400" dirty="0" smtClean="0">
                <a:latin typeface="Calibri" pitchFamily="34" charset="0"/>
              </a:rPr>
              <a:t>«El adicto subestima el poder de la esclavitud»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5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0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¿Qué hacer?</a:t>
            </a:r>
            <a:endParaRPr dirty="0"/>
          </a:p>
        </p:txBody>
      </p:sp>
      <p:sp>
        <p:nvSpPr>
          <p:cNvPr id="479" name="Google Shape;479;p4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Calibri" pitchFamily="34" charset="0"/>
              </a:rPr>
              <a:t>6</a:t>
            </a:fld>
            <a:endParaRPr>
              <a:latin typeface="Calibri" pitchFamily="34" charset="0"/>
            </a:endParaRPr>
          </a:p>
        </p:txBody>
      </p:sp>
      <p:sp>
        <p:nvSpPr>
          <p:cNvPr id="480" name="Google Shape;480;p40"/>
          <p:cNvSpPr/>
          <p:nvPr/>
        </p:nvSpPr>
        <p:spPr>
          <a:xfrm>
            <a:off x="0" y="2795777"/>
            <a:ext cx="9144000" cy="1011044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40"/>
          <p:cNvSpPr/>
          <p:nvPr/>
        </p:nvSpPr>
        <p:spPr>
          <a:xfrm>
            <a:off x="0" y="2795777"/>
            <a:ext cx="9144000" cy="1011044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2" name="Google Shape;482;p40"/>
          <p:cNvGrpSpPr/>
          <p:nvPr/>
        </p:nvGrpSpPr>
        <p:grpSpPr>
          <a:xfrm>
            <a:off x="1786339" y="2128150"/>
            <a:ext cx="473400" cy="473400"/>
            <a:chOff x="1786339" y="1703401"/>
            <a:chExt cx="473400" cy="473400"/>
          </a:xfrm>
        </p:grpSpPr>
        <p:sp>
          <p:nvSpPr>
            <p:cNvPr id="483" name="Google Shape;483;p40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1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485" name="Google Shape;485;p40"/>
          <p:cNvGrpSpPr/>
          <p:nvPr/>
        </p:nvGrpSpPr>
        <p:grpSpPr>
          <a:xfrm>
            <a:off x="3814414" y="2128150"/>
            <a:ext cx="473400" cy="473400"/>
            <a:chOff x="3814414" y="1703401"/>
            <a:chExt cx="473400" cy="473400"/>
          </a:xfrm>
        </p:grpSpPr>
        <p:sp>
          <p:nvSpPr>
            <p:cNvPr id="486" name="Google Shape;486;p40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3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488" name="Google Shape;488;p40"/>
          <p:cNvGrpSpPr/>
          <p:nvPr/>
        </p:nvGrpSpPr>
        <p:grpSpPr>
          <a:xfrm>
            <a:off x="5842489" y="2128150"/>
            <a:ext cx="473400" cy="473400"/>
            <a:chOff x="5842489" y="1703401"/>
            <a:chExt cx="473400" cy="473400"/>
          </a:xfrm>
        </p:grpSpPr>
        <p:sp>
          <p:nvSpPr>
            <p:cNvPr id="489" name="Google Shape;489;p40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90" name="Google Shape;490;p40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5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491" name="Google Shape;491;p40"/>
          <p:cNvGrpSpPr/>
          <p:nvPr/>
        </p:nvGrpSpPr>
        <p:grpSpPr>
          <a:xfrm>
            <a:off x="6880814" y="4001049"/>
            <a:ext cx="473400" cy="473400"/>
            <a:chOff x="6880814" y="3576300"/>
            <a:chExt cx="473400" cy="473400"/>
          </a:xfrm>
        </p:grpSpPr>
        <p:sp>
          <p:nvSpPr>
            <p:cNvPr id="492" name="Google Shape;492;p40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93" name="Google Shape;493;p40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6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494" name="Google Shape;494;p40"/>
          <p:cNvGrpSpPr/>
          <p:nvPr/>
        </p:nvGrpSpPr>
        <p:grpSpPr>
          <a:xfrm>
            <a:off x="4852739" y="4001049"/>
            <a:ext cx="473400" cy="473400"/>
            <a:chOff x="4852739" y="3576300"/>
            <a:chExt cx="473400" cy="473400"/>
          </a:xfrm>
        </p:grpSpPr>
        <p:sp>
          <p:nvSpPr>
            <p:cNvPr id="495" name="Google Shape;495;p40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96" name="Google Shape;496;p40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4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497" name="Google Shape;497;p40"/>
          <p:cNvGrpSpPr/>
          <p:nvPr/>
        </p:nvGrpSpPr>
        <p:grpSpPr>
          <a:xfrm>
            <a:off x="2824664" y="4001049"/>
            <a:ext cx="473400" cy="473400"/>
            <a:chOff x="2824664" y="3576300"/>
            <a:chExt cx="473400" cy="473400"/>
          </a:xfrm>
        </p:grpSpPr>
        <p:sp>
          <p:nvSpPr>
            <p:cNvPr id="498" name="Google Shape;498;p40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99" name="Google Shape;499;p40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2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sp>
        <p:nvSpPr>
          <p:cNvPr id="500" name="Google Shape;500;p40"/>
          <p:cNvSpPr txBox="1"/>
          <p:nvPr/>
        </p:nvSpPr>
        <p:spPr>
          <a:xfrm>
            <a:off x="1379850" y="1580849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Tratar de entender la situación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1" name="Google Shape;501;p40"/>
          <p:cNvSpPr txBox="1"/>
          <p:nvPr/>
        </p:nvSpPr>
        <p:spPr>
          <a:xfrm>
            <a:off x="3377205" y="1580849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Presentarles el evangelio 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2" name="Google Shape;502;p40"/>
          <p:cNvSpPr txBox="1"/>
          <p:nvPr/>
        </p:nvSpPr>
        <p:spPr>
          <a:xfrm>
            <a:off x="5436010" y="1580849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Guiarlo a ver la posibilidad de un cambio de vida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3" name="Google Shape;503;p40"/>
          <p:cNvSpPr txBox="1"/>
          <p:nvPr/>
        </p:nvSpPr>
        <p:spPr>
          <a:xfrm>
            <a:off x="2418175" y="4488349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Hacerlo ver su realidad y las consecuencias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4" name="Google Shape;504;p40"/>
          <p:cNvSpPr txBox="1"/>
          <p:nvPr/>
        </p:nvSpPr>
        <p:spPr>
          <a:xfrm>
            <a:off x="4446255" y="4488349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Ayudarlo a superar las tentaciones 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5" name="Google Shape;505;p40"/>
          <p:cNvSpPr txBox="1"/>
          <p:nvPr/>
        </p:nvSpPr>
        <p:spPr>
          <a:xfrm>
            <a:off x="6474335" y="4488349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Acompañarlo o referirlo a un grupo de ayuda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6" name="Google Shape;506;p40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3377205" y="2425348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8531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Acciones Prácticas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3029"/>
            <a:ext cx="4320479" cy="35995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220;p22"/>
          <p:cNvSpPr txBox="1">
            <a:spLocks/>
          </p:cNvSpPr>
          <p:nvPr/>
        </p:nvSpPr>
        <p:spPr>
          <a:xfrm>
            <a:off x="4775200" y="703178"/>
            <a:ext cx="4260280" cy="30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▪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▫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800100" lvl="1" indent="-342900" algn="ctr"/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r>
              <a:rPr lang="es-MX" sz="2400" dirty="0">
                <a:latin typeface="Calibri" pitchFamily="34" charset="0"/>
              </a:rPr>
              <a:t>Evite hablar cuando no estén conscientes </a:t>
            </a: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800100" lvl="1" indent="-342900"/>
            <a:r>
              <a:rPr lang="es-MX" sz="2400" dirty="0">
                <a:latin typeface="Calibri" pitchFamily="34" charset="0"/>
              </a:rPr>
              <a:t>Recuerde que hay hábitos </a:t>
            </a:r>
            <a:r>
              <a:rPr lang="es-MX" sz="2400" dirty="0" smtClean="0">
                <a:latin typeface="Calibri" pitchFamily="34" charset="0"/>
              </a:rPr>
              <a:t>arraigados</a:t>
            </a: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800100" lvl="1" indent="-342900"/>
            <a:r>
              <a:rPr lang="es-MX" sz="2400" dirty="0">
                <a:latin typeface="Calibri" pitchFamily="34" charset="0"/>
              </a:rPr>
              <a:t>Prepárese para </a:t>
            </a:r>
            <a:r>
              <a:rPr lang="es-MX" sz="2400" dirty="0" smtClean="0">
                <a:latin typeface="Calibri" pitchFamily="34" charset="0"/>
              </a:rPr>
              <a:t>escuchar</a:t>
            </a: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800100" lvl="1" indent="-342900"/>
            <a:r>
              <a:rPr lang="es-MX" sz="2400" dirty="0">
                <a:latin typeface="Calibri" pitchFamily="34" charset="0"/>
              </a:rPr>
              <a:t>Prepárese para acompañar</a:t>
            </a:r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Christian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Buehner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https://unsplash.com/photos/rWm2IhtmZN0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IX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los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capítulos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«Alcanzar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a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los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adictos»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(263-278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),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«Cuando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las naciones vienen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a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nosotros»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(279-294)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y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«A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uno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de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estos»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(295-308)  en el libro “La Evangelización” (45 págs.)</a:t>
            </a: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5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6665406</TotalTime>
  <Words>297</Words>
  <Application>Microsoft Office PowerPoint</Application>
  <PresentationFormat>Presentación en pantalla (16:9)</PresentationFormat>
  <Paragraphs>69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Roboto Slab</vt:lpstr>
      <vt:lpstr>Impact</vt:lpstr>
      <vt:lpstr>Nixie One</vt:lpstr>
      <vt:lpstr>Calibri</vt:lpstr>
      <vt:lpstr>Warwick template</vt:lpstr>
      <vt:lpstr>Evangelismo: Presentando la Gracia</vt:lpstr>
      <vt:lpstr>Evangelismo a  Adictos</vt:lpstr>
      <vt:lpstr>Presentación de PowerPoint</vt:lpstr>
      <vt:lpstr>Las adicciones </vt:lpstr>
      <vt:lpstr>Adicciones </vt:lpstr>
      <vt:lpstr>¿Qué hacer?</vt:lpstr>
      <vt:lpstr>Acciones Prácticas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83</cp:revision>
  <dcterms:modified xsi:type="dcterms:W3CDTF">2021-09-28T14:41:07Z</dcterms:modified>
</cp:coreProperties>
</file>