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9" r:id="rId3"/>
    <p:sldId id="279" r:id="rId4"/>
    <p:sldId id="280" r:id="rId5"/>
    <p:sldId id="297" r:id="rId6"/>
    <p:sldId id="298" r:id="rId7"/>
    <p:sldId id="282" r:id="rId8"/>
    <p:sldId id="296" r:id="rId9"/>
  </p:sldIdLst>
  <p:sldSz cx="9144000" cy="5143500" type="screen16x9"/>
  <p:notesSz cx="6858000" cy="9144000"/>
  <p:embeddedFontLst>
    <p:embeddedFont>
      <p:font typeface="Roboto Slab" charset="0"/>
      <p:regular r:id="rId11"/>
      <p:bold r:id="rId12"/>
    </p:embeddedFont>
    <p:embeddedFont>
      <p:font typeface="Impact" pitchFamily="34" charset="0"/>
      <p:regular r:id="rId13"/>
    </p:embeddedFont>
    <p:embeddedFont>
      <p:font typeface="Nixie One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636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732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e2d5601ac4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e2d5601ac4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542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 style B"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605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64" r:id="rId5"/>
    <p:sldLayoutId id="2147483665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189856" y="2211710"/>
            <a:ext cx="676652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Evangelismo: Presentando la Gracia</a:t>
            </a:r>
            <a:endParaRPr dirty="0">
              <a:latin typeface="Calibri" pitchFamily="34" charset="0"/>
            </a:endParaRPr>
          </a:p>
        </p:txBody>
      </p:sp>
      <p:grpSp>
        <p:nvGrpSpPr>
          <p:cNvPr id="106" name="Google Shape;106;p13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7" name="Google Shape;107;p13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35;p15"/>
          <p:cNvSpPr txBox="1">
            <a:spLocks/>
          </p:cNvSpPr>
          <p:nvPr/>
        </p:nvSpPr>
        <p:spPr>
          <a:xfrm>
            <a:off x="0" y="123478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718064" y="2571750"/>
            <a:ext cx="531741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Evangelismo a </a:t>
            </a:r>
            <a:br>
              <a:rPr lang="es-MX" dirty="0" smtClean="0">
                <a:latin typeface="Calibri" pitchFamily="34" charset="0"/>
              </a:rPr>
            </a:br>
            <a:r>
              <a:rPr lang="es-MX" dirty="0" smtClean="0">
                <a:latin typeface="Calibri" pitchFamily="34" charset="0"/>
              </a:rPr>
              <a:t>Adictos</a:t>
            </a:r>
            <a:endParaRPr dirty="0">
              <a:latin typeface="Calibri" pitchFamily="34" charset="0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xfrm>
            <a:off x="3738708" y="3738838"/>
            <a:ext cx="486574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Unidad IX: Evangelización en distintos contextos</a:t>
            </a:r>
            <a:endParaRPr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841282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0" dirty="0" smtClean="0">
                <a:solidFill>
                  <a:schemeClr val="accent2"/>
                </a:solidFill>
                <a:latin typeface="Calibri" pitchFamily="34" charset="0"/>
                <a:ea typeface="Roboto Slab"/>
                <a:cs typeface="Roboto Slab"/>
                <a:sym typeface="Roboto Slab"/>
              </a:rPr>
              <a:t>25</a:t>
            </a:r>
            <a:endParaRPr sz="20000" dirty="0">
              <a:solidFill>
                <a:schemeClr val="accent2"/>
              </a:solidFill>
              <a:latin typeface="Calibri" pitchFamily="34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Google Shape;105;p13"/>
          <p:cNvSpPr txBox="1">
            <a:spLocks/>
          </p:cNvSpPr>
          <p:nvPr/>
        </p:nvSpPr>
        <p:spPr>
          <a:xfrm>
            <a:off x="685800" y="259822"/>
            <a:ext cx="237403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Sesión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179512" y="2254682"/>
            <a:ext cx="5256584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buNone/>
            </a:pPr>
            <a:r>
              <a:rPr lang="es-MX" sz="1600" dirty="0">
                <a:latin typeface="Calibri" pitchFamily="34" charset="0"/>
              </a:rPr>
              <a:t>¿</a:t>
            </a:r>
            <a:r>
              <a:rPr lang="es-MX" sz="1600" dirty="0" smtClean="0">
                <a:latin typeface="Calibri" pitchFamily="34" charset="0"/>
              </a:rPr>
              <a:t>Para </a:t>
            </a:r>
            <a:r>
              <a:rPr lang="es-MX" sz="1600" dirty="0">
                <a:latin typeface="Calibri" pitchFamily="34" charset="0"/>
              </a:rPr>
              <a:t>quién será el ay</a:t>
            </a:r>
            <a:r>
              <a:rPr lang="es-MX" sz="1600" dirty="0" smtClean="0">
                <a:latin typeface="Calibri" pitchFamily="34" charset="0"/>
              </a:rPr>
              <a:t>? ¿</a:t>
            </a:r>
            <a:r>
              <a:rPr lang="es-MX" sz="1600" dirty="0">
                <a:latin typeface="Calibri" pitchFamily="34" charset="0"/>
              </a:rPr>
              <a:t>Para quién el dolor? </a:t>
            </a:r>
            <a:r>
              <a:rPr lang="es-MX" sz="1600" dirty="0" smtClean="0">
                <a:latin typeface="Calibri" pitchFamily="34" charset="0"/>
              </a:rPr>
              <a:t/>
            </a:r>
            <a:br>
              <a:rPr lang="es-MX" sz="1600" dirty="0" smtClean="0">
                <a:latin typeface="Calibri" pitchFamily="34" charset="0"/>
              </a:rPr>
            </a:br>
            <a:r>
              <a:rPr lang="es-MX" sz="1600" dirty="0" smtClean="0">
                <a:latin typeface="Calibri" pitchFamily="34" charset="0"/>
              </a:rPr>
              <a:t>¿</a:t>
            </a:r>
            <a:r>
              <a:rPr lang="es-MX" sz="1600" dirty="0">
                <a:latin typeface="Calibri" pitchFamily="34" charset="0"/>
              </a:rPr>
              <a:t>Para quién las rencillas</a:t>
            </a:r>
            <a:r>
              <a:rPr lang="es-MX" sz="1600" dirty="0" smtClean="0">
                <a:latin typeface="Calibri" pitchFamily="34" charset="0"/>
              </a:rPr>
              <a:t>? ¿</a:t>
            </a:r>
            <a:r>
              <a:rPr lang="es-MX" sz="1600" dirty="0">
                <a:latin typeface="Calibri" pitchFamily="34" charset="0"/>
              </a:rPr>
              <a:t>Para quién las quejas? </a:t>
            </a:r>
            <a:r>
              <a:rPr lang="es-MX" sz="1600" dirty="0" smtClean="0">
                <a:latin typeface="Calibri" pitchFamily="34" charset="0"/>
              </a:rPr>
              <a:t/>
            </a:r>
            <a:br>
              <a:rPr lang="es-MX" sz="1600" dirty="0" smtClean="0">
                <a:latin typeface="Calibri" pitchFamily="34" charset="0"/>
              </a:rPr>
            </a:br>
            <a:r>
              <a:rPr lang="es-MX" sz="1600" dirty="0" smtClean="0">
                <a:latin typeface="Calibri" pitchFamily="34" charset="0"/>
              </a:rPr>
              <a:t>¿</a:t>
            </a:r>
            <a:r>
              <a:rPr lang="es-MX" sz="1600" dirty="0">
                <a:latin typeface="Calibri" pitchFamily="34" charset="0"/>
              </a:rPr>
              <a:t>Para quién las heridas en </a:t>
            </a:r>
            <a:r>
              <a:rPr lang="es-MX" sz="1600" dirty="0" smtClean="0">
                <a:latin typeface="Calibri" pitchFamily="34" charset="0"/>
              </a:rPr>
              <a:t>balde?</a:t>
            </a:r>
            <a:br>
              <a:rPr lang="es-MX" sz="1600" dirty="0" smtClean="0">
                <a:latin typeface="Calibri" pitchFamily="34" charset="0"/>
              </a:rPr>
            </a:br>
            <a:r>
              <a:rPr lang="es-MX" sz="1600" dirty="0" smtClean="0">
                <a:latin typeface="Calibri" pitchFamily="34" charset="0"/>
              </a:rPr>
              <a:t>¿Para quién lo amoratado de los ojos?</a:t>
            </a:r>
            <a:br>
              <a:rPr lang="es-MX" sz="1600" dirty="0" smtClean="0">
                <a:latin typeface="Calibri" pitchFamily="34" charset="0"/>
              </a:rPr>
            </a:br>
            <a:r>
              <a:rPr lang="es-MX" sz="1600" dirty="0" smtClean="0">
                <a:latin typeface="Calibri" pitchFamily="34" charset="0"/>
              </a:rPr>
              <a:t>Para </a:t>
            </a:r>
            <a:r>
              <a:rPr lang="es-MX" sz="1600" dirty="0">
                <a:latin typeface="Calibri" pitchFamily="34" charset="0"/>
              </a:rPr>
              <a:t>los que se detienen mucho en el </a:t>
            </a:r>
            <a:r>
              <a:rPr lang="es-MX" sz="1600" dirty="0" smtClean="0">
                <a:latin typeface="Calibri" pitchFamily="34" charset="0"/>
              </a:rPr>
              <a:t>vino,</a:t>
            </a:r>
            <a:br>
              <a:rPr lang="es-MX" sz="1600" dirty="0" smtClean="0">
                <a:latin typeface="Calibri" pitchFamily="34" charset="0"/>
              </a:rPr>
            </a:br>
            <a:r>
              <a:rPr lang="es-MX" sz="1600" dirty="0" smtClean="0">
                <a:latin typeface="Calibri" pitchFamily="34" charset="0"/>
              </a:rPr>
              <a:t>Para </a:t>
            </a:r>
            <a:r>
              <a:rPr lang="es-MX" sz="1600" dirty="0">
                <a:latin typeface="Calibri" pitchFamily="34" charset="0"/>
              </a:rPr>
              <a:t>los que van buscando la </a:t>
            </a:r>
            <a:r>
              <a:rPr lang="es-MX" sz="1600" dirty="0" smtClean="0">
                <a:latin typeface="Calibri" pitchFamily="34" charset="0"/>
              </a:rPr>
              <a:t>mistura.</a:t>
            </a:r>
            <a:br>
              <a:rPr lang="es-MX" sz="1600" dirty="0" smtClean="0">
                <a:latin typeface="Calibri" pitchFamily="34" charset="0"/>
              </a:rPr>
            </a:br>
            <a:r>
              <a:rPr lang="es-MX" sz="1600" dirty="0" smtClean="0">
                <a:latin typeface="Calibri" pitchFamily="34" charset="0"/>
              </a:rPr>
              <a:t>No </a:t>
            </a:r>
            <a:r>
              <a:rPr lang="es-MX" sz="1600" dirty="0">
                <a:latin typeface="Calibri" pitchFamily="34" charset="0"/>
              </a:rPr>
              <a:t>mires al vino cuando </a:t>
            </a:r>
            <a:r>
              <a:rPr lang="es-MX" sz="1600" dirty="0" smtClean="0">
                <a:latin typeface="Calibri" pitchFamily="34" charset="0"/>
              </a:rPr>
              <a:t>rojea,</a:t>
            </a:r>
            <a:br>
              <a:rPr lang="es-MX" sz="1600" dirty="0" smtClean="0">
                <a:latin typeface="Calibri" pitchFamily="34" charset="0"/>
              </a:rPr>
            </a:br>
            <a:r>
              <a:rPr lang="es-MX" sz="1600" dirty="0" smtClean="0">
                <a:latin typeface="Calibri" pitchFamily="34" charset="0"/>
              </a:rPr>
              <a:t>Cuando </a:t>
            </a:r>
            <a:r>
              <a:rPr lang="es-MX" sz="1600" dirty="0">
                <a:latin typeface="Calibri" pitchFamily="34" charset="0"/>
              </a:rPr>
              <a:t>resplandece su color en la </a:t>
            </a:r>
            <a:r>
              <a:rPr lang="es-MX" sz="1600" dirty="0" smtClean="0">
                <a:latin typeface="Calibri" pitchFamily="34" charset="0"/>
              </a:rPr>
              <a:t>copa.</a:t>
            </a:r>
            <a:br>
              <a:rPr lang="es-MX" sz="1600" dirty="0" smtClean="0">
                <a:latin typeface="Calibri" pitchFamily="34" charset="0"/>
              </a:rPr>
            </a:br>
            <a:r>
              <a:rPr lang="es-MX" sz="1600" dirty="0" smtClean="0">
                <a:latin typeface="Calibri" pitchFamily="34" charset="0"/>
              </a:rPr>
              <a:t>Se </a:t>
            </a:r>
            <a:r>
              <a:rPr lang="es-MX" sz="1600" dirty="0">
                <a:latin typeface="Calibri" pitchFamily="34" charset="0"/>
              </a:rPr>
              <a:t>entra suavemente</a:t>
            </a:r>
            <a:r>
              <a:rPr lang="es-MX" sz="1600" dirty="0" smtClean="0">
                <a:latin typeface="Calibri" pitchFamily="34" charset="0"/>
              </a:rPr>
              <a:t>;</a:t>
            </a:r>
            <a:endParaRPr lang="es-MX" sz="1600" dirty="0">
              <a:latin typeface="Calibri" pitchFamily="34" charset="0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5" name="Google Shape;135;p15"/>
          <p:cNvSpPr txBox="1">
            <a:spLocks/>
          </p:cNvSpPr>
          <p:nvPr/>
        </p:nvSpPr>
        <p:spPr>
          <a:xfrm>
            <a:off x="4427984" y="4032448"/>
            <a:ext cx="4716016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000" dirty="0" err="1" smtClean="0">
                <a:solidFill>
                  <a:schemeClr val="bg1"/>
                </a:solidFill>
                <a:latin typeface="Calibri" pitchFamily="34" charset="0"/>
              </a:rPr>
              <a:t>Proverbios</a:t>
            </a: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 23:29-35</a:t>
            </a: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608512" y="1347614"/>
            <a:ext cx="4572000" cy="238526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600"/>
              </a:spcBef>
              <a:buClr>
                <a:srgbClr val="FFFFFF"/>
              </a:buClr>
              <a:buSzPts val="2000"/>
            </a:pPr>
            <a:r>
              <a:rPr lang="es-MX" sz="1600" dirty="0">
                <a:solidFill>
                  <a:srgbClr val="FFFFFF"/>
                </a:solidFill>
                <a:latin typeface="Calibri" pitchFamily="34" charset="0"/>
                <a:sym typeface="Nixie One"/>
              </a:rPr>
              <a:t>Mas al fin como serpiente </a:t>
            </a:r>
            <a:r>
              <a:rPr lang="es-MX" sz="1600" dirty="0" smtClean="0">
                <a:solidFill>
                  <a:srgbClr val="FFFFFF"/>
                </a:solidFill>
                <a:latin typeface="Calibri" pitchFamily="34" charset="0"/>
                <a:sym typeface="Nixie One"/>
              </a:rPr>
              <a:t>morderá,</a:t>
            </a:r>
            <a:br>
              <a:rPr lang="es-MX" sz="1600" dirty="0" smtClean="0">
                <a:solidFill>
                  <a:srgbClr val="FFFFFF"/>
                </a:solidFill>
                <a:latin typeface="Calibri" pitchFamily="34" charset="0"/>
                <a:sym typeface="Nixie One"/>
              </a:rPr>
            </a:br>
            <a:r>
              <a:rPr lang="es-MX" sz="1600" dirty="0" smtClean="0">
                <a:solidFill>
                  <a:srgbClr val="FFFFFF"/>
                </a:solidFill>
                <a:latin typeface="Calibri" pitchFamily="34" charset="0"/>
                <a:sym typeface="Nixie One"/>
              </a:rPr>
              <a:t>Y </a:t>
            </a:r>
            <a:r>
              <a:rPr lang="es-MX" sz="1600" dirty="0">
                <a:solidFill>
                  <a:srgbClr val="FFFFFF"/>
                </a:solidFill>
                <a:latin typeface="Calibri" pitchFamily="34" charset="0"/>
                <a:sym typeface="Nixie One"/>
              </a:rPr>
              <a:t>como áspid dará </a:t>
            </a:r>
            <a:r>
              <a:rPr lang="es-MX" sz="1600" dirty="0" smtClean="0">
                <a:solidFill>
                  <a:srgbClr val="FFFFFF"/>
                </a:solidFill>
                <a:latin typeface="Calibri" pitchFamily="34" charset="0"/>
                <a:sym typeface="Nixie One"/>
              </a:rPr>
              <a:t>dolor.</a:t>
            </a:r>
            <a:br>
              <a:rPr lang="es-MX" sz="1600" dirty="0" smtClean="0">
                <a:solidFill>
                  <a:srgbClr val="FFFFFF"/>
                </a:solidFill>
                <a:latin typeface="Calibri" pitchFamily="34" charset="0"/>
                <a:sym typeface="Nixie One"/>
              </a:rPr>
            </a:br>
            <a:r>
              <a:rPr lang="es-MX" sz="1600" dirty="0" smtClean="0">
                <a:solidFill>
                  <a:srgbClr val="FFFFFF"/>
                </a:solidFill>
                <a:latin typeface="Calibri" pitchFamily="34" charset="0"/>
                <a:sym typeface="Nixie One"/>
              </a:rPr>
              <a:t>Tus </a:t>
            </a:r>
            <a:r>
              <a:rPr lang="es-MX" sz="1600" dirty="0">
                <a:solidFill>
                  <a:srgbClr val="FFFFFF"/>
                </a:solidFill>
                <a:latin typeface="Calibri" pitchFamily="34" charset="0"/>
                <a:sym typeface="Nixie One"/>
              </a:rPr>
              <a:t>ojos mirarán cosas </a:t>
            </a:r>
            <a:r>
              <a:rPr lang="es-MX" sz="1600" dirty="0" smtClean="0">
                <a:solidFill>
                  <a:srgbClr val="FFFFFF"/>
                </a:solidFill>
                <a:latin typeface="Calibri" pitchFamily="34" charset="0"/>
                <a:sym typeface="Nixie One"/>
              </a:rPr>
              <a:t>extrañas,</a:t>
            </a:r>
            <a:br>
              <a:rPr lang="es-MX" sz="1600" dirty="0" smtClean="0">
                <a:solidFill>
                  <a:srgbClr val="FFFFFF"/>
                </a:solidFill>
                <a:latin typeface="Calibri" pitchFamily="34" charset="0"/>
                <a:sym typeface="Nixie One"/>
              </a:rPr>
            </a:br>
            <a:r>
              <a:rPr lang="es-MX" sz="1600" dirty="0" smtClean="0">
                <a:solidFill>
                  <a:srgbClr val="FFFFFF"/>
                </a:solidFill>
                <a:latin typeface="Calibri" pitchFamily="34" charset="0"/>
                <a:sym typeface="Nixie One"/>
              </a:rPr>
              <a:t>Y </a:t>
            </a:r>
            <a:r>
              <a:rPr lang="es-MX" sz="1600" dirty="0">
                <a:solidFill>
                  <a:srgbClr val="FFFFFF"/>
                </a:solidFill>
                <a:latin typeface="Calibri" pitchFamily="34" charset="0"/>
                <a:sym typeface="Nixie One"/>
              </a:rPr>
              <a:t>tu corazón hablará </a:t>
            </a:r>
            <a:r>
              <a:rPr lang="es-MX" sz="1600" dirty="0" smtClean="0">
                <a:solidFill>
                  <a:srgbClr val="FFFFFF"/>
                </a:solidFill>
                <a:latin typeface="Calibri" pitchFamily="34" charset="0"/>
                <a:sym typeface="Nixie One"/>
              </a:rPr>
              <a:t>perversidades.</a:t>
            </a:r>
            <a:br>
              <a:rPr lang="es-MX" sz="1600" dirty="0" smtClean="0">
                <a:solidFill>
                  <a:srgbClr val="FFFFFF"/>
                </a:solidFill>
                <a:latin typeface="Calibri" pitchFamily="34" charset="0"/>
                <a:sym typeface="Nixie One"/>
              </a:rPr>
            </a:br>
            <a:r>
              <a:rPr lang="es-MX" sz="1600" dirty="0" smtClean="0">
                <a:solidFill>
                  <a:srgbClr val="FFFFFF"/>
                </a:solidFill>
                <a:latin typeface="Calibri" pitchFamily="34" charset="0"/>
                <a:sym typeface="Nixie One"/>
              </a:rPr>
              <a:t>Serás </a:t>
            </a:r>
            <a:r>
              <a:rPr lang="es-MX" sz="1600" dirty="0">
                <a:solidFill>
                  <a:srgbClr val="FFFFFF"/>
                </a:solidFill>
                <a:latin typeface="Calibri" pitchFamily="34" charset="0"/>
                <a:sym typeface="Nixie One"/>
              </a:rPr>
              <a:t>como el que yace en medio del </a:t>
            </a:r>
            <a:r>
              <a:rPr lang="es-MX" sz="1600" dirty="0" smtClean="0">
                <a:solidFill>
                  <a:srgbClr val="FFFFFF"/>
                </a:solidFill>
                <a:latin typeface="Calibri" pitchFamily="34" charset="0"/>
                <a:sym typeface="Nixie One"/>
              </a:rPr>
              <a:t>mar,</a:t>
            </a:r>
            <a:br>
              <a:rPr lang="es-MX" sz="1600" dirty="0" smtClean="0">
                <a:solidFill>
                  <a:srgbClr val="FFFFFF"/>
                </a:solidFill>
                <a:latin typeface="Calibri" pitchFamily="34" charset="0"/>
                <a:sym typeface="Nixie One"/>
              </a:rPr>
            </a:br>
            <a:r>
              <a:rPr lang="es-MX" sz="1600" dirty="0" smtClean="0">
                <a:solidFill>
                  <a:srgbClr val="FFFFFF"/>
                </a:solidFill>
                <a:latin typeface="Calibri" pitchFamily="34" charset="0"/>
                <a:sym typeface="Nixie One"/>
              </a:rPr>
              <a:t>O </a:t>
            </a:r>
            <a:r>
              <a:rPr lang="es-MX" sz="1600" dirty="0">
                <a:solidFill>
                  <a:srgbClr val="FFFFFF"/>
                </a:solidFill>
                <a:latin typeface="Calibri" pitchFamily="34" charset="0"/>
                <a:sym typeface="Nixie One"/>
              </a:rPr>
              <a:t>como el que está en la punta de un </a:t>
            </a:r>
            <a:r>
              <a:rPr lang="es-MX" sz="1600" dirty="0" smtClean="0">
                <a:solidFill>
                  <a:srgbClr val="FFFFFF"/>
                </a:solidFill>
                <a:latin typeface="Calibri" pitchFamily="34" charset="0"/>
                <a:sym typeface="Nixie One"/>
              </a:rPr>
              <a:t>mastelero.</a:t>
            </a:r>
            <a:br>
              <a:rPr lang="es-MX" sz="1600" dirty="0" smtClean="0">
                <a:solidFill>
                  <a:srgbClr val="FFFFFF"/>
                </a:solidFill>
                <a:latin typeface="Calibri" pitchFamily="34" charset="0"/>
                <a:sym typeface="Nixie One"/>
              </a:rPr>
            </a:br>
            <a:r>
              <a:rPr lang="es-MX" sz="1600" dirty="0" smtClean="0">
                <a:solidFill>
                  <a:srgbClr val="FFFFFF"/>
                </a:solidFill>
                <a:latin typeface="Calibri" pitchFamily="34" charset="0"/>
                <a:sym typeface="Nixie One"/>
              </a:rPr>
              <a:t>Y </a:t>
            </a:r>
            <a:r>
              <a:rPr lang="es-MX" sz="1600" dirty="0">
                <a:solidFill>
                  <a:srgbClr val="FFFFFF"/>
                </a:solidFill>
                <a:latin typeface="Calibri" pitchFamily="34" charset="0"/>
                <a:sym typeface="Nixie One"/>
              </a:rPr>
              <a:t>dirás: Me hirieron, mas no me </a:t>
            </a:r>
            <a:r>
              <a:rPr lang="es-MX" sz="1600" dirty="0" smtClean="0">
                <a:solidFill>
                  <a:srgbClr val="FFFFFF"/>
                </a:solidFill>
                <a:latin typeface="Calibri" pitchFamily="34" charset="0"/>
                <a:sym typeface="Nixie One"/>
              </a:rPr>
              <a:t>dolió;</a:t>
            </a:r>
            <a:br>
              <a:rPr lang="es-MX" sz="1600" dirty="0" smtClean="0">
                <a:solidFill>
                  <a:srgbClr val="FFFFFF"/>
                </a:solidFill>
                <a:latin typeface="Calibri" pitchFamily="34" charset="0"/>
                <a:sym typeface="Nixie One"/>
              </a:rPr>
            </a:br>
            <a:r>
              <a:rPr lang="es-MX" sz="1600" dirty="0" smtClean="0">
                <a:solidFill>
                  <a:srgbClr val="FFFFFF"/>
                </a:solidFill>
                <a:latin typeface="Calibri" pitchFamily="34" charset="0"/>
                <a:sym typeface="Nixie One"/>
              </a:rPr>
              <a:t>Me </a:t>
            </a:r>
            <a:r>
              <a:rPr lang="es-MX" sz="1600" dirty="0">
                <a:solidFill>
                  <a:srgbClr val="FFFFFF"/>
                </a:solidFill>
                <a:latin typeface="Calibri" pitchFamily="34" charset="0"/>
                <a:sym typeface="Nixie One"/>
              </a:rPr>
              <a:t>azotaron, mas no lo </a:t>
            </a:r>
            <a:r>
              <a:rPr lang="es-MX" sz="1600" dirty="0" smtClean="0">
                <a:solidFill>
                  <a:srgbClr val="FFFFFF"/>
                </a:solidFill>
                <a:latin typeface="Calibri" pitchFamily="34" charset="0"/>
                <a:sym typeface="Nixie One"/>
              </a:rPr>
              <a:t>sentí;</a:t>
            </a:r>
            <a:br>
              <a:rPr lang="es-MX" sz="1600" dirty="0" smtClean="0">
                <a:solidFill>
                  <a:srgbClr val="FFFFFF"/>
                </a:solidFill>
                <a:latin typeface="Calibri" pitchFamily="34" charset="0"/>
                <a:sym typeface="Nixie One"/>
              </a:rPr>
            </a:br>
            <a:r>
              <a:rPr lang="es-MX" sz="1600" dirty="0" smtClean="0">
                <a:solidFill>
                  <a:srgbClr val="FFFFFF"/>
                </a:solidFill>
                <a:latin typeface="Calibri" pitchFamily="34" charset="0"/>
                <a:sym typeface="Nixie One"/>
              </a:rPr>
              <a:t>Cuando </a:t>
            </a:r>
            <a:r>
              <a:rPr lang="es-MX" sz="1600" dirty="0">
                <a:solidFill>
                  <a:srgbClr val="FFFFFF"/>
                </a:solidFill>
                <a:latin typeface="Calibri" pitchFamily="34" charset="0"/>
                <a:sym typeface="Nixie One"/>
              </a:rPr>
              <a:t>despertare, aún lo volveré a buscar</a:t>
            </a:r>
          </a:p>
        </p:txBody>
      </p:sp>
    </p:spTree>
    <p:extLst>
      <p:ext uri="{BB962C8B-B14F-4D97-AF65-F5344CB8AC3E}">
        <p14:creationId xmlns:p14="http://schemas.microsoft.com/office/powerpoint/2010/main" val="38332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Las adicciones </a:t>
            </a:r>
            <a:endParaRPr dirty="0">
              <a:latin typeface="Calibri" pitchFamily="34" charset="0"/>
            </a:endParaRPr>
          </a:p>
        </p:txBody>
      </p:sp>
      <p:grpSp>
        <p:nvGrpSpPr>
          <p:cNvPr id="158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59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5" name="Google Shape;220;p22"/>
          <p:cNvSpPr txBox="1">
            <a:spLocks/>
          </p:cNvSpPr>
          <p:nvPr/>
        </p:nvSpPr>
        <p:spPr>
          <a:xfrm>
            <a:off x="395536" y="1783298"/>
            <a:ext cx="8280920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400" b="1" dirty="0" smtClean="0">
                <a:latin typeface="Calibri" pitchFamily="34" charset="0"/>
              </a:rPr>
              <a:t>Adicción: </a:t>
            </a:r>
            <a:r>
              <a:rPr lang="es-MX" sz="2400" dirty="0" smtClean="0">
                <a:latin typeface="Calibri" pitchFamily="34" charset="0"/>
              </a:rPr>
              <a:t>cualquier comportamiento repetitivo compulsivo</a:t>
            </a:r>
          </a:p>
          <a:p>
            <a:endParaRPr lang="es-MX" sz="2400" b="1" dirty="0">
              <a:latin typeface="Calibri" pitchFamily="34" charset="0"/>
            </a:endParaRPr>
          </a:p>
          <a:p>
            <a:r>
              <a:rPr lang="es-MX" sz="2400" b="1" dirty="0" smtClean="0">
                <a:latin typeface="Calibri" pitchFamily="34" charset="0"/>
              </a:rPr>
              <a:t>Adicción: </a:t>
            </a:r>
            <a:r>
              <a:rPr lang="es-MX" sz="2400" dirty="0" smtClean="0">
                <a:latin typeface="Calibri" pitchFamily="34" charset="0"/>
              </a:rPr>
              <a:t>Es la esclavitud por el control de una sustancia, actividad o estado de ánimo que se convierte en el centro de la vida.</a:t>
            </a:r>
          </a:p>
          <a:p>
            <a:endParaRPr lang="es-MX" sz="2400" b="1" dirty="0">
              <a:latin typeface="Calibri" pitchFamily="34" charset="0"/>
            </a:endParaRPr>
          </a:p>
          <a:p>
            <a:pPr algn="ctr"/>
            <a:r>
              <a:rPr lang="es-MX" sz="2400" dirty="0" smtClean="0">
                <a:latin typeface="Calibri" pitchFamily="34" charset="0"/>
              </a:rPr>
              <a:t>«Como la adicción pone a Dios fuera de la vida, la persona se consume por la búsqueda pecaminosa de la satisfacción»</a:t>
            </a:r>
          </a:p>
          <a:p>
            <a:pPr marL="342900" indent="-342900">
              <a:buFontTx/>
              <a:buChar char="-"/>
            </a:pPr>
            <a:endParaRPr lang="es-MX" sz="2400" dirty="0"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Arial"/>
              <a:buAutoNum type="arabicPeriod"/>
            </a:pPr>
            <a:endParaRPr lang="es-MX" sz="20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002008" y="530725"/>
            <a:ext cx="3858024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Adicciones </a:t>
            </a:r>
            <a:endParaRPr dirty="0">
              <a:latin typeface="Calibri" pitchFamily="34" charset="0"/>
            </a:endParaRPr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grpSp>
        <p:nvGrpSpPr>
          <p:cNvPr id="7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8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87625" y="176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oogle Shape;1495;p49"/>
          <p:cNvGrpSpPr/>
          <p:nvPr/>
        </p:nvGrpSpPr>
        <p:grpSpPr>
          <a:xfrm>
            <a:off x="3779910" y="627534"/>
            <a:ext cx="5184578" cy="4320498"/>
            <a:chOff x="7050768" y="5526199"/>
            <a:chExt cx="719953" cy="647534"/>
          </a:xfrm>
        </p:grpSpPr>
        <p:sp>
          <p:nvSpPr>
            <p:cNvPr id="15" name="Google Shape;1496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497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498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499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500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501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502;p49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503;p49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504;p49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505;p49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506;p49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507;p49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03;p21"/>
          <p:cNvSpPr txBox="1">
            <a:spLocks/>
          </p:cNvSpPr>
          <p:nvPr/>
        </p:nvSpPr>
        <p:spPr>
          <a:xfrm>
            <a:off x="4281208" y="678954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Alcohol</a:t>
            </a:r>
          </a:p>
        </p:txBody>
      </p:sp>
      <p:sp>
        <p:nvSpPr>
          <p:cNvPr id="28" name="Google Shape;203;p21"/>
          <p:cNvSpPr txBox="1">
            <a:spLocks/>
          </p:cNvSpPr>
          <p:nvPr/>
        </p:nvSpPr>
        <p:spPr>
          <a:xfrm>
            <a:off x="6286016" y="699542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Drogas</a:t>
            </a:r>
          </a:p>
        </p:txBody>
      </p:sp>
      <p:sp>
        <p:nvSpPr>
          <p:cNvPr id="29" name="Google Shape;203;p21"/>
          <p:cNvSpPr txBox="1">
            <a:spLocks/>
          </p:cNvSpPr>
          <p:nvPr/>
        </p:nvSpPr>
        <p:spPr>
          <a:xfrm>
            <a:off x="7294128" y="2263130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Comida</a:t>
            </a:r>
          </a:p>
        </p:txBody>
      </p:sp>
      <p:sp>
        <p:nvSpPr>
          <p:cNvPr id="30" name="Google Shape;203;p21"/>
          <p:cNvSpPr txBox="1">
            <a:spLocks/>
          </p:cNvSpPr>
          <p:nvPr/>
        </p:nvSpPr>
        <p:spPr>
          <a:xfrm>
            <a:off x="6286016" y="3867894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Ejercicio</a:t>
            </a:r>
          </a:p>
        </p:txBody>
      </p:sp>
      <p:sp>
        <p:nvSpPr>
          <p:cNvPr id="31" name="Google Shape;203;p21"/>
          <p:cNvSpPr txBox="1">
            <a:spLocks/>
          </p:cNvSpPr>
          <p:nvPr/>
        </p:nvSpPr>
        <p:spPr>
          <a:xfrm>
            <a:off x="4269792" y="3939902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Trabajo</a:t>
            </a:r>
          </a:p>
        </p:txBody>
      </p:sp>
      <p:sp>
        <p:nvSpPr>
          <p:cNvPr id="32" name="Google Shape;203;p21"/>
          <p:cNvSpPr txBox="1">
            <a:spLocks/>
          </p:cNvSpPr>
          <p:nvPr/>
        </p:nvSpPr>
        <p:spPr>
          <a:xfrm>
            <a:off x="3261680" y="2272665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Sexualidad</a:t>
            </a:r>
          </a:p>
        </p:txBody>
      </p:sp>
      <p:sp>
        <p:nvSpPr>
          <p:cNvPr id="33" name="Google Shape;220;p22"/>
          <p:cNvSpPr txBox="1">
            <a:spLocks/>
          </p:cNvSpPr>
          <p:nvPr/>
        </p:nvSpPr>
        <p:spPr>
          <a:xfrm>
            <a:off x="395536" y="1783298"/>
            <a:ext cx="3384374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2400" dirty="0" smtClean="0">
                <a:latin typeface="Calibri" pitchFamily="34" charset="0"/>
              </a:rPr>
              <a:t>«El adicto cree en la mentira de que hay algo en el mundo que satisface más que Dios»</a:t>
            </a:r>
          </a:p>
          <a:p>
            <a:pPr algn="ctr"/>
            <a:endParaRPr lang="es-MX" sz="2400" dirty="0">
              <a:latin typeface="Calibri" pitchFamily="34" charset="0"/>
            </a:endParaRPr>
          </a:p>
          <a:p>
            <a:pPr algn="ctr"/>
            <a:r>
              <a:rPr lang="es-MX" sz="2400" dirty="0" smtClean="0">
                <a:latin typeface="Calibri" pitchFamily="34" charset="0"/>
              </a:rPr>
              <a:t>«El adicto subestima el poder de la esclavitud»</a:t>
            </a:r>
          </a:p>
          <a:p>
            <a:pPr marL="342900" indent="-342900">
              <a:buFontTx/>
              <a:buChar char="-"/>
            </a:pPr>
            <a:endParaRPr lang="es-MX" sz="2400" dirty="0"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Arial"/>
              <a:buAutoNum type="arabicPeriod"/>
            </a:pPr>
            <a:endParaRPr lang="es-MX" sz="20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0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¿Qué hacer?</a:t>
            </a:r>
            <a:endParaRPr dirty="0"/>
          </a:p>
        </p:txBody>
      </p:sp>
      <p:sp>
        <p:nvSpPr>
          <p:cNvPr id="479" name="Google Shape;479;p4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libri" pitchFamily="34" charset="0"/>
              </a:rPr>
              <a:t>6</a:t>
            </a:fld>
            <a:endParaRPr>
              <a:latin typeface="Calibri" pitchFamily="34" charset="0"/>
            </a:endParaRPr>
          </a:p>
        </p:txBody>
      </p:sp>
      <p:sp>
        <p:nvSpPr>
          <p:cNvPr id="480" name="Google Shape;480;p40"/>
          <p:cNvSpPr/>
          <p:nvPr/>
        </p:nvSpPr>
        <p:spPr>
          <a:xfrm>
            <a:off x="0" y="2795777"/>
            <a:ext cx="9144000" cy="1011044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40"/>
          <p:cNvSpPr/>
          <p:nvPr/>
        </p:nvSpPr>
        <p:spPr>
          <a:xfrm>
            <a:off x="0" y="2795777"/>
            <a:ext cx="9144000" cy="1011044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2" name="Google Shape;482;p40"/>
          <p:cNvGrpSpPr/>
          <p:nvPr/>
        </p:nvGrpSpPr>
        <p:grpSpPr>
          <a:xfrm>
            <a:off x="1786339" y="2128150"/>
            <a:ext cx="473400" cy="473400"/>
            <a:chOff x="1786339" y="1703401"/>
            <a:chExt cx="473400" cy="473400"/>
          </a:xfrm>
        </p:grpSpPr>
        <p:sp>
          <p:nvSpPr>
            <p:cNvPr id="483" name="Google Shape;483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itchFamily="34" charset="0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alibri" pitchFamily="34" charset="0"/>
                  <a:ea typeface="Nixie One"/>
                  <a:cs typeface="Nixie One"/>
                  <a:sym typeface="Nixie One"/>
                </a:rPr>
                <a:t>1</a:t>
              </a:r>
              <a:endParaRPr sz="60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endParaRPr>
            </a:p>
          </p:txBody>
        </p:sp>
      </p:grpSp>
      <p:grpSp>
        <p:nvGrpSpPr>
          <p:cNvPr id="485" name="Google Shape;485;p40"/>
          <p:cNvGrpSpPr/>
          <p:nvPr/>
        </p:nvGrpSpPr>
        <p:grpSpPr>
          <a:xfrm>
            <a:off x="3814414" y="2128150"/>
            <a:ext cx="473400" cy="473400"/>
            <a:chOff x="3814414" y="1703401"/>
            <a:chExt cx="473400" cy="473400"/>
          </a:xfrm>
        </p:grpSpPr>
        <p:sp>
          <p:nvSpPr>
            <p:cNvPr id="486" name="Google Shape;486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itchFamily="34" charset="0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alibri" pitchFamily="34" charset="0"/>
                  <a:ea typeface="Nixie One"/>
                  <a:cs typeface="Nixie One"/>
                  <a:sym typeface="Nixie One"/>
                </a:rPr>
                <a:t>3</a:t>
              </a:r>
              <a:endParaRPr sz="60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endParaRPr>
            </a:p>
          </p:txBody>
        </p:sp>
      </p:grpSp>
      <p:grpSp>
        <p:nvGrpSpPr>
          <p:cNvPr id="488" name="Google Shape;488;p40"/>
          <p:cNvGrpSpPr/>
          <p:nvPr/>
        </p:nvGrpSpPr>
        <p:grpSpPr>
          <a:xfrm>
            <a:off x="5842489" y="2128150"/>
            <a:ext cx="473400" cy="473400"/>
            <a:chOff x="5842489" y="1703401"/>
            <a:chExt cx="473400" cy="473400"/>
          </a:xfrm>
        </p:grpSpPr>
        <p:sp>
          <p:nvSpPr>
            <p:cNvPr id="489" name="Google Shape;489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itchFamily="34" charset="0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alibri" pitchFamily="34" charset="0"/>
                  <a:ea typeface="Nixie One"/>
                  <a:cs typeface="Nixie One"/>
                  <a:sym typeface="Nixie One"/>
                </a:rPr>
                <a:t>5</a:t>
              </a:r>
              <a:endParaRPr sz="60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endParaRPr>
            </a:p>
          </p:txBody>
        </p:sp>
      </p:grpSp>
      <p:grpSp>
        <p:nvGrpSpPr>
          <p:cNvPr id="491" name="Google Shape;491;p40"/>
          <p:cNvGrpSpPr/>
          <p:nvPr/>
        </p:nvGrpSpPr>
        <p:grpSpPr>
          <a:xfrm>
            <a:off x="6880814" y="4001049"/>
            <a:ext cx="473400" cy="473400"/>
            <a:chOff x="6880814" y="3576300"/>
            <a:chExt cx="473400" cy="473400"/>
          </a:xfrm>
        </p:grpSpPr>
        <p:sp>
          <p:nvSpPr>
            <p:cNvPr id="492" name="Google Shape;492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itchFamily="34" charset="0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493" name="Google Shape;493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alibri" pitchFamily="34" charset="0"/>
                  <a:ea typeface="Nixie One"/>
                  <a:cs typeface="Nixie One"/>
                  <a:sym typeface="Nixie One"/>
                </a:rPr>
                <a:t>6</a:t>
              </a:r>
              <a:endParaRPr sz="60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endParaRPr>
            </a:p>
          </p:txBody>
        </p:sp>
      </p:grpSp>
      <p:grpSp>
        <p:nvGrpSpPr>
          <p:cNvPr id="494" name="Google Shape;494;p40"/>
          <p:cNvGrpSpPr/>
          <p:nvPr/>
        </p:nvGrpSpPr>
        <p:grpSpPr>
          <a:xfrm>
            <a:off x="4852739" y="4001049"/>
            <a:ext cx="473400" cy="473400"/>
            <a:chOff x="4852739" y="3576300"/>
            <a:chExt cx="473400" cy="473400"/>
          </a:xfrm>
        </p:grpSpPr>
        <p:sp>
          <p:nvSpPr>
            <p:cNvPr id="495" name="Google Shape;495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itchFamily="34" charset="0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496" name="Google Shape;496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alibri" pitchFamily="34" charset="0"/>
                  <a:ea typeface="Nixie One"/>
                  <a:cs typeface="Nixie One"/>
                  <a:sym typeface="Nixie One"/>
                </a:rPr>
                <a:t>4</a:t>
              </a:r>
              <a:endParaRPr sz="60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endParaRPr>
            </a:p>
          </p:txBody>
        </p:sp>
      </p:grpSp>
      <p:grpSp>
        <p:nvGrpSpPr>
          <p:cNvPr id="497" name="Google Shape;497;p40"/>
          <p:cNvGrpSpPr/>
          <p:nvPr/>
        </p:nvGrpSpPr>
        <p:grpSpPr>
          <a:xfrm>
            <a:off x="2824664" y="4001049"/>
            <a:ext cx="473400" cy="473400"/>
            <a:chOff x="2824664" y="3576300"/>
            <a:chExt cx="473400" cy="473400"/>
          </a:xfrm>
        </p:grpSpPr>
        <p:sp>
          <p:nvSpPr>
            <p:cNvPr id="498" name="Google Shape;498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itchFamily="34" charset="0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499" name="Google Shape;499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alibri" pitchFamily="34" charset="0"/>
                  <a:ea typeface="Nixie One"/>
                  <a:cs typeface="Nixie One"/>
                  <a:sym typeface="Nixie One"/>
                </a:rPr>
                <a:t>2</a:t>
              </a:r>
              <a:endParaRPr sz="60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endParaRPr>
            </a:p>
          </p:txBody>
        </p:sp>
      </p:grpSp>
      <p:sp>
        <p:nvSpPr>
          <p:cNvPr id="500" name="Google Shape;500;p40"/>
          <p:cNvSpPr txBox="1"/>
          <p:nvPr/>
        </p:nvSpPr>
        <p:spPr>
          <a:xfrm>
            <a:off x="1379850" y="15808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Tratar de entender la situación</a:t>
            </a:r>
            <a:endParaRPr sz="1200" dirty="0">
              <a:solidFill>
                <a:schemeClr val="dk2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501" name="Google Shape;501;p40"/>
          <p:cNvSpPr txBox="1"/>
          <p:nvPr/>
        </p:nvSpPr>
        <p:spPr>
          <a:xfrm>
            <a:off x="3377205" y="15808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Presentarles el evangelio </a:t>
            </a:r>
            <a:endParaRPr sz="1200" dirty="0">
              <a:solidFill>
                <a:schemeClr val="dk2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502" name="Google Shape;502;p40"/>
          <p:cNvSpPr txBox="1"/>
          <p:nvPr/>
        </p:nvSpPr>
        <p:spPr>
          <a:xfrm>
            <a:off x="5436010" y="15808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Guiarlo a ver la posibilidad de un cambio de vida</a:t>
            </a:r>
            <a:endParaRPr sz="1200" dirty="0">
              <a:solidFill>
                <a:schemeClr val="dk2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503" name="Google Shape;503;p40"/>
          <p:cNvSpPr txBox="1"/>
          <p:nvPr/>
        </p:nvSpPr>
        <p:spPr>
          <a:xfrm>
            <a:off x="2418175" y="44883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Hacerlo ver su realidad y las consecuencias</a:t>
            </a:r>
            <a:endParaRPr sz="1200" dirty="0">
              <a:solidFill>
                <a:schemeClr val="dk2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504" name="Google Shape;504;p40"/>
          <p:cNvSpPr txBox="1"/>
          <p:nvPr/>
        </p:nvSpPr>
        <p:spPr>
          <a:xfrm>
            <a:off x="4446255" y="44883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Ayudarlo a superar las tentaciones </a:t>
            </a:r>
            <a:endParaRPr sz="1200" dirty="0">
              <a:solidFill>
                <a:schemeClr val="dk2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505" name="Google Shape;505;p40"/>
          <p:cNvSpPr txBox="1"/>
          <p:nvPr/>
        </p:nvSpPr>
        <p:spPr>
          <a:xfrm>
            <a:off x="6474335" y="44883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2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Acompañarlo o referirlo a un grupo de ayuda</a:t>
            </a:r>
            <a:endParaRPr sz="1200" dirty="0">
              <a:solidFill>
                <a:schemeClr val="dk2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506" name="Google Shape;506;p40"/>
          <p:cNvSpPr/>
          <p:nvPr/>
        </p:nvSpPr>
        <p:spPr>
          <a:xfrm>
            <a:off x="402114" y="902029"/>
            <a:ext cx="286082" cy="286082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377205" y="242534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8531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28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Acciones Prácticas</a:t>
            </a:r>
            <a:endParaRPr dirty="0">
              <a:latin typeface="Calibri" pitchFamily="34" charset="0"/>
            </a:endParaRPr>
          </a:p>
        </p:txBody>
      </p:sp>
      <p:sp>
        <p:nvSpPr>
          <p:cNvPr id="220" name="Google Shape;220;p22"/>
          <p:cNvSpPr txBox="1">
            <a:spLocks noGrp="1"/>
          </p:cNvSpPr>
          <p:nvPr>
            <p:ph type="body" idx="1"/>
          </p:nvPr>
        </p:nvSpPr>
        <p:spPr>
          <a:xfrm>
            <a:off x="4572000" y="411510"/>
            <a:ext cx="46085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sz="2400" dirty="0" smtClean="0">
              <a:latin typeface="Calibri" pitchFamily="34" charset="0"/>
            </a:endParaRPr>
          </a:p>
          <a:p>
            <a:pPr marL="800100" lvl="1" indent="-342900"/>
            <a:endParaRPr lang="es-MX" sz="2400" dirty="0">
              <a:latin typeface="Calibri" pitchFamily="34" charset="0"/>
            </a:endParaRPr>
          </a:p>
          <a:p>
            <a:pPr marL="0" indent="0" algn="ctr">
              <a:buNone/>
            </a:pPr>
            <a:endParaRPr lang="es-MX" sz="2400" dirty="0">
              <a:latin typeface="Calibri" pitchFamily="34" charset="0"/>
            </a:endParaRPr>
          </a:p>
        </p:txBody>
      </p:sp>
      <p:pic>
        <p:nvPicPr>
          <p:cNvPr id="221" name="Google Shape;221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3029"/>
            <a:ext cx="4320479" cy="35995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2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23" name="Google Shape;223;p2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3" name="Google Shape;220;p22"/>
          <p:cNvSpPr txBox="1">
            <a:spLocks/>
          </p:cNvSpPr>
          <p:nvPr/>
        </p:nvSpPr>
        <p:spPr>
          <a:xfrm>
            <a:off x="4775200" y="703178"/>
            <a:ext cx="4260280" cy="30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▪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▫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●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○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●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○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800100" lvl="1" indent="-342900" algn="ctr"/>
            <a:endParaRPr lang="es-MX" sz="2400" dirty="0" smtClean="0">
              <a:latin typeface="Calibri" pitchFamily="34" charset="0"/>
            </a:endParaRPr>
          </a:p>
          <a:p>
            <a:pPr marL="800100" lvl="1" indent="-342900"/>
            <a:r>
              <a:rPr lang="es-MX" sz="2400" dirty="0">
                <a:latin typeface="Calibri" pitchFamily="34" charset="0"/>
              </a:rPr>
              <a:t>Evite hablar cuando no estén conscientes </a:t>
            </a:r>
            <a:endParaRPr lang="es-MX" sz="2400" dirty="0" smtClean="0">
              <a:latin typeface="Calibri" pitchFamily="34" charset="0"/>
            </a:endParaRPr>
          </a:p>
          <a:p>
            <a:pPr marL="800100" lvl="1" indent="-342900"/>
            <a:endParaRPr lang="es-MX" sz="2400" dirty="0">
              <a:latin typeface="Calibri" pitchFamily="34" charset="0"/>
            </a:endParaRPr>
          </a:p>
          <a:p>
            <a:pPr marL="800100" lvl="1" indent="-342900"/>
            <a:r>
              <a:rPr lang="es-MX" sz="2400" dirty="0">
                <a:latin typeface="Calibri" pitchFamily="34" charset="0"/>
              </a:rPr>
              <a:t>Recuerde que hay hábitos </a:t>
            </a:r>
            <a:r>
              <a:rPr lang="es-MX" sz="2400" dirty="0" smtClean="0">
                <a:latin typeface="Calibri" pitchFamily="34" charset="0"/>
              </a:rPr>
              <a:t>arraigados</a:t>
            </a:r>
          </a:p>
          <a:p>
            <a:pPr marL="800100" lvl="1" indent="-342900"/>
            <a:endParaRPr lang="es-MX" sz="2400" dirty="0">
              <a:latin typeface="Calibri" pitchFamily="34" charset="0"/>
            </a:endParaRPr>
          </a:p>
          <a:p>
            <a:pPr marL="800100" lvl="1" indent="-342900"/>
            <a:r>
              <a:rPr lang="es-MX" sz="2400" dirty="0">
                <a:latin typeface="Calibri" pitchFamily="34" charset="0"/>
              </a:rPr>
              <a:t>Prepárese para </a:t>
            </a:r>
            <a:r>
              <a:rPr lang="es-MX" sz="2400" dirty="0" smtClean="0">
                <a:latin typeface="Calibri" pitchFamily="34" charset="0"/>
              </a:rPr>
              <a:t>escuchar</a:t>
            </a:r>
          </a:p>
          <a:p>
            <a:pPr marL="800100" lvl="1" indent="-342900"/>
            <a:endParaRPr lang="es-MX" sz="2400" dirty="0">
              <a:latin typeface="Calibri" pitchFamily="34" charset="0"/>
            </a:endParaRPr>
          </a:p>
          <a:p>
            <a:pPr marL="800100" lvl="1" indent="-342900"/>
            <a:r>
              <a:rPr lang="es-MX" sz="2400" dirty="0">
                <a:latin typeface="Calibri" pitchFamily="34" charset="0"/>
              </a:rPr>
              <a:t>Prepárese para acompañar</a:t>
            </a:r>
          </a:p>
        </p:txBody>
      </p:sp>
      <p:sp>
        <p:nvSpPr>
          <p:cNvPr id="14" name="Google Shape;135;p15"/>
          <p:cNvSpPr txBox="1">
            <a:spLocks/>
          </p:cNvSpPr>
          <p:nvPr/>
        </p:nvSpPr>
        <p:spPr>
          <a:xfrm>
            <a:off x="4644008" y="4876006"/>
            <a:ext cx="4608512" cy="1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Photo by 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Christian </a:t>
            </a:r>
            <a:r>
              <a:rPr lang="en-US" sz="1000" dirty="0" err="1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Buehner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100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on https://unsplash.com/photos/rWm2IhtmZN0</a:t>
            </a:r>
            <a:endParaRPr lang="en-US" sz="10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b="1" dirty="0" smtClean="0">
                <a:solidFill>
                  <a:srgbClr val="FFFFFF"/>
                </a:solidFill>
                <a:latin typeface="Calibri" pitchFamily="34" charset="0"/>
              </a:rPr>
              <a:t>Asignación de la Unidad IX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3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Leer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los </a:t>
            </a:r>
            <a:r>
              <a:rPr lang="es-MX" sz="2400">
                <a:solidFill>
                  <a:srgbClr val="FFFFFF"/>
                </a:solidFill>
                <a:latin typeface="Calibri" pitchFamily="34" charset="0"/>
              </a:rPr>
              <a:t>capítulos </a:t>
            </a:r>
            <a:r>
              <a:rPr lang="es-MX" sz="2400" smtClean="0">
                <a:solidFill>
                  <a:srgbClr val="FFFFFF"/>
                </a:solidFill>
                <a:latin typeface="Calibri" pitchFamily="34" charset="0"/>
              </a:rPr>
              <a:t>«Alcanzar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a </a:t>
            </a:r>
            <a:r>
              <a:rPr lang="es-MX" sz="2400">
                <a:solidFill>
                  <a:srgbClr val="FFFFFF"/>
                </a:solidFill>
                <a:latin typeface="Calibri" pitchFamily="34" charset="0"/>
              </a:rPr>
              <a:t>los </a:t>
            </a:r>
            <a:r>
              <a:rPr lang="es-MX" sz="2400" smtClean="0">
                <a:solidFill>
                  <a:srgbClr val="FFFFFF"/>
                </a:solidFill>
                <a:latin typeface="Calibri" pitchFamily="34" charset="0"/>
              </a:rPr>
              <a:t>adictos»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(263-278</a:t>
            </a:r>
            <a:r>
              <a:rPr lang="es-MX" sz="2400">
                <a:solidFill>
                  <a:srgbClr val="FFFFFF"/>
                </a:solidFill>
                <a:latin typeface="Calibri" pitchFamily="34" charset="0"/>
              </a:rPr>
              <a:t>), </a:t>
            </a:r>
            <a:r>
              <a:rPr lang="es-MX" sz="2400" smtClean="0">
                <a:solidFill>
                  <a:srgbClr val="FFFFFF"/>
                </a:solidFill>
                <a:latin typeface="Calibri" pitchFamily="34" charset="0"/>
              </a:rPr>
              <a:t>«Cuando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las naciones vienen </a:t>
            </a:r>
            <a:r>
              <a:rPr lang="es-MX" sz="2400">
                <a:solidFill>
                  <a:srgbClr val="FFFFFF"/>
                </a:solidFill>
                <a:latin typeface="Calibri" pitchFamily="34" charset="0"/>
              </a:rPr>
              <a:t>a </a:t>
            </a:r>
            <a:r>
              <a:rPr lang="es-MX" sz="2400" smtClean="0">
                <a:solidFill>
                  <a:srgbClr val="FFFFFF"/>
                </a:solidFill>
                <a:latin typeface="Calibri" pitchFamily="34" charset="0"/>
              </a:rPr>
              <a:t>nosotros»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(279-294) </a:t>
            </a:r>
            <a:r>
              <a:rPr lang="es-MX" sz="2400">
                <a:solidFill>
                  <a:srgbClr val="FFFFFF"/>
                </a:solidFill>
                <a:latin typeface="Calibri" pitchFamily="34" charset="0"/>
              </a:rPr>
              <a:t>y </a:t>
            </a:r>
            <a:r>
              <a:rPr lang="es-MX" sz="2400" smtClean="0">
                <a:solidFill>
                  <a:srgbClr val="FFFFFF"/>
                </a:solidFill>
                <a:latin typeface="Calibri" pitchFamily="34" charset="0"/>
              </a:rPr>
              <a:t>«A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uno </a:t>
            </a:r>
            <a:r>
              <a:rPr lang="es-MX" sz="2400">
                <a:solidFill>
                  <a:srgbClr val="FFFFFF"/>
                </a:solidFill>
                <a:latin typeface="Calibri" pitchFamily="34" charset="0"/>
              </a:rPr>
              <a:t>de </a:t>
            </a:r>
            <a:r>
              <a:rPr lang="es-MX" sz="2400" smtClean="0">
                <a:solidFill>
                  <a:srgbClr val="FFFFFF"/>
                </a:solidFill>
                <a:latin typeface="Calibri" pitchFamily="34" charset="0"/>
              </a:rPr>
              <a:t>estos»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(295-308)  en el libro “La Evangelización” (45 págs.)</a:t>
            </a:r>
          </a:p>
        </p:txBody>
      </p:sp>
      <p:sp>
        <p:nvSpPr>
          <p:cNvPr id="405" name="Google Shape;405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6665406</TotalTime>
  <Words>297</Words>
  <Application>Microsoft Office PowerPoint</Application>
  <PresentationFormat>Presentación en pantalla (16:9)</PresentationFormat>
  <Paragraphs>69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Roboto Slab</vt:lpstr>
      <vt:lpstr>Impact</vt:lpstr>
      <vt:lpstr>Nixie One</vt:lpstr>
      <vt:lpstr>Calibri</vt:lpstr>
      <vt:lpstr>Warwick template</vt:lpstr>
      <vt:lpstr>Evangelismo: Presentando la Gracia</vt:lpstr>
      <vt:lpstr>Evangelismo a  Adictos</vt:lpstr>
      <vt:lpstr>Presentación de PowerPoint</vt:lpstr>
      <vt:lpstr>Las adicciones </vt:lpstr>
      <vt:lpstr>Adicciones </vt:lpstr>
      <vt:lpstr>¿Qué hacer?</vt:lpstr>
      <vt:lpstr>Acciones Prácticas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Evangelismo: Presentando la Gracia</dc:title>
  <dc:creator>Jefté Cepeda</dc:creator>
  <cp:lastModifiedBy>Jefté Cepeda</cp:lastModifiedBy>
  <cp:revision>83</cp:revision>
  <dcterms:modified xsi:type="dcterms:W3CDTF">2021-09-28T14:41:07Z</dcterms:modified>
</cp:coreProperties>
</file>