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C4579EC-21F5-4531-A2A9-BB0C7160FFB2}" type="datetimeFigureOut">
              <a:rPr lang="en-US" smtClean="0">
                <a:solidFill>
                  <a:prstClr val="white">
                    <a:tint val="75000"/>
                  </a:prstClr>
                </a:solidFill>
              </a:rPr>
              <a:pPr/>
              <a:t>5/3/2018</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0FE634FC-0FD4-486E-AE8E-C0E764AA4013}"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4815568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4579EC-21F5-4531-A2A9-BB0C7160FFB2}" type="datetimeFigureOut">
              <a:rPr lang="en-US" smtClean="0">
                <a:solidFill>
                  <a:prstClr val="white">
                    <a:tint val="75000"/>
                  </a:prstClr>
                </a:solidFill>
              </a:rPr>
              <a:pPr/>
              <a:t>5/3/2018</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0FE634FC-0FD4-486E-AE8E-C0E764AA4013}"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809107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4579EC-21F5-4531-A2A9-BB0C7160FFB2}" type="datetimeFigureOut">
              <a:rPr lang="en-US" smtClean="0">
                <a:solidFill>
                  <a:prstClr val="white">
                    <a:tint val="75000"/>
                  </a:prstClr>
                </a:solidFill>
              </a:rPr>
              <a:pPr/>
              <a:t>5/3/2018</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0FE634FC-0FD4-486E-AE8E-C0E764AA4013}"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5970438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4579EC-21F5-4531-A2A9-BB0C7160FFB2}" type="datetimeFigureOut">
              <a:rPr lang="en-US" smtClean="0">
                <a:solidFill>
                  <a:prstClr val="white">
                    <a:tint val="75000"/>
                  </a:prstClr>
                </a:solidFill>
              </a:rPr>
              <a:pPr/>
              <a:t>5/3/2018</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0FE634FC-0FD4-486E-AE8E-C0E764AA4013}"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6136959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C4579EC-21F5-4531-A2A9-BB0C7160FFB2}" type="datetimeFigureOut">
              <a:rPr lang="en-US" smtClean="0">
                <a:solidFill>
                  <a:prstClr val="white">
                    <a:tint val="75000"/>
                  </a:prstClr>
                </a:solidFill>
              </a:rPr>
              <a:pPr/>
              <a:t>5/3/2018</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0FE634FC-0FD4-486E-AE8E-C0E764AA4013}"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9241541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C4579EC-21F5-4531-A2A9-BB0C7160FFB2}" type="datetimeFigureOut">
              <a:rPr lang="en-US" smtClean="0">
                <a:solidFill>
                  <a:prstClr val="white">
                    <a:tint val="75000"/>
                  </a:prstClr>
                </a:solidFill>
              </a:rPr>
              <a:pPr/>
              <a:t>5/3/2018</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0FE634FC-0FD4-486E-AE8E-C0E764AA4013}"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372457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C4579EC-21F5-4531-A2A9-BB0C7160FFB2}" type="datetimeFigureOut">
              <a:rPr lang="en-US" smtClean="0">
                <a:solidFill>
                  <a:prstClr val="white">
                    <a:tint val="75000"/>
                  </a:prstClr>
                </a:solidFill>
              </a:rPr>
              <a:pPr/>
              <a:t>5/3/2018</a:t>
            </a:fld>
            <a:endParaRPr lang="en-US">
              <a:solidFill>
                <a:prstClr val="white">
                  <a:tint val="75000"/>
                </a:prstClr>
              </a:solidFill>
            </a:endParaRPr>
          </a:p>
        </p:txBody>
      </p:sp>
      <p:sp>
        <p:nvSpPr>
          <p:cNvPr id="8" name="Footer Placeholder 7"/>
          <p:cNvSpPr>
            <a:spLocks noGrp="1"/>
          </p:cNvSpPr>
          <p:nvPr>
            <p:ph type="ftr" sz="quarter" idx="11"/>
          </p:nvPr>
        </p:nvSpPr>
        <p:spPr/>
        <p:txBody>
          <a:bodyPr/>
          <a:lstStyle/>
          <a:p>
            <a:endParaRPr lang="en-US">
              <a:solidFill>
                <a:prstClr val="white">
                  <a:tint val="75000"/>
                </a:prstClr>
              </a:solidFill>
            </a:endParaRPr>
          </a:p>
        </p:txBody>
      </p:sp>
      <p:sp>
        <p:nvSpPr>
          <p:cNvPr id="9" name="Slide Number Placeholder 8"/>
          <p:cNvSpPr>
            <a:spLocks noGrp="1"/>
          </p:cNvSpPr>
          <p:nvPr>
            <p:ph type="sldNum" sz="quarter" idx="12"/>
          </p:nvPr>
        </p:nvSpPr>
        <p:spPr/>
        <p:txBody>
          <a:bodyPr/>
          <a:lstStyle/>
          <a:p>
            <a:fld id="{0FE634FC-0FD4-486E-AE8E-C0E764AA4013}"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8272212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C4579EC-21F5-4531-A2A9-BB0C7160FFB2}" type="datetimeFigureOut">
              <a:rPr lang="en-US" smtClean="0">
                <a:solidFill>
                  <a:prstClr val="white">
                    <a:tint val="75000"/>
                  </a:prstClr>
                </a:solidFill>
              </a:rPr>
              <a:pPr/>
              <a:t>5/3/2018</a:t>
            </a:fld>
            <a:endParaRPr lang="en-US">
              <a:solidFill>
                <a:prstClr val="white">
                  <a:tint val="75000"/>
                </a:prstClr>
              </a:solidFill>
            </a:endParaRPr>
          </a:p>
        </p:txBody>
      </p:sp>
      <p:sp>
        <p:nvSpPr>
          <p:cNvPr id="4" name="Footer Placeholder 3"/>
          <p:cNvSpPr>
            <a:spLocks noGrp="1"/>
          </p:cNvSpPr>
          <p:nvPr>
            <p:ph type="ftr" sz="quarter" idx="11"/>
          </p:nvPr>
        </p:nvSpPr>
        <p:spPr/>
        <p:txBody>
          <a:bodyPr/>
          <a:lstStyle/>
          <a:p>
            <a:endParaRPr lang="en-US">
              <a:solidFill>
                <a:prstClr val="white">
                  <a:tint val="75000"/>
                </a:prstClr>
              </a:solidFill>
            </a:endParaRPr>
          </a:p>
        </p:txBody>
      </p:sp>
      <p:sp>
        <p:nvSpPr>
          <p:cNvPr id="5" name="Slide Number Placeholder 4"/>
          <p:cNvSpPr>
            <a:spLocks noGrp="1"/>
          </p:cNvSpPr>
          <p:nvPr>
            <p:ph type="sldNum" sz="quarter" idx="12"/>
          </p:nvPr>
        </p:nvSpPr>
        <p:spPr/>
        <p:txBody>
          <a:bodyPr/>
          <a:lstStyle/>
          <a:p>
            <a:fld id="{0FE634FC-0FD4-486E-AE8E-C0E764AA4013}"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8337218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4579EC-21F5-4531-A2A9-BB0C7160FFB2}" type="datetimeFigureOut">
              <a:rPr lang="en-US" smtClean="0">
                <a:solidFill>
                  <a:prstClr val="white">
                    <a:tint val="75000"/>
                  </a:prstClr>
                </a:solidFill>
              </a:rPr>
              <a:pPr/>
              <a:t>5/3/2018</a:t>
            </a:fld>
            <a:endParaRPr lang="en-US">
              <a:solidFill>
                <a:prstClr val="white">
                  <a:tint val="75000"/>
                </a:prstClr>
              </a:solidFill>
            </a:endParaRPr>
          </a:p>
        </p:txBody>
      </p:sp>
      <p:sp>
        <p:nvSpPr>
          <p:cNvPr id="3" name="Footer Placeholder 2"/>
          <p:cNvSpPr>
            <a:spLocks noGrp="1"/>
          </p:cNvSpPr>
          <p:nvPr>
            <p:ph type="ftr" sz="quarter" idx="11"/>
          </p:nvPr>
        </p:nvSpPr>
        <p:spPr/>
        <p:txBody>
          <a:bodyPr/>
          <a:lstStyle/>
          <a:p>
            <a:endParaRPr lang="en-US">
              <a:solidFill>
                <a:prstClr val="white">
                  <a:tint val="75000"/>
                </a:prstClr>
              </a:solidFill>
            </a:endParaRPr>
          </a:p>
        </p:txBody>
      </p:sp>
      <p:sp>
        <p:nvSpPr>
          <p:cNvPr id="4" name="Slide Number Placeholder 3"/>
          <p:cNvSpPr>
            <a:spLocks noGrp="1"/>
          </p:cNvSpPr>
          <p:nvPr>
            <p:ph type="sldNum" sz="quarter" idx="12"/>
          </p:nvPr>
        </p:nvSpPr>
        <p:spPr/>
        <p:txBody>
          <a:bodyPr/>
          <a:lstStyle/>
          <a:p>
            <a:fld id="{0FE634FC-0FD4-486E-AE8E-C0E764AA4013}"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1460647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4579EC-21F5-4531-A2A9-BB0C7160FFB2}" type="datetimeFigureOut">
              <a:rPr lang="en-US" smtClean="0">
                <a:solidFill>
                  <a:prstClr val="white">
                    <a:tint val="75000"/>
                  </a:prstClr>
                </a:solidFill>
              </a:rPr>
              <a:pPr/>
              <a:t>5/3/2018</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0FE634FC-0FD4-486E-AE8E-C0E764AA4013}"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567198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4579EC-21F5-4531-A2A9-BB0C7160FFB2}" type="datetimeFigureOut">
              <a:rPr lang="en-US" smtClean="0">
                <a:solidFill>
                  <a:prstClr val="white">
                    <a:tint val="75000"/>
                  </a:prstClr>
                </a:solidFill>
              </a:rPr>
              <a:pPr/>
              <a:t>5/3/2018</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0FE634FC-0FD4-486E-AE8E-C0E764AA4013}"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312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4579EC-21F5-4531-A2A9-BB0C7160FFB2}" type="datetimeFigureOut">
              <a:rPr lang="en-US" smtClean="0">
                <a:solidFill>
                  <a:prstClr val="white">
                    <a:tint val="75000"/>
                  </a:prstClr>
                </a:solidFill>
              </a:rPr>
              <a:pPr/>
              <a:t>5/3/2018</a:t>
            </a:fld>
            <a:endParaRPr lang="en-US">
              <a:solidFill>
                <a:prstClr val="white">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white">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E634FC-0FD4-486E-AE8E-C0E764AA4013}"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99997238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ancient.eu/babylon/" TargetMode="External"/><Relationship Id="rId2" Type="http://schemas.openxmlformats.org/officeDocument/2006/relationships/hyperlink" Target="http://www.ancient.eu/article/106/"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en.wikipedia.org/wiki/Late_Bronze_Age_collapse"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dirty="0"/>
          </a:p>
        </p:txBody>
      </p:sp>
      <p:sp>
        <p:nvSpPr>
          <p:cNvPr id="4" name="Title 1"/>
          <p:cNvSpPr txBox="1">
            <a:spLocks/>
          </p:cNvSpPr>
          <p:nvPr/>
        </p:nvSpPr>
        <p:spPr>
          <a:xfrm>
            <a:off x="685800" y="2130425"/>
            <a:ext cx="7772400" cy="1470025"/>
          </a:xfrm>
          <a:prstGeom prst="rect">
            <a:avLst/>
          </a:prstGeom>
        </p:spPr>
        <p:txBody>
          <a:bodyPr vert="horz" lIns="91440" tIns="45720" rIns="91440" bIns="45720" rtlCol="0" anchor="ctr">
            <a:normAutofit fontScale="75000" lnSpcReduction="20000"/>
          </a:bodyPr>
          <a:lstStyle/>
          <a:p>
            <a:pPr algn="ctr">
              <a:spcBef>
                <a:spcPct val="0"/>
              </a:spcBef>
              <a:defRPr/>
            </a:pPr>
            <a:r>
              <a:rPr lang="en-US" sz="4400" dirty="0">
                <a:solidFill>
                  <a:prstClr val="white"/>
                </a:solidFill>
              </a:rPr>
              <a:t>Christian Leader’s Institute:</a:t>
            </a:r>
            <a:br>
              <a:rPr lang="en-US" sz="4400" dirty="0">
                <a:solidFill>
                  <a:prstClr val="white"/>
                </a:solidFill>
              </a:rPr>
            </a:br>
            <a:r>
              <a:rPr lang="en-US" sz="4400" dirty="0">
                <a:solidFill>
                  <a:prstClr val="white"/>
                </a:solidFill>
              </a:rPr>
              <a:t>World History 101</a:t>
            </a:r>
            <a:br>
              <a:rPr lang="en-US" sz="4400" dirty="0">
                <a:solidFill>
                  <a:prstClr val="white"/>
                </a:solidFill>
              </a:rPr>
            </a:br>
            <a:r>
              <a:rPr lang="en-US" sz="4400" dirty="0">
                <a:solidFill>
                  <a:prstClr val="white"/>
                </a:solidFill>
              </a:rPr>
              <a:t>The Beginnings of “Civilization” to 1500 A.D.</a:t>
            </a:r>
            <a:endParaRPr lang="en-US" sz="4400" dirty="0">
              <a:solidFill>
                <a:prstClr val="white"/>
              </a:solidFill>
            </a:endParaRPr>
          </a:p>
        </p:txBody>
      </p:sp>
      <p:sp>
        <p:nvSpPr>
          <p:cNvPr id="5" name="Subtitle 2"/>
          <p:cNvSpPr txBox="1">
            <a:spLocks/>
          </p:cNvSpPr>
          <p:nvPr/>
        </p:nvSpPr>
        <p:spPr>
          <a:xfrm>
            <a:off x="1371600" y="3886200"/>
            <a:ext cx="6400800" cy="1752600"/>
          </a:xfrm>
          <a:prstGeom prst="rect">
            <a:avLst/>
          </a:prstGeom>
        </p:spPr>
        <p:txBody>
          <a:bodyPr vert="horz" lIns="91440" tIns="45720" rIns="91440" bIns="45720" rtlCol="0">
            <a:normAutofit/>
          </a:bodyPr>
          <a:lstStyle/>
          <a:p>
            <a:pPr marL="342900" indent="-342900">
              <a:spcBef>
                <a:spcPct val="20000"/>
              </a:spcBef>
              <a:buFont typeface="Arial" pitchFamily="34" charset="0"/>
              <a:buChar char="•"/>
              <a:defRPr/>
            </a:pPr>
            <a:endParaRPr lang="en-US" sz="3200" dirty="0">
              <a:solidFill>
                <a:prstClr val="white"/>
              </a:solidFill>
            </a:endParaRPr>
          </a:p>
          <a:p>
            <a:pPr marL="342900" indent="-342900">
              <a:spcBef>
                <a:spcPct val="20000"/>
              </a:spcBef>
              <a:defRPr/>
            </a:pPr>
            <a:r>
              <a:rPr lang="en-US" sz="3200" dirty="0">
                <a:solidFill>
                  <a:prstClr val="white"/>
                </a:solidFill>
              </a:rPr>
              <a:t>Rev. Richard </a:t>
            </a:r>
            <a:r>
              <a:rPr lang="en-US" sz="3200" dirty="0" err="1">
                <a:solidFill>
                  <a:prstClr val="white"/>
                </a:solidFill>
              </a:rPr>
              <a:t>Hamstra</a:t>
            </a:r>
            <a:endParaRPr lang="en-US" sz="3200" dirty="0">
              <a:solidFill>
                <a:prstClr val="white"/>
              </a:solidFill>
            </a:endParaRPr>
          </a:p>
        </p:txBody>
      </p:sp>
    </p:spTree>
    <p:extLst>
      <p:ext uri="{BB962C8B-B14F-4D97-AF65-F5344CB8AC3E}">
        <p14:creationId xmlns:p14="http://schemas.microsoft.com/office/powerpoint/2010/main" val="22865066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Around 1200 B.C.—in eastern Mediterranean region (Greece, Turkey, Syria, Palestine, Egypt), destruction of many well established cities and cultures: </a:t>
            </a:r>
          </a:p>
          <a:p>
            <a:r>
              <a:rPr lang="en-US" dirty="0" smtClean="0"/>
              <a:t>1. environmental</a:t>
            </a:r>
          </a:p>
          <a:p>
            <a:r>
              <a:rPr lang="en-US" dirty="0" smtClean="0"/>
              <a:t>2. technological</a:t>
            </a:r>
          </a:p>
          <a:p>
            <a:r>
              <a:rPr lang="en-US" dirty="0" smtClean="0"/>
              <a:t>3. refugees/vast migrations</a:t>
            </a:r>
          </a:p>
          <a:p>
            <a:endParaRPr lang="en-US" dirty="0"/>
          </a:p>
        </p:txBody>
      </p:sp>
    </p:spTree>
    <p:extLst>
      <p:ext uri="{BB962C8B-B14F-4D97-AF65-F5344CB8AC3E}">
        <p14:creationId xmlns:p14="http://schemas.microsoft.com/office/powerpoint/2010/main" val="18299680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endParaRPr lang="en-US" dirty="0" smtClean="0"/>
          </a:p>
          <a:p>
            <a:r>
              <a:rPr lang="en-US" dirty="0" smtClean="0"/>
              <a:t>Sea Peoples—refugees/mercenaries—searching for a homeland—invaders take control of Med. Coastal areas from Greece to Egypt.  Overwhelm Hittite Empire of Anatolia.</a:t>
            </a:r>
          </a:p>
          <a:p>
            <a:r>
              <a:rPr lang="en-US" dirty="0" smtClean="0"/>
              <a:t>Only Egypt—late New Kingdom period, and Assyria survive mostly intact after ca. 1000 B.C.</a:t>
            </a:r>
          </a:p>
          <a:p>
            <a:r>
              <a:rPr lang="en-US" dirty="0" smtClean="0"/>
              <a:t>1200-1000 B.C.  Roughly time of the Biblical  Exodus by Moses, the Conquest under Joshua and the United Kingdom under David.</a:t>
            </a:r>
            <a:endParaRPr lang="en-US" dirty="0"/>
          </a:p>
        </p:txBody>
      </p:sp>
    </p:spTree>
    <p:extLst>
      <p:ext uri="{BB962C8B-B14F-4D97-AF65-F5344CB8AC3E}">
        <p14:creationId xmlns:p14="http://schemas.microsoft.com/office/powerpoint/2010/main" val="23170762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Egypt and the Hittite Empire</a:t>
            </a:r>
            <a:endParaRPr lang="en-US" dirty="0"/>
          </a:p>
        </p:txBody>
      </p:sp>
      <p:sp>
        <p:nvSpPr>
          <p:cNvPr id="3" name="Content Placeholder 2"/>
          <p:cNvSpPr>
            <a:spLocks noGrp="1"/>
          </p:cNvSpPr>
          <p:nvPr>
            <p:ph idx="1"/>
          </p:nvPr>
        </p:nvSpPr>
        <p:spPr/>
        <p:txBody>
          <a:bodyPr/>
          <a:lstStyle/>
          <a:p>
            <a:r>
              <a:rPr lang="en-US" dirty="0" smtClean="0"/>
              <a:t>1400-1200 B.C.</a:t>
            </a:r>
            <a:endParaRPr lang="en-US" dirty="0"/>
          </a:p>
        </p:txBody>
      </p:sp>
    </p:spTree>
    <p:extLst>
      <p:ext uri="{BB962C8B-B14F-4D97-AF65-F5344CB8AC3E}">
        <p14:creationId xmlns:p14="http://schemas.microsoft.com/office/powerpoint/2010/main" val="40928980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6400801"/>
            <a:ext cx="4724400" cy="457199"/>
          </a:xfrm>
        </p:spPr>
        <p:txBody>
          <a:bodyPr>
            <a:normAutofit lnSpcReduction="10000"/>
          </a:bodyPr>
          <a:lstStyle/>
          <a:p>
            <a:r>
              <a:rPr lang="en-US" sz="1200" dirty="0" smtClean="0"/>
              <a:t>https://upload.wikimedia.org/wikipedia/commons/e/e9/Hitt_Egypt_Perseus.png</a:t>
            </a:r>
            <a:endParaRPr lang="en-US" sz="1200" dirty="0"/>
          </a:p>
        </p:txBody>
      </p:sp>
      <p:pic>
        <p:nvPicPr>
          <p:cNvPr id="167938" name="Picture 2" descr="Image result for map of ancient hittite empire"/>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1143000" y="0"/>
            <a:ext cx="6248400" cy="6248400"/>
          </a:xfrm>
          <a:prstGeom prst="rect">
            <a:avLst/>
          </a:prstGeom>
          <a:noFill/>
        </p:spPr>
      </p:pic>
    </p:spTree>
    <p:extLst>
      <p:ext uri="{BB962C8B-B14F-4D97-AF65-F5344CB8AC3E}">
        <p14:creationId xmlns:p14="http://schemas.microsoft.com/office/powerpoint/2010/main" val="258424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Treaty of Kadesh 1259 B.C.</a:t>
            </a:r>
            <a:endParaRPr lang="en-US" dirty="0"/>
          </a:p>
        </p:txBody>
      </p:sp>
      <p:sp>
        <p:nvSpPr>
          <p:cNvPr id="3" name="Content Placeholder 2"/>
          <p:cNvSpPr>
            <a:spLocks noGrp="1"/>
          </p:cNvSpPr>
          <p:nvPr>
            <p:ph idx="1"/>
          </p:nvPr>
        </p:nvSpPr>
        <p:spPr/>
        <p:txBody>
          <a:bodyPr>
            <a:normAutofit fontScale="40000" lnSpcReduction="20000"/>
          </a:bodyPr>
          <a:lstStyle/>
          <a:p>
            <a:r>
              <a:rPr lang="en-US" dirty="0" smtClean="0"/>
              <a:t>First Peace Treaty---Treaty of Kadesh:</a:t>
            </a:r>
          </a:p>
          <a:p>
            <a:endParaRPr lang="en-US" dirty="0" smtClean="0"/>
          </a:p>
          <a:p>
            <a:r>
              <a:rPr lang="en-US" dirty="0" smtClean="0"/>
              <a:t> </a:t>
            </a:r>
            <a:r>
              <a:rPr lang="en-US" b="1" dirty="0" smtClean="0"/>
              <a:t>The Divine Witnesses to the Treaty</a:t>
            </a:r>
            <a:r>
              <a:rPr lang="en-US" dirty="0" smtClean="0"/>
              <a:t/>
            </a:r>
            <a:br>
              <a:rPr lang="en-US" dirty="0" smtClean="0"/>
            </a:br>
            <a:r>
              <a:rPr lang="en-US" dirty="0" smtClean="0"/>
              <a:t/>
            </a:r>
            <a:br>
              <a:rPr lang="en-US" dirty="0" smtClean="0"/>
            </a:br>
            <a:r>
              <a:rPr lang="en-US" dirty="0" smtClean="0"/>
              <a:t>As for these words of the regulation which the Great Prince of Hatti made with Ramses Meri-Amon, the great ruler of Egypt, in writing upon this tablet of silver-as for these words, a thousand gods of the male gods and of the female gods of them of the land of Hatti, together with a thousand gods of the male gods and of the female gods of them of the land of Egypt, are with me as witnesses hearing these words: the Re, the lord of the sky; the Re of the town of </a:t>
            </a:r>
            <a:r>
              <a:rPr lang="en-US" dirty="0" err="1" smtClean="0"/>
              <a:t>Arinna</a:t>
            </a:r>
            <a:r>
              <a:rPr lang="en-US" dirty="0" smtClean="0"/>
              <a:t>; Seth, the lord of the sky; Seth of </a:t>
            </a:r>
            <a:r>
              <a:rPr lang="en-US" dirty="0" err="1" smtClean="0"/>
              <a:t>Hatti</a:t>
            </a:r>
            <a:r>
              <a:rPr lang="en-US" dirty="0" smtClean="0"/>
              <a:t>; Seth of the town of </a:t>
            </a:r>
            <a:r>
              <a:rPr lang="en-US" dirty="0" err="1" smtClean="0"/>
              <a:t>Arinna</a:t>
            </a:r>
            <a:r>
              <a:rPr lang="en-US" dirty="0" smtClean="0"/>
              <a:t>; Seth of the town of </a:t>
            </a:r>
            <a:r>
              <a:rPr lang="en-US" dirty="0" err="1" smtClean="0"/>
              <a:t>Zippalanda</a:t>
            </a:r>
            <a:r>
              <a:rPr lang="en-US" dirty="0" smtClean="0"/>
              <a:t>; Seth of the town of </a:t>
            </a:r>
            <a:r>
              <a:rPr lang="en-US" dirty="0" err="1" smtClean="0"/>
              <a:t>Pe</a:t>
            </a:r>
            <a:r>
              <a:rPr lang="en-US" dirty="0" smtClean="0"/>
              <a:t>(</a:t>
            </a:r>
            <a:r>
              <a:rPr lang="en-US" dirty="0" err="1" smtClean="0"/>
              <a:t>tt</a:t>
            </a:r>
            <a:r>
              <a:rPr lang="en-US" dirty="0" smtClean="0"/>
              <a:t>)</a:t>
            </a:r>
            <a:r>
              <a:rPr lang="en-US" dirty="0" err="1" smtClean="0"/>
              <a:t>iyarik</a:t>
            </a:r>
            <a:r>
              <a:rPr lang="en-US" dirty="0" smtClean="0"/>
              <a:t>; Seth of the town of </a:t>
            </a:r>
            <a:r>
              <a:rPr lang="en-US" dirty="0" err="1" smtClean="0"/>
              <a:t>Hissas</a:t>
            </a:r>
            <a:r>
              <a:rPr lang="en-US" dirty="0" smtClean="0"/>
              <a:t>(ha)pa; Seth of the town of </a:t>
            </a:r>
            <a:r>
              <a:rPr lang="en-US" dirty="0" err="1" smtClean="0"/>
              <a:t>Sarissa</a:t>
            </a:r>
            <a:r>
              <a:rPr lang="en-US" dirty="0" smtClean="0"/>
              <a:t>; Seth of the town of Aleppo; Seth of the town of </a:t>
            </a:r>
            <a:r>
              <a:rPr lang="en-US" dirty="0" err="1" smtClean="0"/>
              <a:t>Lihzina</a:t>
            </a:r>
            <a:r>
              <a:rPr lang="en-US" dirty="0" smtClean="0"/>
              <a:t>; Seth of the town . . .; . . .; Seth of the town of </a:t>
            </a:r>
            <a:r>
              <a:rPr lang="en-US" dirty="0" err="1" smtClean="0"/>
              <a:t>Sahpin</a:t>
            </a:r>
            <a:r>
              <a:rPr lang="en-US" dirty="0" smtClean="0"/>
              <a:t>; Antaret16 of the land of </a:t>
            </a:r>
            <a:r>
              <a:rPr lang="en-US" dirty="0" err="1" smtClean="0"/>
              <a:t>Hatti</a:t>
            </a:r>
            <a:r>
              <a:rPr lang="en-US" dirty="0" smtClean="0"/>
              <a:t>; the god of </a:t>
            </a:r>
            <a:r>
              <a:rPr lang="en-US" dirty="0" err="1" smtClean="0"/>
              <a:t>Zithari</a:t>
            </a:r>
            <a:r>
              <a:rPr lang="en-US" dirty="0" smtClean="0"/>
              <a:t>(as); the god of </a:t>
            </a:r>
            <a:r>
              <a:rPr lang="en-US" dirty="0" err="1" smtClean="0"/>
              <a:t>Karzis</a:t>
            </a:r>
            <a:r>
              <a:rPr lang="en-US" dirty="0" smtClean="0"/>
              <a:t>; the god of </a:t>
            </a:r>
            <a:r>
              <a:rPr lang="en-US" dirty="0" err="1" smtClean="0"/>
              <a:t>Hapantaliyas</a:t>
            </a:r>
            <a:r>
              <a:rPr lang="en-US" dirty="0" smtClean="0"/>
              <a:t>; the goddess of the town of </a:t>
            </a:r>
            <a:r>
              <a:rPr lang="en-US" dirty="0" err="1" smtClean="0"/>
              <a:t>Karahna</a:t>
            </a:r>
            <a:r>
              <a:rPr lang="en-US" dirty="0" smtClean="0"/>
              <a:t>; the goddess of . . .  . . .  . . .; the Queen of the Sky; the gods, the lords of oaths; this goddess, the Lady of the Ground; the Lady of the Oath, </a:t>
            </a:r>
            <a:r>
              <a:rPr lang="en-US" dirty="0" err="1" smtClean="0"/>
              <a:t>Ishara</a:t>
            </a:r>
            <a:r>
              <a:rPr lang="en-US" dirty="0" smtClean="0"/>
              <a:t>; the Lady (of the) mountains and the rivers of the land of </a:t>
            </a:r>
            <a:r>
              <a:rPr lang="en-US" dirty="0" err="1" smtClean="0"/>
              <a:t>Hatti</a:t>
            </a:r>
            <a:r>
              <a:rPr lang="en-US" dirty="0" smtClean="0"/>
              <a:t>; the gods of the land of </a:t>
            </a:r>
            <a:r>
              <a:rPr lang="en-US" dirty="0" err="1" smtClean="0"/>
              <a:t>Kizuwadna</a:t>
            </a:r>
            <a:r>
              <a:rPr lang="en-US" dirty="0" smtClean="0"/>
              <a:t>; </a:t>
            </a:r>
            <a:r>
              <a:rPr lang="en-US" dirty="0" err="1" smtClean="0"/>
              <a:t>Amon</a:t>
            </a:r>
            <a:r>
              <a:rPr lang="en-US" dirty="0" smtClean="0"/>
              <a:t>; the Re; Seth; the male gods; the female gods; the mountains; and the rivers of the land of Egypt; the sky; the earth; the great sea; the winds; and the clouds.</a:t>
            </a:r>
            <a:br>
              <a:rPr lang="en-US" dirty="0" smtClean="0"/>
            </a:br>
            <a:r>
              <a:rPr lang="en-US" dirty="0" smtClean="0"/>
              <a:t/>
            </a:r>
            <a:br>
              <a:rPr lang="en-US" dirty="0" smtClean="0"/>
            </a:br>
            <a:r>
              <a:rPr lang="en-US" b="1" dirty="0" smtClean="0"/>
              <a:t>Curses and Blessings for this Treaty</a:t>
            </a:r>
            <a:r>
              <a:rPr lang="en-US" dirty="0" smtClean="0"/>
              <a:t/>
            </a:r>
            <a:br>
              <a:rPr lang="en-US" dirty="0" smtClean="0"/>
            </a:br>
            <a:r>
              <a:rPr lang="en-US" dirty="0" smtClean="0"/>
              <a:t/>
            </a:r>
            <a:br>
              <a:rPr lang="en-US" dirty="0" smtClean="0"/>
            </a:br>
            <a:r>
              <a:rPr lang="en-US" dirty="0" smtClean="0"/>
              <a:t>As for these words which are on this tablet of silver of the land of </a:t>
            </a:r>
            <a:r>
              <a:rPr lang="en-US" dirty="0" err="1" smtClean="0"/>
              <a:t>Hatti</a:t>
            </a:r>
            <a:r>
              <a:rPr lang="en-US" dirty="0" smtClean="0"/>
              <a:t> and of the land of Egypt--as for him who shall not keep them, a thousand gods of the land of </a:t>
            </a:r>
            <a:r>
              <a:rPr lang="en-US" dirty="0" err="1" smtClean="0"/>
              <a:t>Hatti</a:t>
            </a:r>
            <a:r>
              <a:rPr lang="en-US" dirty="0" smtClean="0"/>
              <a:t>, together with a thousand gods of the land of Egypt, shall destroy his house, his land, and his servants. But, as for him who shall keep these words which are this tablet of silver, whether they are </a:t>
            </a:r>
            <a:r>
              <a:rPr lang="en-US" dirty="0" err="1" smtClean="0"/>
              <a:t>Hatti</a:t>
            </a:r>
            <a:r>
              <a:rPr lang="en-US" dirty="0" smtClean="0"/>
              <a:t> or whether they are Egyptians, and they are not neglectful of them, a thousand gods of the land of </a:t>
            </a:r>
            <a:r>
              <a:rPr lang="en-US" dirty="0" err="1" smtClean="0"/>
              <a:t>Hatti</a:t>
            </a:r>
            <a:r>
              <a:rPr lang="en-US" dirty="0" smtClean="0"/>
              <a:t>, together with a thousand gods of the land of Egypt, shall cause that he be well, shall cause that he live, together with his houses and his (land) and his servants.</a:t>
            </a:r>
            <a:br>
              <a:rPr lang="en-US" dirty="0" smtClean="0"/>
            </a:br>
            <a:endParaRPr lang="en-US" dirty="0"/>
          </a:p>
        </p:txBody>
      </p:sp>
    </p:spTree>
    <p:extLst>
      <p:ext uri="{BB962C8B-B14F-4D97-AF65-F5344CB8AC3E}">
        <p14:creationId xmlns:p14="http://schemas.microsoft.com/office/powerpoint/2010/main" val="16734349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Treaties and Covenants</a:t>
            </a:r>
            <a:endParaRPr lang="en-US" dirty="0"/>
          </a:p>
        </p:txBody>
      </p:sp>
      <p:sp>
        <p:nvSpPr>
          <p:cNvPr id="3" name="Content Placeholder 2"/>
          <p:cNvSpPr>
            <a:spLocks noGrp="1"/>
          </p:cNvSpPr>
          <p:nvPr>
            <p:ph idx="1"/>
          </p:nvPr>
        </p:nvSpPr>
        <p:spPr/>
        <p:txBody>
          <a:bodyPr/>
          <a:lstStyle/>
          <a:p>
            <a:r>
              <a:rPr lang="en-US" dirty="0" smtClean="0"/>
              <a:t>Various forms used in the treaties, depending on the relationship between the parties:</a:t>
            </a:r>
          </a:p>
          <a:p>
            <a:r>
              <a:rPr lang="en-US" dirty="0" smtClean="0"/>
              <a:t>Treaty of </a:t>
            </a:r>
            <a:r>
              <a:rPr lang="en-US" dirty="0" err="1" smtClean="0"/>
              <a:t>Kadesh</a:t>
            </a:r>
            <a:r>
              <a:rPr lang="en-US" dirty="0" smtClean="0"/>
              <a:t>, equals—</a:t>
            </a:r>
          </a:p>
          <a:p>
            <a:r>
              <a:rPr lang="en-US" dirty="0" smtClean="0"/>
              <a:t>Consistently invocation of gods/God, and stipulations or terms, promises and threats, blessings and curses if violated, all enforced by the gods/God.</a:t>
            </a:r>
          </a:p>
          <a:p>
            <a:r>
              <a:rPr lang="en-US" dirty="0" smtClean="0"/>
              <a:t>OT covenants follow this pattern</a:t>
            </a:r>
            <a:endParaRPr lang="en-US" dirty="0"/>
          </a:p>
        </p:txBody>
      </p:sp>
    </p:spTree>
    <p:extLst>
      <p:ext uri="{BB962C8B-B14F-4D97-AF65-F5344CB8AC3E}">
        <p14:creationId xmlns:p14="http://schemas.microsoft.com/office/powerpoint/2010/main" val="26347069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1143000" y="6172200"/>
            <a:ext cx="7010400" cy="457200"/>
          </a:xfrm>
        </p:spPr>
        <p:txBody>
          <a:bodyPr>
            <a:normAutofit/>
          </a:bodyPr>
          <a:lstStyle/>
          <a:p>
            <a:pPr>
              <a:buNone/>
            </a:pPr>
            <a:r>
              <a:rPr lang="en-US" sz="1200" dirty="0" smtClean="0"/>
              <a:t>https://upload.wikimedia.org/wikipedia/commons/thumb/9/96/KadeshTreaty.JPG/450px-KadeshTreaty.JPG</a:t>
            </a:r>
            <a:endParaRPr lang="en-US" sz="1200" dirty="0"/>
          </a:p>
        </p:txBody>
      </p:sp>
      <p:pic>
        <p:nvPicPr>
          <p:cNvPr id="1026" name="Picture 2" descr="https://upload.wikimedia.org/wikipedia/commons/9/96/KadeshTreaty.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1752600" y="0"/>
            <a:ext cx="4648200" cy="6197600"/>
          </a:xfrm>
          <a:prstGeom prst="rect">
            <a:avLst/>
          </a:prstGeom>
          <a:noFill/>
        </p:spPr>
      </p:pic>
    </p:spTree>
    <p:extLst>
      <p:ext uri="{BB962C8B-B14F-4D97-AF65-F5344CB8AC3E}">
        <p14:creationId xmlns:p14="http://schemas.microsoft.com/office/powerpoint/2010/main" val="30177000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Session Three</a:t>
            </a:r>
            <a:endParaRPr lang="en-US" dirty="0"/>
          </a:p>
        </p:txBody>
      </p:sp>
      <p:sp>
        <p:nvSpPr>
          <p:cNvPr id="3" name="Content Placeholder 2"/>
          <p:cNvSpPr>
            <a:spLocks noGrp="1"/>
          </p:cNvSpPr>
          <p:nvPr>
            <p:ph idx="1"/>
          </p:nvPr>
        </p:nvSpPr>
        <p:spPr/>
        <p:txBody>
          <a:bodyPr/>
          <a:lstStyle/>
          <a:p>
            <a:r>
              <a:rPr lang="en-US" dirty="0" smtClean="0"/>
              <a:t>Assyrian Empire</a:t>
            </a:r>
          </a:p>
          <a:p>
            <a:r>
              <a:rPr lang="en-US" dirty="0" smtClean="0"/>
              <a:t>Collapse of 1200 B.C.</a:t>
            </a:r>
          </a:p>
          <a:p>
            <a:r>
              <a:rPr lang="en-US" dirty="0" smtClean="0"/>
              <a:t>Treaty of </a:t>
            </a:r>
            <a:r>
              <a:rPr lang="en-US" dirty="0" err="1" smtClean="0"/>
              <a:t>Kadesh</a:t>
            </a:r>
            <a:endParaRPr lang="en-US" dirty="0" smtClean="0"/>
          </a:p>
          <a:p>
            <a:r>
              <a:rPr lang="en-US" dirty="0" smtClean="0"/>
              <a:t>Early India</a:t>
            </a:r>
          </a:p>
          <a:p>
            <a:endParaRPr lang="en-US" dirty="0"/>
          </a:p>
        </p:txBody>
      </p:sp>
    </p:spTree>
    <p:extLst>
      <p:ext uri="{BB962C8B-B14F-4D97-AF65-F5344CB8AC3E}">
        <p14:creationId xmlns:p14="http://schemas.microsoft.com/office/powerpoint/2010/main" val="16374208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Assyrian Empire</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READING ASSIGNMENT</a:t>
            </a:r>
          </a:p>
          <a:p>
            <a:r>
              <a:rPr lang="en-US" dirty="0" smtClean="0"/>
              <a:t>Article on Assyria Empire by Jan van </a:t>
            </a:r>
            <a:r>
              <a:rPr lang="en-US" dirty="0" err="1" smtClean="0"/>
              <a:t>der</a:t>
            </a:r>
            <a:r>
              <a:rPr lang="en-US" dirty="0" smtClean="0"/>
              <a:t> </a:t>
            </a:r>
            <a:r>
              <a:rPr lang="en-US" dirty="0" err="1" smtClean="0"/>
              <a:t>Crabben</a:t>
            </a:r>
            <a:r>
              <a:rPr lang="en-US" dirty="0" smtClean="0"/>
              <a:t>  found at </a:t>
            </a:r>
            <a:r>
              <a:rPr lang="en-US" dirty="0" smtClean="0">
                <a:hlinkClick r:id="rId2"/>
              </a:rPr>
              <a:t>http://www.ancient.eu/article/106/</a:t>
            </a:r>
            <a:endParaRPr lang="en-US" dirty="0" smtClean="0"/>
          </a:p>
          <a:p>
            <a:pPr>
              <a:buNone/>
            </a:pPr>
            <a:endParaRPr lang="en-US" dirty="0" smtClean="0"/>
          </a:p>
          <a:p>
            <a:pPr>
              <a:buNone/>
            </a:pPr>
            <a:r>
              <a:rPr lang="en-US" dirty="0" smtClean="0"/>
              <a:t>AND  Article by Joshua J. Mark entitled Babylon:  </a:t>
            </a:r>
            <a:r>
              <a:rPr lang="en-US" dirty="0" smtClean="0">
                <a:hlinkClick r:id="rId3"/>
              </a:rPr>
              <a:t>http://www.ancient.eu/babylon/</a:t>
            </a:r>
            <a:endParaRPr lang="en-US" dirty="0" smtClean="0"/>
          </a:p>
          <a:p>
            <a:pPr>
              <a:buNone/>
            </a:pPr>
            <a:r>
              <a:rPr lang="en-US" dirty="0" smtClean="0"/>
              <a:t>Please read the paragraphs:  “The Assyrians, Chaldeans and </a:t>
            </a:r>
            <a:r>
              <a:rPr lang="en-US" dirty="0" err="1" smtClean="0"/>
              <a:t>Nebuchadnezzer</a:t>
            </a:r>
            <a:r>
              <a:rPr lang="en-US" dirty="0" smtClean="0"/>
              <a:t> II” .   You have previously read the sections on “The Old City and Hammurabi”</a:t>
            </a:r>
          </a:p>
          <a:p>
            <a:pPr>
              <a:buNone/>
            </a:pPr>
            <a:endParaRPr lang="en-US" dirty="0" smtClean="0"/>
          </a:p>
          <a:p>
            <a:pPr>
              <a:buNone/>
            </a:pPr>
            <a:r>
              <a:rPr lang="en-US" dirty="0" smtClean="0"/>
              <a:t>AND  In the Bible: II Kings 15:27-31; Chapters 17-20 and Isaiah 8:1-8 and Chapters 36-37</a:t>
            </a:r>
          </a:p>
          <a:p>
            <a:endParaRPr lang="en-US" dirty="0"/>
          </a:p>
        </p:txBody>
      </p:sp>
    </p:spTree>
    <p:extLst>
      <p:ext uri="{BB962C8B-B14F-4D97-AF65-F5344CB8AC3E}">
        <p14:creationId xmlns:p14="http://schemas.microsoft.com/office/powerpoint/2010/main" val="42252371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Assyrian Empire</a:t>
            </a:r>
            <a:endParaRPr lang="en-US" dirty="0"/>
          </a:p>
        </p:txBody>
      </p:sp>
      <p:sp>
        <p:nvSpPr>
          <p:cNvPr id="3" name="Content Placeholder 2"/>
          <p:cNvSpPr>
            <a:spLocks noGrp="1"/>
          </p:cNvSpPr>
          <p:nvPr>
            <p:ph idx="1"/>
          </p:nvPr>
        </p:nvSpPr>
        <p:spPr>
          <a:xfrm>
            <a:off x="685800" y="6172201"/>
            <a:ext cx="8229600" cy="685799"/>
          </a:xfrm>
        </p:spPr>
        <p:txBody>
          <a:bodyPr>
            <a:normAutofit lnSpcReduction="10000"/>
          </a:bodyPr>
          <a:lstStyle/>
          <a:p>
            <a:r>
              <a:rPr lang="en-US" sz="2000" dirty="0" smtClean="0"/>
              <a:t>https://upload.wikimedia.org/wikipedia/commons/c/c1/Map_of_Assyria.png</a:t>
            </a:r>
            <a:endParaRPr lang="en-US" sz="2000" dirty="0"/>
          </a:p>
        </p:txBody>
      </p:sp>
      <p:pic>
        <p:nvPicPr>
          <p:cNvPr id="91138" name="Picture 2" descr="Image result for map of assyrian empire"/>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26356" y="0"/>
            <a:ext cx="9117644" cy="6266944"/>
          </a:xfrm>
          <a:prstGeom prst="rect">
            <a:avLst/>
          </a:prstGeom>
          <a:noFill/>
        </p:spPr>
      </p:pic>
    </p:spTree>
    <p:extLst>
      <p:ext uri="{BB962C8B-B14F-4D97-AF65-F5344CB8AC3E}">
        <p14:creationId xmlns:p14="http://schemas.microsoft.com/office/powerpoint/2010/main" val="14418854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Assyrian Empire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Cities of </a:t>
            </a:r>
            <a:r>
              <a:rPr lang="en-US" dirty="0" err="1" smtClean="0"/>
              <a:t>Ashur</a:t>
            </a:r>
            <a:r>
              <a:rPr lang="en-US" dirty="0" smtClean="0"/>
              <a:t>, Nimrod, and Nineveh</a:t>
            </a:r>
          </a:p>
          <a:p>
            <a:r>
              <a:rPr lang="en-US" dirty="0" smtClean="0"/>
              <a:t>Chief god--</a:t>
            </a:r>
            <a:r>
              <a:rPr lang="en-US" dirty="0" err="1" smtClean="0"/>
              <a:t>Ashur</a:t>
            </a:r>
            <a:endParaRPr lang="en-US" dirty="0" smtClean="0"/>
          </a:p>
          <a:p>
            <a:r>
              <a:rPr lang="en-US" dirty="0" smtClean="0"/>
              <a:t>Lasted about 600 years; 1274-627 B.C.</a:t>
            </a:r>
          </a:p>
          <a:p>
            <a:r>
              <a:rPr lang="en-US" dirty="0" smtClean="0"/>
              <a:t>Ruthless in war, deportation of conquered populations.</a:t>
            </a:r>
          </a:p>
          <a:p>
            <a:r>
              <a:rPr lang="en-US" dirty="0" smtClean="0"/>
              <a:t>Conflict with Egypt…major international conflict of Middle East superpowers—lasted centuries. </a:t>
            </a:r>
          </a:p>
          <a:p>
            <a:r>
              <a:rPr lang="en-US" dirty="0" smtClean="0"/>
              <a:t>Late in empire, established administrative units that were taken over by the Neo-Babylonians, Persians, and eventually the Greeks</a:t>
            </a:r>
          </a:p>
        </p:txBody>
      </p:sp>
    </p:spTree>
    <p:extLst>
      <p:ext uri="{BB962C8B-B14F-4D97-AF65-F5344CB8AC3E}">
        <p14:creationId xmlns:p14="http://schemas.microsoft.com/office/powerpoint/2010/main" val="28948150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Assyria and Israel/Judah</a:t>
            </a:r>
            <a:endParaRPr lang="en-US" dirty="0"/>
          </a:p>
        </p:txBody>
      </p:sp>
      <p:sp>
        <p:nvSpPr>
          <p:cNvPr id="3" name="Content Placeholder 2"/>
          <p:cNvSpPr>
            <a:spLocks noGrp="1"/>
          </p:cNvSpPr>
          <p:nvPr>
            <p:ph idx="1"/>
          </p:nvPr>
        </p:nvSpPr>
        <p:spPr/>
        <p:txBody>
          <a:bodyPr>
            <a:normAutofit fontScale="47500" lnSpcReduction="20000"/>
          </a:bodyPr>
          <a:lstStyle/>
          <a:p>
            <a:r>
              <a:rPr lang="en-US" dirty="0" smtClean="0"/>
              <a:t>In the Bible: II Kings 15:27-31; Chapters 17-20 and Isaiah 8:1-8 and Chapters 36-37</a:t>
            </a:r>
          </a:p>
          <a:p>
            <a:r>
              <a:rPr lang="en-US" dirty="0" smtClean="0"/>
              <a:t>II Chronicles 32:1-23</a:t>
            </a:r>
          </a:p>
          <a:p>
            <a:r>
              <a:rPr lang="en-US" dirty="0" smtClean="0"/>
              <a:t> II Kings 15:17-21 Israel (Northern Kingdom)becomes a tribute paying </a:t>
            </a:r>
            <a:r>
              <a:rPr lang="en-US" dirty="0" err="1" smtClean="0"/>
              <a:t>vassel</a:t>
            </a:r>
            <a:r>
              <a:rPr lang="en-US" dirty="0" smtClean="0"/>
              <a:t> to Tiglath-Pileser—733 B.C….about 11 years later, </a:t>
            </a:r>
            <a:r>
              <a:rPr lang="en-US" dirty="0" err="1" smtClean="0"/>
              <a:t>Tiglath-Pileser</a:t>
            </a:r>
            <a:r>
              <a:rPr lang="en-US" dirty="0" smtClean="0"/>
              <a:t>, (actual </a:t>
            </a:r>
            <a:r>
              <a:rPr lang="en-US" dirty="0" err="1" smtClean="0"/>
              <a:t>Tig</a:t>
            </a:r>
            <a:r>
              <a:rPr lang="en-US" dirty="0" smtClean="0"/>
              <a:t>. the III)  deports large portion of North Kingdom’s people---part of Empire wide tactic.</a:t>
            </a:r>
          </a:p>
          <a:p>
            <a:r>
              <a:rPr lang="en-US" dirty="0" smtClean="0"/>
              <a:t>Judah, Southern Kingdom, becomes a tribute paying </a:t>
            </a:r>
            <a:r>
              <a:rPr lang="en-US" dirty="0" err="1" smtClean="0"/>
              <a:t>vassel</a:t>
            </a:r>
            <a:r>
              <a:rPr lang="en-US" dirty="0" smtClean="0"/>
              <a:t> state with King </a:t>
            </a:r>
            <a:r>
              <a:rPr lang="en-US" dirty="0" err="1" smtClean="0"/>
              <a:t>Ahaz</a:t>
            </a:r>
            <a:r>
              <a:rPr lang="en-US" dirty="0" smtClean="0"/>
              <a:t> of Judah, in return for Assyrian help against Syria/Israel  (II Kings 16, Isaiah 7-8);  </a:t>
            </a:r>
            <a:r>
              <a:rPr lang="en-US" dirty="0" err="1" smtClean="0"/>
              <a:t>Ahaz</a:t>
            </a:r>
            <a:r>
              <a:rPr lang="en-US" dirty="0" smtClean="0"/>
              <a:t> visits </a:t>
            </a:r>
            <a:r>
              <a:rPr lang="en-US" dirty="0" err="1" smtClean="0"/>
              <a:t>Tiglath-Pileser</a:t>
            </a:r>
            <a:r>
              <a:rPr lang="en-US" dirty="0" smtClean="0"/>
              <a:t> and is so impressed with the altar in Damascus, has it copied and becomes main altar in Jerusalem Temple.  </a:t>
            </a:r>
          </a:p>
          <a:p>
            <a:r>
              <a:rPr lang="en-US" dirty="0" smtClean="0"/>
              <a:t>II Kings 17:  Final conquest  and deportation of Israel comes around 717 B.C., when </a:t>
            </a:r>
            <a:r>
              <a:rPr lang="en-US" dirty="0" err="1" smtClean="0"/>
              <a:t>Hoshea</a:t>
            </a:r>
            <a:r>
              <a:rPr lang="en-US" dirty="0" smtClean="0"/>
              <a:t> (King of Israel) tries to become a </a:t>
            </a:r>
            <a:r>
              <a:rPr lang="en-US" dirty="0" err="1" smtClean="0"/>
              <a:t>vassel</a:t>
            </a:r>
            <a:r>
              <a:rPr lang="en-US" dirty="0" smtClean="0"/>
              <a:t> of Egypt….in response </a:t>
            </a:r>
            <a:r>
              <a:rPr lang="en-US" dirty="0" err="1" smtClean="0"/>
              <a:t>Shalmaneser</a:t>
            </a:r>
            <a:r>
              <a:rPr lang="en-US" dirty="0" smtClean="0"/>
              <a:t> (Assyria) captures Samaria (Israel’s capital) and has another final deportation of Israelites and resettlement of other captured people in land of Israel.</a:t>
            </a:r>
          </a:p>
          <a:p>
            <a:r>
              <a:rPr lang="en-US" dirty="0" smtClean="0"/>
              <a:t>II Kings 18:  About 706 B.C., Sennacherib of Assyria attacks Judah---Hezekiah , king--- takes most of Judah—not Jerusalem, Hezekiah pays heavy tribute to Assyria…not enough, so Sennacherib  lays siege  to Jerusalem (starve Jerusalem into submission).</a:t>
            </a:r>
          </a:p>
          <a:p>
            <a:endParaRPr lang="en-US" dirty="0" smtClean="0"/>
          </a:p>
          <a:p>
            <a:pPr>
              <a:buNone/>
            </a:pPr>
            <a:r>
              <a:rPr lang="en-US" dirty="0" smtClean="0"/>
              <a:t>	Sennacherib, Assyrian King vs. Hezekiah, Judah’s King---contest of the gods. </a:t>
            </a:r>
          </a:p>
          <a:p>
            <a:pPr>
              <a:buNone/>
            </a:pPr>
            <a:endParaRPr lang="en-US" dirty="0" smtClean="0"/>
          </a:p>
          <a:p>
            <a:pPr>
              <a:buNone/>
            </a:pPr>
            <a:r>
              <a:rPr lang="en-US" dirty="0" smtClean="0"/>
              <a:t>	Background  for  Jonah</a:t>
            </a:r>
          </a:p>
          <a:p>
            <a:pPr>
              <a:buNone/>
            </a:pPr>
            <a:endParaRPr lang="en-US" dirty="0" smtClean="0"/>
          </a:p>
          <a:p>
            <a:pPr>
              <a:buNone/>
            </a:pPr>
            <a:endParaRPr lang="en-US" dirty="0"/>
          </a:p>
        </p:txBody>
      </p:sp>
    </p:spTree>
    <p:extLst>
      <p:ext uri="{BB962C8B-B14F-4D97-AF65-F5344CB8AC3E}">
        <p14:creationId xmlns:p14="http://schemas.microsoft.com/office/powerpoint/2010/main" val="42410570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100_1309.JPG"/>
          <p:cNvPicPr>
            <a:picLocks noGrp="1" noChangeAspect="1"/>
          </p:cNvPicPr>
          <p:nvPr>
            <p:ph idx="1"/>
          </p:nvPr>
        </p:nvPicPr>
        <p:blipFill>
          <a:blip r:embed="rId2" cstate="email">
            <a:extLst>
              <a:ext uri="{28A0092B-C50C-407E-A947-70E740481C1C}">
                <a14:useLocalDpi xmlns:a14="http://schemas.microsoft.com/office/drawing/2010/main"/>
              </a:ext>
            </a:extLst>
          </a:blip>
          <a:stretch>
            <a:fillRect/>
          </a:stretch>
        </p:blipFill>
        <p:spPr>
          <a:xfrm>
            <a:off x="1885950" y="0"/>
            <a:ext cx="4992886" cy="6657182"/>
          </a:xfrm>
        </p:spPr>
      </p:pic>
    </p:spTree>
    <p:extLst>
      <p:ext uri="{BB962C8B-B14F-4D97-AF65-F5344CB8AC3E}">
        <p14:creationId xmlns:p14="http://schemas.microsoft.com/office/powerpoint/2010/main" val="2613399407"/>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Assyria falls</a:t>
            </a:r>
            <a:endParaRPr lang="en-US" dirty="0"/>
          </a:p>
        </p:txBody>
      </p:sp>
      <p:sp>
        <p:nvSpPr>
          <p:cNvPr id="3" name="Content Placeholder 2"/>
          <p:cNvSpPr>
            <a:spLocks noGrp="1"/>
          </p:cNvSpPr>
          <p:nvPr>
            <p:ph idx="1"/>
          </p:nvPr>
        </p:nvSpPr>
        <p:spPr/>
        <p:txBody>
          <a:bodyPr/>
          <a:lstStyle/>
          <a:p>
            <a:r>
              <a:rPr lang="en-US" dirty="0" smtClean="0"/>
              <a:t>Middle of 600 ‘s B.C.---civil wars, and depletion of resources, fall of Assyrian Empire to leaders from Babylon…esp. </a:t>
            </a:r>
            <a:r>
              <a:rPr lang="en-US" dirty="0" err="1" smtClean="0"/>
              <a:t>Nabo-polassar</a:t>
            </a:r>
            <a:r>
              <a:rPr lang="en-US" dirty="0" smtClean="0"/>
              <a:t>. </a:t>
            </a:r>
          </a:p>
          <a:p>
            <a:r>
              <a:rPr lang="en-US" dirty="0" smtClean="0"/>
              <a:t>Rise of Babylon ---new Empire is born.</a:t>
            </a:r>
            <a:endParaRPr lang="en-US" dirty="0"/>
          </a:p>
        </p:txBody>
      </p:sp>
    </p:spTree>
    <p:extLst>
      <p:ext uri="{BB962C8B-B14F-4D97-AF65-F5344CB8AC3E}">
        <p14:creationId xmlns:p14="http://schemas.microsoft.com/office/powerpoint/2010/main" val="25535821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1200 B.C. COLLAPSE </a:t>
            </a:r>
            <a:endParaRPr lang="en-US" dirty="0"/>
          </a:p>
        </p:txBody>
      </p:sp>
      <p:sp>
        <p:nvSpPr>
          <p:cNvPr id="3" name="Content Placeholder 2"/>
          <p:cNvSpPr>
            <a:spLocks noGrp="1"/>
          </p:cNvSpPr>
          <p:nvPr>
            <p:ph idx="1"/>
          </p:nvPr>
        </p:nvSpPr>
        <p:spPr/>
        <p:txBody>
          <a:bodyPr>
            <a:normAutofit/>
          </a:bodyPr>
          <a:lstStyle/>
          <a:p>
            <a:r>
              <a:rPr lang="en-US" dirty="0" smtClean="0"/>
              <a:t>Reading assignment; </a:t>
            </a:r>
            <a:r>
              <a:rPr lang="en-US" dirty="0" smtClean="0">
                <a:hlinkClick r:id="rId2"/>
              </a:rPr>
              <a:t>https://en.wikipedia.org/wiki/Late_Bronze_Age_collapse</a:t>
            </a:r>
            <a:endParaRPr lang="en-US" dirty="0" smtClean="0"/>
          </a:p>
          <a:p>
            <a:pPr>
              <a:buNone/>
            </a:pPr>
            <a:r>
              <a:rPr lang="en-US" dirty="0" smtClean="0"/>
              <a:t> And Article on the Sea Peoples at</a:t>
            </a:r>
          </a:p>
          <a:p>
            <a:endParaRPr lang="en-US" dirty="0" smtClean="0"/>
          </a:p>
          <a:p>
            <a:r>
              <a:rPr lang="en-US" dirty="0" smtClean="0"/>
              <a:t>http://www.ancient.eu/Sea_Peoples/</a:t>
            </a:r>
            <a:endParaRPr lang="en-US" dirty="0"/>
          </a:p>
        </p:txBody>
      </p:sp>
    </p:spTree>
    <p:extLst>
      <p:ext uri="{BB962C8B-B14F-4D97-AF65-F5344CB8AC3E}">
        <p14:creationId xmlns:p14="http://schemas.microsoft.com/office/powerpoint/2010/main" val="3789532204"/>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c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640</Words>
  <Application>Microsoft Office PowerPoint</Application>
  <PresentationFormat>On-screen Show (4:3)</PresentationFormat>
  <Paragraphs>65</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Black</vt:lpstr>
      <vt:lpstr>PowerPoint Presentation</vt:lpstr>
      <vt:lpstr>Session Three</vt:lpstr>
      <vt:lpstr> Assyrian Empire</vt:lpstr>
      <vt:lpstr>Assyrian Empire</vt:lpstr>
      <vt:lpstr>The Assyrian Empire</vt:lpstr>
      <vt:lpstr>Assyria and Israel/Judah</vt:lpstr>
      <vt:lpstr>PowerPoint Presentation</vt:lpstr>
      <vt:lpstr>Assyria falls</vt:lpstr>
      <vt:lpstr>1200 B.C. COLLAPSE </vt:lpstr>
      <vt:lpstr>PowerPoint Presentation</vt:lpstr>
      <vt:lpstr>PowerPoint Presentation</vt:lpstr>
      <vt:lpstr>Egypt and the Hittite Empire</vt:lpstr>
      <vt:lpstr>PowerPoint Presentation</vt:lpstr>
      <vt:lpstr>Treaty of Kadesh 1259 B.C.</vt:lpstr>
      <vt:lpstr>Treaties and Covenants</vt:lpstr>
      <vt:lpstr>PowerPoint Presentation</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HP</cp:lastModifiedBy>
  <cp:revision>2</cp:revision>
  <dcterms:created xsi:type="dcterms:W3CDTF">2018-05-03T17:41:09Z</dcterms:created>
  <dcterms:modified xsi:type="dcterms:W3CDTF">2018-05-03T17:44:30Z</dcterms:modified>
</cp:coreProperties>
</file>