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3" r:id="rId4"/>
    <p:sldId id="264" r:id="rId5"/>
    <p:sldId id="265" r:id="rId6"/>
    <p:sldId id="266" r:id="rId7"/>
    <p:sldId id="267" r:id="rId8"/>
    <p:sldId id="268" r:id="rId9"/>
    <p:sldId id="269" r:id="rId10"/>
    <p:sldId id="274" r:id="rId11"/>
    <p:sldId id="275" r:id="rId12"/>
    <p:sldId id="276" r:id="rId13"/>
    <p:sldId id="277" r:id="rId14"/>
    <p:sldId id="261" r:id="rId15"/>
    <p:sldId id="262" r:id="rId16"/>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1E106896-3C92-445B-B41E-A4A17DAF4E55}"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2342246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1E106896-3C92-445B-B41E-A4A17DAF4E55}"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3790315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1E106896-3C92-445B-B41E-A4A17DAF4E55}"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252047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1E106896-3C92-445B-B41E-A4A17DAF4E55}"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1098060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E106896-3C92-445B-B41E-A4A17DAF4E55}"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2474089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1E106896-3C92-445B-B41E-A4A17DAF4E55}"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3908288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1E106896-3C92-445B-B41E-A4A17DAF4E55}" type="datetimeFigureOut">
              <a:rPr lang="es-MX" smtClean="0"/>
              <a:t>25/05/2022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40921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1E106896-3C92-445B-B41E-A4A17DAF4E55}" type="datetimeFigureOut">
              <a:rPr lang="es-MX" smtClean="0"/>
              <a:t>25/05/2022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3105256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E106896-3C92-445B-B41E-A4A17DAF4E55}" type="datetimeFigureOut">
              <a:rPr lang="es-MX" smtClean="0"/>
              <a:t>25/05/2022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362908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E106896-3C92-445B-B41E-A4A17DAF4E55}"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2324375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E106896-3C92-445B-B41E-A4A17DAF4E55}"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F10F9223-6EA7-4F47-B414-BCEBA188174C}" type="slidenum">
              <a:rPr lang="es-MX" smtClean="0"/>
              <a:t>‹Nº›</a:t>
            </a:fld>
            <a:endParaRPr lang="es-MX"/>
          </a:p>
        </p:txBody>
      </p:sp>
    </p:spTree>
    <p:extLst>
      <p:ext uri="{BB962C8B-B14F-4D97-AF65-F5344CB8AC3E}">
        <p14:creationId xmlns:p14="http://schemas.microsoft.com/office/powerpoint/2010/main" val="6982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106896-3C92-445B-B41E-A4A17DAF4E55}" type="datetimeFigureOut">
              <a:rPr lang="es-MX" smtClean="0"/>
              <a:t>25/05/2022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0F9223-6EA7-4F47-B414-BCEBA188174C}" type="slidenum">
              <a:rPr lang="es-MX" smtClean="0"/>
              <a:t>‹Nº›</a:t>
            </a:fld>
            <a:endParaRPr lang="es-MX"/>
          </a:p>
        </p:txBody>
      </p:sp>
    </p:spTree>
    <p:extLst>
      <p:ext uri="{BB962C8B-B14F-4D97-AF65-F5344CB8AC3E}">
        <p14:creationId xmlns:p14="http://schemas.microsoft.com/office/powerpoint/2010/main" val="2042398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11: </a:t>
            </a:r>
          </a:p>
          <a:p>
            <a:pPr algn="ctr"/>
            <a:r>
              <a:rPr lang="es-MX" sz="2400" b="1" dirty="0">
                <a:latin typeface="Arial" panose="020B0604020202020204" pitchFamily="34" charset="0"/>
                <a:ea typeface="Lato" panose="020F0502020204030203" pitchFamily="34" charset="0"/>
                <a:cs typeface="Arial" panose="020B0604020202020204" pitchFamily="34" charset="0"/>
              </a:rPr>
              <a:t>ESPIRITISMO Y OCULTISMO</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SATANISMO</a:t>
            </a:r>
          </a:p>
        </p:txBody>
      </p:sp>
    </p:spTree>
    <p:extLst>
      <p:ext uri="{BB962C8B-B14F-4D97-AF65-F5344CB8AC3E}">
        <p14:creationId xmlns:p14="http://schemas.microsoft.com/office/powerpoint/2010/main" val="2950539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normAutofit/>
          </a:bodyPr>
          <a:lstStyle/>
          <a:p>
            <a:pPr algn="ctr"/>
            <a:r>
              <a:rPr lang="es-MX" dirty="0">
                <a:latin typeface="Times New Roman" panose="02020603050405020304" pitchFamily="18" charset="0"/>
                <a:cs typeface="Times New Roman" panose="02020603050405020304" pitchFamily="18" charset="0"/>
              </a:rPr>
              <a:t>BIBLIA SATÁNICA</a:t>
            </a:r>
          </a:p>
        </p:txBody>
      </p:sp>
      <p:pic>
        <p:nvPicPr>
          <p:cNvPr id="4" name="3 Marcador de contenido"/>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143672" y="2420888"/>
            <a:ext cx="4752528" cy="3753892"/>
          </a:xfrm>
        </p:spPr>
      </p:pic>
    </p:spTree>
    <p:extLst>
      <p:ext uri="{BB962C8B-B14F-4D97-AF65-F5344CB8AC3E}">
        <p14:creationId xmlns:p14="http://schemas.microsoft.com/office/powerpoint/2010/main" val="3333544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2567608" y="260648"/>
            <a:ext cx="7024744" cy="1143000"/>
          </a:xfrm>
        </p:spPr>
        <p:txBody>
          <a:bodyPr/>
          <a:lstStyle/>
          <a:p>
            <a:pPr algn="ctr"/>
            <a:r>
              <a:rPr lang="es-MX" dirty="0">
                <a:latin typeface="Times New Roman" panose="02020603050405020304" pitchFamily="18" charset="0"/>
                <a:cs typeface="Times New Roman" panose="02020603050405020304" pitchFamily="18" charset="0"/>
              </a:rPr>
              <a:t>FILOSOFIA</a:t>
            </a:r>
          </a:p>
        </p:txBody>
      </p:sp>
      <p:sp>
        <p:nvSpPr>
          <p:cNvPr id="3" name="2 Marcador de contenido"/>
          <p:cNvSpPr>
            <a:spLocks noGrp="1"/>
          </p:cNvSpPr>
          <p:nvPr>
            <p:ph idx="1"/>
          </p:nvPr>
        </p:nvSpPr>
        <p:spPr>
          <a:xfrm>
            <a:off x="2567608" y="1790564"/>
            <a:ext cx="6777317" cy="4680520"/>
          </a:xfrm>
        </p:spPr>
        <p:txBody>
          <a:bodyPr>
            <a:normAutofit fontScale="92500" lnSpcReduction="10000"/>
          </a:bodyPr>
          <a:lstStyle/>
          <a:p>
            <a:pPr marL="68580" indent="0">
              <a:buNone/>
            </a:pPr>
            <a:r>
              <a:rPr lang="es-MX" sz="2500" dirty="0">
                <a:latin typeface="Times New Roman" panose="02020603050405020304" pitchFamily="18" charset="0"/>
                <a:cs typeface="Times New Roman" panose="02020603050405020304" pitchFamily="18" charset="0"/>
              </a:rPr>
              <a:t>Los principios del satanismo pueden resumirse en los siguientes puntos: </a:t>
            </a:r>
          </a:p>
          <a:p>
            <a:r>
              <a:rPr lang="es-MX" sz="2500" dirty="0">
                <a:latin typeface="Times New Roman" panose="02020603050405020304" pitchFamily="18" charset="0"/>
                <a:cs typeface="Times New Roman" panose="02020603050405020304" pitchFamily="18" charset="0"/>
              </a:rPr>
              <a:t>1:"Satán", para los satanistas, no es un dios ni tampoco un ser pensante, sino simplemente una imagen simbólica de la fuerza que controla y mantiene el equilibrio de todo el universo. Vivir como satanista quiere decir entonces, vivir según las reglas de la naturaleza, buscando satisfacción material, emocional e intelectual. </a:t>
            </a:r>
          </a:p>
          <a:p>
            <a:r>
              <a:rPr lang="es-MX" sz="2500" dirty="0">
                <a:latin typeface="Times New Roman" panose="02020603050405020304" pitchFamily="18" charset="0"/>
                <a:cs typeface="Times New Roman" panose="02020603050405020304" pitchFamily="18" charset="0"/>
              </a:rPr>
              <a:t>2.Disfrutar la vida lo más intensamente posible, pero de una manera responsable, es decir, sin olvidar las lecciones del pasado y sin dejar de considerar las consecuencias de nuestros actos. </a:t>
            </a:r>
          </a:p>
          <a:p>
            <a:r>
              <a:rPr lang="es-MX" sz="2500" dirty="0">
                <a:latin typeface="Times New Roman" panose="02020603050405020304" pitchFamily="18" charset="0"/>
                <a:cs typeface="Times New Roman" panose="02020603050405020304" pitchFamily="18" charset="0"/>
              </a:rPr>
              <a:t>3.Desarrollar al máximo las habilidades personales. </a:t>
            </a:r>
          </a:p>
        </p:txBody>
      </p:sp>
    </p:spTree>
    <p:extLst>
      <p:ext uri="{BB962C8B-B14F-4D97-AF65-F5344CB8AC3E}">
        <p14:creationId xmlns:p14="http://schemas.microsoft.com/office/powerpoint/2010/main" val="9986190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2347683" y="1374594"/>
            <a:ext cx="6777317" cy="5256584"/>
          </a:xfrm>
        </p:spPr>
        <p:txBody>
          <a:bodyPr>
            <a:normAutofit fontScale="92500" lnSpcReduction="10000"/>
          </a:bodyPr>
          <a:lstStyle/>
          <a:p>
            <a:pPr algn="just"/>
            <a:r>
              <a:rPr lang="es-MX" dirty="0">
                <a:latin typeface="Times New Roman" panose="02020603050405020304" pitchFamily="18" charset="0"/>
                <a:cs typeface="Times New Roman" panose="02020603050405020304" pitchFamily="18" charset="0"/>
              </a:rPr>
              <a:t>4.Tratar a las demás personas de la misma manera que ellas lo tratan a uno, en otras palabras, ser bondadoso con los que nos ayudan, pero implacable con nuestros enemigos. </a:t>
            </a:r>
          </a:p>
          <a:p>
            <a:pPr algn="just"/>
            <a:r>
              <a:rPr lang="es-MX" dirty="0">
                <a:latin typeface="Times New Roman" panose="02020603050405020304" pitchFamily="18" charset="0"/>
                <a:cs typeface="Times New Roman" panose="02020603050405020304" pitchFamily="18" charset="0"/>
              </a:rPr>
              <a:t>5.Toda persona debe aceptar las consecuencias de sus acciones. Sólo se debe ayudar a los que realmente lo merezcan. los parásitos sociales deben ser abandonados a su propia suerte y los criminales deben ser castigados con la misma severidad con la que perjudicaron a sus víctimas. </a:t>
            </a:r>
          </a:p>
          <a:p>
            <a:pPr algn="just"/>
            <a:r>
              <a:rPr lang="es-MX" dirty="0">
                <a:latin typeface="Times New Roman" panose="02020603050405020304" pitchFamily="18" charset="0"/>
                <a:cs typeface="Times New Roman" panose="02020603050405020304" pitchFamily="18" charset="0"/>
              </a:rPr>
              <a:t>6.Respetar a los animales y matarlos sólo en casos de defensa propia o para usarlos como alimento. </a:t>
            </a:r>
          </a:p>
          <a:p>
            <a:pPr algn="just"/>
            <a:endParaRPr lang="es-MX" dirty="0">
              <a:latin typeface="Times New Roman" panose="02020603050405020304" pitchFamily="18" charset="0"/>
              <a:cs typeface="Times New Roman" panose="02020603050405020304" pitchFamily="18" charset="0"/>
            </a:endParaRPr>
          </a:p>
          <a:p>
            <a:pPr algn="just"/>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85362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2433022" y="1423611"/>
            <a:ext cx="6777317" cy="5067925"/>
          </a:xfrm>
        </p:spPr>
        <p:txBody>
          <a:bodyPr>
            <a:normAutofit fontScale="92500" lnSpcReduction="20000"/>
          </a:bodyPr>
          <a:lstStyle/>
          <a:p>
            <a:r>
              <a:rPr lang="es-MX" dirty="0">
                <a:latin typeface="Times New Roman" panose="02020603050405020304" pitchFamily="18" charset="0"/>
                <a:cs typeface="Times New Roman" panose="02020603050405020304" pitchFamily="18" charset="0"/>
              </a:rPr>
              <a:t>7.No hay nada sobrenatural. El universo entero consta solamente de materia y energía, pero existen fenómenos y tipos de energía que la ciencia moderna no ha podido aún explicar y que forman el fundamento de la auténtica magia satánica </a:t>
            </a:r>
          </a:p>
          <a:p>
            <a:r>
              <a:rPr lang="es-MX" dirty="0">
                <a:latin typeface="Times New Roman" panose="02020603050405020304" pitchFamily="18" charset="0"/>
                <a:cs typeface="Times New Roman" panose="02020603050405020304" pitchFamily="18" charset="0"/>
              </a:rPr>
              <a:t>8.Al ser el satanismo una filosofía extremadamente individualista, se deduce que un satanista debe juzgar a otras personas sólo en base a sus virtudes y defectos de carácter personal, pero NUNCA en base a su raza, nacionalidad, estado de salud, sexo o la religión de sus antepasados. </a:t>
            </a:r>
          </a:p>
          <a:p>
            <a:r>
              <a:rPr lang="es-MX" dirty="0">
                <a:latin typeface="Times New Roman" panose="02020603050405020304" pitchFamily="18" charset="0"/>
                <a:cs typeface="Times New Roman" panose="02020603050405020304" pitchFamily="18" charset="0"/>
              </a:rPr>
              <a:t>9.Los satanistas respetan las leyes de los países en que viven, siempre y cuando éstas no atenten contra las libertades personales, y rechazan cualquier tipo de conducta criminal o asocial.</a:t>
            </a:r>
          </a:p>
          <a:p>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7144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9485288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4098856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Satanismo</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1946386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r>
              <a:rPr lang="es-MX" dirty="0">
                <a:solidFill>
                  <a:schemeClr val="tx1"/>
                </a:solidFill>
              </a:rPr>
              <a:t> </a:t>
            </a:r>
          </a:p>
        </p:txBody>
      </p:sp>
      <p:sp>
        <p:nvSpPr>
          <p:cNvPr id="3" name="2 Marcador de contenido"/>
          <p:cNvSpPr>
            <a:spLocks noGrp="1"/>
          </p:cNvSpPr>
          <p:nvPr>
            <p:ph idx="1"/>
          </p:nvPr>
        </p:nvSpPr>
        <p:spPr>
          <a:xfrm>
            <a:off x="1411941" y="1690688"/>
            <a:ext cx="8390185" cy="5741513"/>
          </a:xfrm>
        </p:spPr>
        <p:txBody>
          <a:bodyPr>
            <a:normAutofit/>
          </a:bodyPr>
          <a:lstStyle/>
          <a:p>
            <a:r>
              <a:rPr lang="es-MX" dirty="0">
                <a:latin typeface="Times New Roman" panose="02020603050405020304" pitchFamily="18" charset="0"/>
                <a:cs typeface="Times New Roman" panose="02020603050405020304" pitchFamily="18" charset="0"/>
              </a:rPr>
              <a:t>El satanista, examina su vida y hace un cambio en ésta. Se es satanista al momento de abandonar todo aquello que se cree perjudicial física, moral o espiritualmente (religiones que prometen una vida mejor después de la muerte, falsa moral, auto engaño hipócrita, abstinencia etc.), con el fin de liberarse de la ética que cree inútil y de la auto represión que las personas pudieran aplicarse a sí mismas (no confiar en ellas, sentirse débiles, baja autoestima, y muchas otras cosas). </a:t>
            </a:r>
          </a:p>
        </p:txBody>
      </p:sp>
    </p:spTree>
    <p:extLst>
      <p:ext uri="{BB962C8B-B14F-4D97-AF65-F5344CB8AC3E}">
        <p14:creationId xmlns:p14="http://schemas.microsoft.com/office/powerpoint/2010/main" val="3507878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2298552" y="1661756"/>
            <a:ext cx="6777317" cy="4923909"/>
          </a:xfrm>
        </p:spPr>
        <p:txBody>
          <a:bodyPr>
            <a:normAutofit/>
          </a:bodyPr>
          <a:lstStyle/>
          <a:p>
            <a:r>
              <a:rPr lang="es-MX" dirty="0">
                <a:latin typeface="Times New Roman" panose="02020603050405020304" pitchFamily="18" charset="0"/>
                <a:cs typeface="Times New Roman" panose="02020603050405020304" pitchFamily="18" charset="0"/>
              </a:rPr>
              <a:t>Según la forma de pensar del satanismo, el modus vivendi satanista, y un satanista en si, es aquel que vive libremente. Ser libre para un Satanista es guiarse por sus propias convicciones, por sus propias reglas, respetar a quien le muestra respeto. Es favorecer a los que lo favorecen, y aborrecer a aquellos que no le agraden o que lo atacan. Un Satanista jamás pone la otra mejilla, siempre devuelve lo que se da. La moral que plantea </a:t>
            </a:r>
            <a:r>
              <a:rPr lang="es-MX" dirty="0" err="1">
                <a:latin typeface="Times New Roman" panose="02020603050405020304" pitchFamily="18" charset="0"/>
                <a:cs typeface="Times New Roman" panose="02020603050405020304" pitchFamily="18" charset="0"/>
              </a:rPr>
              <a:t>LaVey</a:t>
            </a:r>
            <a:r>
              <a:rPr lang="es-MX" dirty="0">
                <a:latin typeface="Times New Roman" panose="02020603050405020304" pitchFamily="18" charset="0"/>
                <a:cs typeface="Times New Roman" panose="02020603050405020304" pitchFamily="18" charset="0"/>
              </a:rPr>
              <a:t> es, "Trata a los demás, como ellos te traten a ti". </a:t>
            </a:r>
          </a:p>
          <a:p>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4583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201706" y="1116107"/>
            <a:ext cx="9390646" cy="1304782"/>
          </a:xfrm>
        </p:spPr>
        <p:txBody>
          <a:bodyPr>
            <a:normAutofit fontScale="90000"/>
          </a:bodyPr>
          <a:lstStyle/>
          <a:p>
            <a:r>
              <a:rPr lang="es-MX" dirty="0">
                <a:solidFill>
                  <a:schemeClr val="tx1"/>
                </a:solidFill>
                <a:latin typeface="Times New Roman" panose="02020603050405020304" pitchFamily="18" charset="0"/>
                <a:cs typeface="Times New Roman" panose="02020603050405020304" pitchFamily="18" charset="0"/>
              </a:rPr>
              <a:t> QUIEN ES ANTON SZANDOR LA VEY?</a:t>
            </a:r>
            <a:br>
              <a:rPr lang="es-MX" dirty="0">
                <a:solidFill>
                  <a:schemeClr val="tx1"/>
                </a:solidFill>
                <a:latin typeface="Times New Roman" panose="02020603050405020304" pitchFamily="18" charset="0"/>
                <a:cs typeface="Times New Roman" panose="02020603050405020304" pitchFamily="18" charset="0"/>
              </a:rPr>
            </a:br>
            <a:endParaRPr lang="es-MX" dirty="0">
              <a:solidFill>
                <a:schemeClr val="tx1"/>
              </a:solidFill>
              <a:latin typeface="Times New Roman" panose="02020603050405020304" pitchFamily="18" charset="0"/>
              <a:cs typeface="Times New Roman" panose="02020603050405020304" pitchFamily="18" charset="0"/>
            </a:endParaRPr>
          </a:p>
        </p:txBody>
      </p:sp>
      <p:sp>
        <p:nvSpPr>
          <p:cNvPr id="3" name="2 Marcador de contenido"/>
          <p:cNvSpPr>
            <a:spLocks noGrp="1"/>
          </p:cNvSpPr>
          <p:nvPr>
            <p:ph idx="1"/>
          </p:nvPr>
        </p:nvSpPr>
        <p:spPr>
          <a:xfrm>
            <a:off x="1306126" y="2529290"/>
            <a:ext cx="7344932" cy="3843789"/>
          </a:xfrm>
        </p:spPr>
        <p:txBody>
          <a:bodyPr>
            <a:normAutofit/>
          </a:bodyPr>
          <a:lstStyle/>
          <a:p>
            <a:pPr algn="just"/>
            <a:r>
              <a:rPr lang="es-MX" sz="2500" dirty="0">
                <a:latin typeface="Times New Roman" panose="02020603050405020304" pitchFamily="18" charset="0"/>
                <a:cs typeface="Times New Roman" panose="02020603050405020304" pitchFamily="18" charset="0"/>
              </a:rPr>
              <a:t>El 30 de abril de 1966, </a:t>
            </a:r>
            <a:r>
              <a:rPr lang="es-MX" sz="2500" dirty="0" err="1">
                <a:latin typeface="Times New Roman" panose="02020603050405020304" pitchFamily="18" charset="0"/>
                <a:cs typeface="Times New Roman" panose="02020603050405020304" pitchFamily="18" charset="0"/>
              </a:rPr>
              <a:t>Anton</a:t>
            </a:r>
            <a:r>
              <a:rPr lang="es-MX" sz="2500" dirty="0">
                <a:latin typeface="Times New Roman" panose="02020603050405020304" pitchFamily="18" charset="0"/>
                <a:cs typeface="Times New Roman" panose="02020603050405020304" pitchFamily="18" charset="0"/>
              </a:rPr>
              <a:t> </a:t>
            </a:r>
            <a:r>
              <a:rPr lang="es-MX" sz="2500" dirty="0" err="1">
                <a:latin typeface="Times New Roman" panose="02020603050405020304" pitchFamily="18" charset="0"/>
                <a:cs typeface="Times New Roman" panose="02020603050405020304" pitchFamily="18" charset="0"/>
              </a:rPr>
              <a:t>Szandor</a:t>
            </a:r>
            <a:r>
              <a:rPr lang="es-MX" sz="2500" dirty="0">
                <a:latin typeface="Times New Roman" panose="02020603050405020304" pitchFamily="18" charset="0"/>
                <a:cs typeface="Times New Roman" panose="02020603050405020304" pitchFamily="18" charset="0"/>
              </a:rPr>
              <a:t> La </a:t>
            </a:r>
            <a:r>
              <a:rPr lang="es-MX" sz="2500" dirty="0" err="1">
                <a:latin typeface="Times New Roman" panose="02020603050405020304" pitchFamily="18" charset="0"/>
                <a:cs typeface="Times New Roman" panose="02020603050405020304" pitchFamily="18" charset="0"/>
              </a:rPr>
              <a:t>Vey</a:t>
            </a:r>
            <a:r>
              <a:rPr lang="es-MX" sz="2500" dirty="0">
                <a:latin typeface="Times New Roman" panose="02020603050405020304" pitchFamily="18" charset="0"/>
                <a:cs typeface="Times New Roman" panose="02020603050405020304" pitchFamily="18" charset="0"/>
              </a:rPr>
              <a:t> también conocido como el Papa Negro , creó </a:t>
            </a:r>
            <a:r>
              <a:rPr lang="es-MX" sz="2500" dirty="0" smtClean="0">
                <a:latin typeface="Times New Roman" panose="02020603050405020304" pitchFamily="18" charset="0"/>
                <a:cs typeface="Times New Roman" panose="02020603050405020304" pitchFamily="18" charset="0"/>
              </a:rPr>
              <a:t>la </a:t>
            </a:r>
            <a:r>
              <a:rPr lang="es-MX" sz="2500" dirty="0">
                <a:latin typeface="Times New Roman" panose="02020603050405020304" pitchFamily="18" charset="0"/>
                <a:cs typeface="Times New Roman" panose="02020603050405020304" pitchFamily="18" charset="0"/>
              </a:rPr>
              <a:t>i</a:t>
            </a:r>
            <a:r>
              <a:rPr lang="es-MX" sz="2500" dirty="0" smtClean="0">
                <a:latin typeface="Times New Roman" panose="02020603050405020304" pitchFamily="18" charset="0"/>
                <a:cs typeface="Times New Roman" panose="02020603050405020304" pitchFamily="18" charset="0"/>
              </a:rPr>
              <a:t>glesia </a:t>
            </a:r>
            <a:r>
              <a:rPr lang="es-MX" sz="2500" dirty="0">
                <a:latin typeface="Times New Roman" panose="02020603050405020304" pitchFamily="18" charset="0"/>
                <a:cs typeface="Times New Roman" panose="02020603050405020304" pitchFamily="18" charset="0"/>
              </a:rPr>
              <a:t>de </a:t>
            </a:r>
            <a:r>
              <a:rPr lang="es-MX" sz="2500" dirty="0" smtClean="0">
                <a:latin typeface="Times New Roman" panose="02020603050405020304" pitchFamily="18" charset="0"/>
                <a:cs typeface="Times New Roman" panose="02020603050405020304" pitchFamily="18" charset="0"/>
              </a:rPr>
              <a:t>satán</a:t>
            </a:r>
            <a:r>
              <a:rPr lang="es-MX" sz="2500" dirty="0">
                <a:latin typeface="Times New Roman" panose="02020603050405020304" pitchFamily="18" charset="0"/>
                <a:cs typeface="Times New Roman" panose="02020603050405020304" pitchFamily="18" charset="0"/>
              </a:rPr>
              <a:t>. Declaró el comienzo de una </a:t>
            </a:r>
            <a:r>
              <a:rPr lang="es-MX" sz="2500" u="sng" dirty="0">
                <a:latin typeface="Times New Roman" panose="02020603050405020304" pitchFamily="18" charset="0"/>
                <a:cs typeface="Times New Roman" panose="02020603050405020304" pitchFamily="18" charset="0"/>
              </a:rPr>
              <a:t>nueva era en la que "se respetarán los deseos egoístas, egocéntricos y lúbricos de la mayoría de los humanos"</a:t>
            </a:r>
            <a:r>
              <a:rPr lang="es-MX" sz="2500" dirty="0">
                <a:latin typeface="Times New Roman" panose="02020603050405020304" pitchFamily="18" charset="0"/>
                <a:cs typeface="Times New Roman" panose="02020603050405020304" pitchFamily="18" charset="0"/>
              </a:rPr>
              <a:t>. Tres años mas tarde </a:t>
            </a:r>
            <a:r>
              <a:rPr lang="es-MX" sz="2500" u="sng" dirty="0">
                <a:latin typeface="Times New Roman" panose="02020603050405020304" pitchFamily="18" charset="0"/>
                <a:cs typeface="Times New Roman" panose="02020603050405020304" pitchFamily="18" charset="0"/>
              </a:rPr>
              <a:t>editó La Biblia Satánica</a:t>
            </a:r>
            <a:r>
              <a:rPr lang="es-MX" sz="2500" dirty="0">
                <a:latin typeface="Times New Roman" panose="02020603050405020304" pitchFamily="18" charset="0"/>
                <a:cs typeface="Times New Roman" panose="02020603050405020304" pitchFamily="18" charset="0"/>
              </a:rPr>
              <a:t>, en la que definió por primera vez la filosofía del Satanismo.</a:t>
            </a:r>
            <a:endParaRPr lang="es-MX" dirty="0">
              <a:latin typeface="Times New Roman" panose="02020603050405020304" pitchFamily="18" charset="0"/>
              <a:cs typeface="Times New Roman" panose="02020603050405020304" pitchFamily="18" charset="0"/>
            </a:endParaRPr>
          </a:p>
          <a:p>
            <a:pPr marL="68580" indent="0" algn="just">
              <a:buNone/>
            </a:pPr>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5797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2338893" y="1607968"/>
            <a:ext cx="6777317" cy="4923909"/>
          </a:xfrm>
        </p:spPr>
        <p:txBody>
          <a:bodyPr>
            <a:normAutofit/>
          </a:bodyPr>
          <a:lstStyle/>
          <a:p>
            <a:pPr algn="just"/>
            <a:r>
              <a:rPr lang="es-MX" dirty="0">
                <a:latin typeface="Times New Roman" panose="02020603050405020304" pitchFamily="18" charset="0"/>
                <a:cs typeface="Times New Roman" panose="02020603050405020304" pitchFamily="18" charset="0"/>
              </a:rPr>
              <a:t>Usan la magia como herramienta para conseguir el poder en la </a:t>
            </a:r>
            <a:r>
              <a:rPr lang="es-MX" dirty="0" smtClean="0">
                <a:latin typeface="Times New Roman" panose="02020603050405020304" pitchFamily="18" charset="0"/>
                <a:cs typeface="Times New Roman" panose="02020603050405020304" pitchFamily="18" charset="0"/>
              </a:rPr>
              <a:t>tierra</a:t>
            </a:r>
            <a:r>
              <a:rPr lang="es-MX" dirty="0">
                <a:latin typeface="Times New Roman" panose="02020603050405020304" pitchFamily="18" charset="0"/>
                <a:cs typeface="Times New Roman" panose="02020603050405020304" pitchFamily="18" charset="0"/>
              </a:rPr>
              <a:t>. Los rituales mágicos se basan en buscar un estado emocional extremo concentrándose en una visión de lo que se quiere que ocurra, la cual, si los niveles de adrenalina están altos, ejercerá influencia sobre el inconsciente.</a:t>
            </a:r>
          </a:p>
          <a:p>
            <a:pPr algn="just"/>
            <a:r>
              <a:rPr lang="es-MX" dirty="0">
                <a:latin typeface="Times New Roman" panose="02020603050405020304" pitchFamily="18" charset="0"/>
                <a:cs typeface="Times New Roman" panose="02020603050405020304" pitchFamily="18" charset="0"/>
              </a:rPr>
              <a:t>las fechas más importantes son el 30 de abril y Halloween.</a:t>
            </a:r>
          </a:p>
          <a:p>
            <a:pPr algn="just"/>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7410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2 Marcador de contenido"/>
          <p:cNvSpPr>
            <a:spLocks noGrp="1"/>
          </p:cNvSpPr>
          <p:nvPr>
            <p:ph idx="1"/>
          </p:nvPr>
        </p:nvSpPr>
        <p:spPr>
          <a:xfrm>
            <a:off x="2527152" y="1003049"/>
            <a:ext cx="6777317" cy="4851901"/>
          </a:xfrm>
        </p:spPr>
        <p:txBody>
          <a:bodyPr>
            <a:normAutofit fontScale="92500"/>
          </a:bodyPr>
          <a:lstStyle/>
          <a:p>
            <a:r>
              <a:rPr lang="es-MX" dirty="0">
                <a:latin typeface="Times New Roman" panose="02020603050405020304" pitchFamily="18" charset="0"/>
                <a:cs typeface="Times New Roman" panose="02020603050405020304" pitchFamily="18" charset="0"/>
              </a:rPr>
              <a:t>. Para los satanistas, Satanás no es un ente sobrenatural infinitamente malo, para ellos Satanás representa el espíritu humano que no se deja vencer ni acallar por falsas morales ni convenciones sociales represoras. </a:t>
            </a:r>
          </a:p>
          <a:p>
            <a:r>
              <a:rPr lang="es-MX" dirty="0">
                <a:latin typeface="Times New Roman" panose="02020603050405020304" pitchFamily="18" charset="0"/>
                <a:cs typeface="Times New Roman" panose="02020603050405020304" pitchFamily="18" charset="0"/>
              </a:rPr>
              <a:t>Una buena parte de Satanás se entiende como la iluminación (traída por Lucifer), la manera en que se abren los ojos al conocimiento y al entendimiento terrenal del mundo. </a:t>
            </a:r>
          </a:p>
          <a:p>
            <a:r>
              <a:rPr lang="es-MX" dirty="0">
                <a:latin typeface="Times New Roman" panose="02020603050405020304" pitchFamily="18" charset="0"/>
                <a:cs typeface="Times New Roman" panose="02020603050405020304" pitchFamily="18" charset="0"/>
              </a:rPr>
              <a:t>Para el satanista, estar consciente de esta realidad y entender de esta forma el mundo que lo rodea equivale a adquirir la visión de un dios. </a:t>
            </a:r>
          </a:p>
        </p:txBody>
      </p:sp>
    </p:spTree>
    <p:extLst>
      <p:ext uri="{BB962C8B-B14F-4D97-AF65-F5344CB8AC3E}">
        <p14:creationId xmlns:p14="http://schemas.microsoft.com/office/powerpoint/2010/main" val="3666932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p:txBody>
          <a:bodyPr/>
          <a:lstStyle/>
          <a:p>
            <a:pPr algn="ctr"/>
            <a:r>
              <a:rPr lang="es-MX" dirty="0">
                <a:latin typeface="Times New Roman" panose="02020603050405020304" pitchFamily="18" charset="0"/>
                <a:cs typeface="Times New Roman" panose="02020603050405020304" pitchFamily="18" charset="0"/>
              </a:rPr>
              <a:t>LAVEY</a:t>
            </a:r>
          </a:p>
        </p:txBody>
      </p:sp>
      <p:pic>
        <p:nvPicPr>
          <p:cNvPr id="102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924547" y="2324101"/>
            <a:ext cx="4061918" cy="350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1709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1 Título"/>
          <p:cNvSpPr>
            <a:spLocks noGrp="1"/>
          </p:cNvSpPr>
          <p:nvPr>
            <p:ph type="title"/>
          </p:nvPr>
        </p:nvSpPr>
        <p:spPr>
          <a:xfrm>
            <a:off x="2567608" y="260648"/>
            <a:ext cx="7024744" cy="1143000"/>
          </a:xfrm>
        </p:spPr>
        <p:txBody>
          <a:bodyPr/>
          <a:lstStyle/>
          <a:p>
            <a:pPr algn="ctr"/>
            <a:r>
              <a:rPr lang="es-MX" dirty="0">
                <a:latin typeface="Times New Roman" panose="02020603050405020304" pitchFamily="18" charset="0"/>
                <a:cs typeface="Times New Roman" panose="02020603050405020304" pitchFamily="18" charset="0"/>
              </a:rPr>
              <a:t>BIBLIA SATANICA</a:t>
            </a:r>
          </a:p>
        </p:txBody>
      </p:sp>
      <p:sp>
        <p:nvSpPr>
          <p:cNvPr id="3" name="2 Marcador de contenido"/>
          <p:cNvSpPr>
            <a:spLocks noGrp="1"/>
          </p:cNvSpPr>
          <p:nvPr>
            <p:ph idx="1"/>
          </p:nvPr>
        </p:nvSpPr>
        <p:spPr>
          <a:xfrm>
            <a:off x="2406128" y="1881155"/>
            <a:ext cx="6777317" cy="4968552"/>
          </a:xfrm>
        </p:spPr>
        <p:txBody>
          <a:bodyPr>
            <a:normAutofit/>
          </a:bodyPr>
          <a:lstStyle/>
          <a:p>
            <a:pPr algn="just"/>
            <a:r>
              <a:rPr lang="es-MX" dirty="0">
                <a:latin typeface="Times New Roman" panose="02020603050405020304" pitchFamily="18" charset="0"/>
                <a:cs typeface="Times New Roman" panose="02020603050405020304" pitchFamily="18" charset="0"/>
              </a:rPr>
              <a:t>En la Biblia Satánica se exponen los lineamientos, dogmas e incluso pecados que rigen la vida de los satanistas. Dichos lineamientos incluyen, entre otros, aceptar al hombre como un animal terrenal y racional, negar la existencia de cualquier dios externo así como cualquier fenómeno paranormal (fantasmas, hechicería, tarot, </a:t>
            </a:r>
            <a:r>
              <a:rPr lang="es-MX" dirty="0" err="1">
                <a:latin typeface="Times New Roman" panose="02020603050405020304" pitchFamily="18" charset="0"/>
                <a:cs typeface="Times New Roman" panose="02020603050405020304" pitchFamily="18" charset="0"/>
              </a:rPr>
              <a:t>etc</a:t>
            </a:r>
            <a:r>
              <a:rPr lang="es-MX" dirty="0">
                <a:latin typeface="Times New Roman" panose="02020603050405020304" pitchFamily="18" charset="0"/>
                <a:cs typeface="Times New Roman" panose="02020603050405020304" pitchFamily="18" charset="0"/>
              </a:rPr>
              <a:t>), buscar el desarrollo intelectual individual y principalmente la satisfacción de los deseos primarios de cada persona. </a:t>
            </a:r>
          </a:p>
          <a:p>
            <a:pPr marL="68580" indent="0" algn="just">
              <a:buNone/>
            </a:pPr>
            <a:endParaRPr lang="es-MX" dirty="0">
              <a:latin typeface="Times New Roman" panose="02020603050405020304" pitchFamily="18" charset="0"/>
              <a:cs typeface="Times New Roman" panose="02020603050405020304" pitchFamily="18" charset="0"/>
            </a:endParaRPr>
          </a:p>
          <a:p>
            <a:pPr algn="just"/>
            <a:endParaRPr lang="es-MX"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72219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895</Words>
  <Application>Microsoft Office PowerPoint</Application>
  <PresentationFormat>Panorámica</PresentationFormat>
  <Paragraphs>38</Paragraphs>
  <Slides>15</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15</vt:i4>
      </vt:variant>
    </vt:vector>
  </HeadingPairs>
  <TitlesOfParts>
    <vt:vector size="24" baseType="lpstr">
      <vt:lpstr>Aharoni</vt:lpstr>
      <vt:lpstr>Arial</vt:lpstr>
      <vt:lpstr>Arial Black</vt:lpstr>
      <vt:lpstr>Calibri</vt:lpstr>
      <vt:lpstr>Calibri Light</vt:lpstr>
      <vt:lpstr>Gabriola</vt:lpstr>
      <vt:lpstr>Lato</vt:lpstr>
      <vt:lpstr>Times New Roman</vt:lpstr>
      <vt:lpstr>Tema de Office</vt:lpstr>
      <vt:lpstr>Presentación de PowerPoint</vt:lpstr>
      <vt:lpstr>Presentación de PowerPoint</vt:lpstr>
      <vt:lpstr> </vt:lpstr>
      <vt:lpstr>Presentación de PowerPoint</vt:lpstr>
      <vt:lpstr> QUIEN ES ANTON SZANDOR LA VEY? </vt:lpstr>
      <vt:lpstr>Presentación de PowerPoint</vt:lpstr>
      <vt:lpstr>Presentación de PowerPoint</vt:lpstr>
      <vt:lpstr>LAVEY</vt:lpstr>
      <vt:lpstr>BIBLIA SATANICA</vt:lpstr>
      <vt:lpstr>BIBLIA SATÁNICA</vt:lpstr>
      <vt:lpstr>FILOSOFIA</vt:lpstr>
      <vt:lpstr>Presentación de PowerPoint</vt:lpstr>
      <vt:lpstr>Presentación de PowerPoint</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4</cp:revision>
  <dcterms:created xsi:type="dcterms:W3CDTF">2022-05-08T23:03:18Z</dcterms:created>
  <dcterms:modified xsi:type="dcterms:W3CDTF">2022-05-25T19:47:54Z</dcterms:modified>
</cp:coreProperties>
</file>