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7"/>
  </p:handoutMasterIdLst>
  <p:sldIdLst>
    <p:sldId id="257" r:id="rId2"/>
    <p:sldId id="258" r:id="rId3"/>
    <p:sldId id="259" r:id="rId4"/>
    <p:sldId id="256" r:id="rId5"/>
    <p:sldId id="261" r:id="rId6"/>
    <p:sldId id="262" r:id="rId7"/>
    <p:sldId id="263" r:id="rId8"/>
    <p:sldId id="260" r:id="rId9"/>
    <p:sldId id="265" r:id="rId10"/>
    <p:sldId id="267" r:id="rId11"/>
    <p:sldId id="268" r:id="rId12"/>
    <p:sldId id="269" r:id="rId13"/>
    <p:sldId id="266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3BA93D-8B75-4B17-B824-30ACB1DFA5D6}" type="datetimeFigureOut">
              <a:rPr lang="en-US" smtClean="0"/>
              <a:t>6/5/2018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83ABD8-FE18-4F15-AB43-4167113133E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C630-75F8-4C82-9F3B-B98C9DB4C065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E4B9-99D4-42C0-B1C5-BF64F5DC2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C630-75F8-4C82-9F3B-B98C9DB4C065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E4B9-99D4-42C0-B1C5-BF64F5DC2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C630-75F8-4C82-9F3B-B98C9DB4C065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E4B9-99D4-42C0-B1C5-BF64F5DC2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C630-75F8-4C82-9F3B-B98C9DB4C065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E4B9-99D4-42C0-B1C5-BF64F5DC2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C630-75F8-4C82-9F3B-B98C9DB4C065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E4B9-99D4-42C0-B1C5-BF64F5DC2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C630-75F8-4C82-9F3B-B98C9DB4C065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E4B9-99D4-42C0-B1C5-BF64F5DC2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C630-75F8-4C82-9F3B-B98C9DB4C065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E4B9-99D4-42C0-B1C5-BF64F5DC2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C630-75F8-4C82-9F3B-B98C9DB4C065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E4B9-99D4-42C0-B1C5-BF64F5DC2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C630-75F8-4C82-9F3B-B98C9DB4C065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E4B9-99D4-42C0-B1C5-BF64F5DC2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C630-75F8-4C82-9F3B-B98C9DB4C065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E4B9-99D4-42C0-B1C5-BF64F5DC2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C630-75F8-4C82-9F3B-B98C9DB4C065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E4B9-99D4-42C0-B1C5-BF64F5DC2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7C630-75F8-4C82-9F3B-B98C9DB4C065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4E4B9-99D4-42C0-B1C5-BF64F5DC2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mohammedyakubu4.files.wordpress.com/2015/09/managment-styles-pic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57200" y="304800"/>
            <a:ext cx="5656420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Leadership 26 </a:t>
            </a:r>
          </a:p>
          <a:p>
            <a: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More Things to Know </a:t>
            </a:r>
          </a:p>
          <a:p>
            <a: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About Change </a:t>
            </a:r>
          </a:p>
          <a:p>
            <a: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304800"/>
            <a:ext cx="742934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Changing the System can be done.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e.g. Marriage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val 2"/>
          <p:cNvSpPr/>
          <p:nvPr/>
        </p:nvSpPr>
        <p:spPr>
          <a:xfrm>
            <a:off x="1447800" y="1676400"/>
            <a:ext cx="6096000" cy="4876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Husband         			</a:t>
            </a: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638800" y="3810000"/>
            <a:ext cx="8557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Wife 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00600" y="2667000"/>
            <a:ext cx="8130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Child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57600" y="5181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Child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H="1" flipV="1">
            <a:off x="3124200" y="4038600"/>
            <a:ext cx="914400" cy="1219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743200" y="3429000"/>
            <a:ext cx="1143000" cy="1828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457200"/>
            <a:ext cx="7924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7. Consolidating Gains and Producing 	More Change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Introduce more change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Hire or engage new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peopole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Marginalize critics </a:t>
            </a: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4800" y="152400"/>
            <a:ext cx="8323125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Leading Change		8 Steps </a:t>
            </a:r>
          </a:p>
          <a:p>
            <a:pPr marL="742950" indent="-742950">
              <a:buAutoNum type="arabicPeriod"/>
            </a:pP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Establishing a Sense of Urgency </a:t>
            </a:r>
          </a:p>
          <a:p>
            <a:pPr marL="742950" indent="-742950">
              <a:buAutoNum type="arabicPeriod"/>
            </a:pP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Creating a Guiding Coalition </a:t>
            </a:r>
          </a:p>
          <a:p>
            <a:pPr marL="742950" indent="-742950">
              <a:buAutoNum type="arabicPeriod"/>
            </a:pP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Developing a Vision and Strategy </a:t>
            </a:r>
          </a:p>
          <a:p>
            <a:pPr marL="742950" indent="-742950">
              <a:buAutoNum type="arabicPeriod"/>
            </a:pP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Communicating the Change Vision</a:t>
            </a:r>
          </a:p>
          <a:p>
            <a:pPr marL="742950" indent="-742950">
              <a:buAutoNum type="arabicPeriod"/>
            </a:pP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Empowering for Broad-based Action</a:t>
            </a:r>
          </a:p>
          <a:p>
            <a:pPr marL="742950" indent="-742950">
              <a:buAutoNum type="arabicPeriod"/>
            </a:pP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Generating Short-term Wins </a:t>
            </a:r>
          </a:p>
          <a:p>
            <a:pPr marL="742950" indent="-742950">
              <a:buAutoNum type="arabicPeriod"/>
            </a:pP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Consolidating Gains and Producing </a:t>
            </a:r>
          </a:p>
          <a:p>
            <a:pPr marL="742950" indent="-742950"/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More Change </a:t>
            </a:r>
          </a:p>
          <a:p>
            <a:pPr marL="742950" indent="-742950"/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8. Anchoring the New in the Culture</a:t>
            </a:r>
          </a:p>
          <a:p>
            <a:pPr marL="742950" indent="-742950"/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3400" y="381000"/>
            <a:ext cx="7848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8. Anchoring New Approaches in the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Culture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Requires time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Requires a lot of talk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Will involve turnover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e.g. of Ten Commandments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Decisions on succession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e.g. of Coming to CA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28600"/>
            <a:ext cx="601889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Final Word About Change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3554" name="Picture 2" descr="06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914400"/>
            <a:ext cx="7086600" cy="571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28600"/>
            <a:ext cx="601889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Final Word About Change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3554" name="Picture 2" descr="06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914400"/>
            <a:ext cx="7086600" cy="5715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6096000" y="4114800"/>
            <a:ext cx="186833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Aim for </a:t>
            </a:r>
          </a:p>
          <a:p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Feelings</a:t>
            </a:r>
            <a:endParaRPr lang="en-US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Callout 3"/>
          <p:cNvSpPr/>
          <p:nvPr/>
        </p:nvSpPr>
        <p:spPr>
          <a:xfrm>
            <a:off x="2590800" y="1219200"/>
            <a:ext cx="6553200" cy="2895600"/>
          </a:xfrm>
          <a:prstGeom prst="right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smtClean="0">
                <a:solidFill>
                  <a:srgbClr val="FF0000"/>
                </a:solidFill>
              </a:rPr>
              <a:t>Prayer and Planning</a:t>
            </a:r>
            <a:endParaRPr lang="en-US" sz="6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4800" y="152400"/>
            <a:ext cx="8323125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Leading Change		8 Steps </a:t>
            </a:r>
          </a:p>
          <a:p>
            <a:pPr marL="742950" indent="-742950">
              <a:buAutoNum type="arabicPeriod"/>
            </a:pP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Establishing a Sense of Urgency </a:t>
            </a:r>
          </a:p>
          <a:p>
            <a:pPr marL="742950" indent="-742950">
              <a:buAutoNum type="arabicPeriod"/>
            </a:pP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Creating a Guiding Coalition </a:t>
            </a:r>
          </a:p>
          <a:p>
            <a:pPr marL="742950" indent="-742950">
              <a:buAutoNum type="arabicPeriod"/>
            </a:pP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Developing a Vision and Strategy </a:t>
            </a:r>
          </a:p>
          <a:p>
            <a:pPr marL="742950" indent="-742950">
              <a:buAutoNum type="arabicPeriod"/>
            </a:pP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Communicating the Change Vision</a:t>
            </a:r>
          </a:p>
          <a:p>
            <a:pPr marL="742950" indent="-742950">
              <a:buAutoNum type="arabicPeriod"/>
            </a:pP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Empowering for Broad-based Action</a:t>
            </a:r>
          </a:p>
          <a:p>
            <a:pPr marL="742950" indent="-742950">
              <a:buAutoNum type="arabicPeriod"/>
            </a:pP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Generating Short-term Wins </a:t>
            </a:r>
          </a:p>
          <a:p>
            <a:pPr marL="742950" indent="-742950">
              <a:buAutoNum type="arabicPeriod"/>
            </a:pP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Consolidating Gains and Producing </a:t>
            </a:r>
          </a:p>
          <a:p>
            <a:pPr marL="742950" indent="-742950"/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More Change </a:t>
            </a:r>
          </a:p>
          <a:p>
            <a:pPr marL="742950" indent="-742950"/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8. Anchoring the New in the Culture</a:t>
            </a:r>
          </a:p>
          <a:p>
            <a:pPr marL="742950" indent="-742950"/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457200"/>
            <a:ext cx="660956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Generating Short-Term Wins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e.g. of Dave Ramsey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e.g. of Old First Church 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457200"/>
            <a:ext cx="8382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Generating Short-Term Wins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Three characteristics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1. It’s visible (people can see 					for themselves)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2. Unambiguous (Obviously a 			win)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3. Clearly related to change 			effort		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1" y="457200"/>
            <a:ext cx="8001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Generating Short-Term Wins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Puts pressure on to fulfill vision</a:t>
            </a:r>
          </a:p>
          <a:p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Needs a good combination of 	management and leadership 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4800" y="152400"/>
            <a:ext cx="8323125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Leading Change		8 Steps </a:t>
            </a:r>
          </a:p>
          <a:p>
            <a:pPr marL="742950" indent="-742950">
              <a:buAutoNum type="arabicPeriod"/>
            </a:pP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Establishing a Sense of Urgency </a:t>
            </a:r>
          </a:p>
          <a:p>
            <a:pPr marL="742950" indent="-742950">
              <a:buAutoNum type="arabicPeriod"/>
            </a:pP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Creating a Guiding Coalition </a:t>
            </a:r>
          </a:p>
          <a:p>
            <a:pPr marL="742950" indent="-742950">
              <a:buAutoNum type="arabicPeriod"/>
            </a:pP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Developing a Vision and Strategy </a:t>
            </a:r>
          </a:p>
          <a:p>
            <a:pPr marL="742950" indent="-742950">
              <a:buAutoNum type="arabicPeriod"/>
            </a:pP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Communicating the Change Vision</a:t>
            </a:r>
          </a:p>
          <a:p>
            <a:pPr marL="742950" indent="-742950">
              <a:buAutoNum type="arabicPeriod"/>
            </a:pP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Empowering for Broad-based Action</a:t>
            </a:r>
          </a:p>
          <a:p>
            <a:pPr marL="742950" indent="-742950">
              <a:buAutoNum type="arabicPeriod"/>
            </a:pP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Generating Short-term Wins </a:t>
            </a:r>
          </a:p>
          <a:p>
            <a:pPr marL="742950" indent="-742950">
              <a:buAutoNum type="arabicPeriod"/>
            </a:pP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Consolidating Gains and Producing </a:t>
            </a:r>
          </a:p>
          <a:p>
            <a:pPr marL="742950" indent="-742950"/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More Change </a:t>
            </a:r>
          </a:p>
          <a:p>
            <a:pPr marL="742950" indent="-742950"/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8. Anchoring the New in the Culture</a:t>
            </a:r>
          </a:p>
          <a:p>
            <a:pPr marL="742950" indent="-742950"/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457200"/>
            <a:ext cx="79248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7. Consolidating Gains and Producing 	More Change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“Resistance: Always Waiting to 		Reassert Itself”</a:t>
            </a: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hainescentreasia.com/images/image/Definition%20of%20Systems_Page_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8233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pex">
    <a:dk1>
      <a:sysClr val="windowText" lastClr="000000"/>
    </a:dk1>
    <a:lt1>
      <a:sysClr val="window" lastClr="FFFFFF"/>
    </a:lt1>
    <a:dk2>
      <a:srgbClr val="69676D"/>
    </a:dk2>
    <a:lt2>
      <a:srgbClr val="C9C2D1"/>
    </a:lt2>
    <a:accent1>
      <a:srgbClr val="CEB966"/>
    </a:accent1>
    <a:accent2>
      <a:srgbClr val="9CB084"/>
    </a:accent2>
    <a:accent3>
      <a:srgbClr val="6BB1C9"/>
    </a:accent3>
    <a:accent4>
      <a:srgbClr val="6585CF"/>
    </a:accent4>
    <a:accent5>
      <a:srgbClr val="7E6BC9"/>
    </a:accent5>
    <a:accent6>
      <a:srgbClr val="A379BB"/>
    </a:accent6>
    <a:hlink>
      <a:srgbClr val="410082"/>
    </a:hlink>
    <a:folHlink>
      <a:srgbClr val="93296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929</TotalTime>
  <Words>71</Words>
  <Application>Microsoft Office PowerPoint</Application>
  <PresentationFormat>On-screen Show (4:3)</PresentationFormat>
  <Paragraphs>72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Authorized</dc:creator>
  <cp:lastModifiedBy>Authorized</cp:lastModifiedBy>
  <cp:revision>3</cp:revision>
  <dcterms:created xsi:type="dcterms:W3CDTF">2018-06-03T23:28:35Z</dcterms:created>
  <dcterms:modified xsi:type="dcterms:W3CDTF">2018-06-05T23:56:09Z</dcterms:modified>
</cp:coreProperties>
</file>