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826" r:id="rId2"/>
    <p:sldId id="827" r:id="rId3"/>
    <p:sldId id="828" r:id="rId4"/>
    <p:sldId id="829" r:id="rId5"/>
    <p:sldId id="830" r:id="rId6"/>
    <p:sldId id="853" r:id="rId7"/>
    <p:sldId id="843" r:id="rId8"/>
    <p:sldId id="857" r:id="rId9"/>
    <p:sldId id="855" r:id="rId10"/>
    <p:sldId id="854" r:id="rId11"/>
    <p:sldId id="856" r:id="rId12"/>
    <p:sldId id="845" r:id="rId13"/>
    <p:sldId id="846" r:id="rId14"/>
    <p:sldId id="847" r:id="rId15"/>
    <p:sldId id="849" r:id="rId16"/>
    <p:sldId id="848" r:id="rId17"/>
    <p:sldId id="850" r:id="rId18"/>
    <p:sldId id="851" r:id="rId19"/>
    <p:sldId id="852" r:id="rId20"/>
    <p:sldId id="859" r:id="rId21"/>
    <p:sldId id="862" r:id="rId22"/>
    <p:sldId id="86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4" autoAdjust="0"/>
    <p:restoredTop sz="94456" autoAdjust="0"/>
  </p:normalViewPr>
  <p:slideViewPr>
    <p:cSldViewPr>
      <p:cViewPr varScale="1">
        <p:scale>
          <a:sx n="77" d="100"/>
          <a:sy n="77" d="100"/>
        </p:scale>
        <p:origin x="1864" y="192"/>
      </p:cViewPr>
      <p:guideLst>
        <p:guide orient="horz" pos="2160"/>
        <p:guide pos="2880"/>
      </p:guideLst>
    </p:cSldViewPr>
  </p:slideViewPr>
  <p:outlineViewPr>
    <p:cViewPr>
      <p:scale>
        <a:sx n="33" d="100"/>
        <a:sy n="33" d="100"/>
      </p:scale>
      <p:origin x="0" y="214224"/>
    </p:cViewPr>
  </p:outlineViewPr>
  <p:notesTextViewPr>
    <p:cViewPr>
      <p:scale>
        <a:sx n="100" d="100"/>
        <a:sy n="100" d="100"/>
      </p:scale>
      <p:origin x="0" y="0"/>
    </p:cViewPr>
  </p:notesTextViewPr>
  <p:sorterViewPr>
    <p:cViewPr>
      <p:scale>
        <a:sx n="66" d="100"/>
        <a:sy n="66" d="100"/>
      </p:scale>
      <p:origin x="0" y="50010"/>
    </p:cViewPr>
  </p:sorterViewPr>
  <p:notesViewPr>
    <p:cSldViewPr>
      <p:cViewPr varScale="1">
        <p:scale>
          <a:sx n="55" d="100"/>
          <a:sy n="55" d="100"/>
        </p:scale>
        <p:origin x="-284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BAC142-2466-4D93-848D-4D7E879E01DA}" type="datetimeFigureOut">
              <a:rPr lang="en-US" smtClean="0"/>
              <a:pPr/>
              <a:t>6/2/20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376E08-325D-47B8-8AB8-0AA2D8B58D1D}" type="slidenum">
              <a:rPr lang="en-US" smtClean="0"/>
              <a:pPr/>
              <a:t>‹#›</a:t>
            </a:fld>
            <a:endParaRPr lang="en-US"/>
          </a:p>
        </p:txBody>
      </p:sp>
    </p:spTree>
    <p:extLst>
      <p:ext uri="{BB962C8B-B14F-4D97-AF65-F5344CB8AC3E}">
        <p14:creationId xmlns:p14="http://schemas.microsoft.com/office/powerpoint/2010/main" val="612728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pPr/>
              <a:t>6/2/20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634FC-0FD4-486E-AE8E-C0E764AA401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pPr/>
              <a:t>6/2/20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634FC-0FD4-486E-AE8E-C0E764AA40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pPr/>
              <a:t>6/2/20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634FC-0FD4-486E-AE8E-C0E764AA40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pPr/>
              <a:t>6/2/20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634FC-0FD4-486E-AE8E-C0E764AA40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4579EC-21F5-4531-A2A9-BB0C7160FFB2}" type="datetimeFigureOut">
              <a:rPr lang="en-US" smtClean="0"/>
              <a:pPr/>
              <a:t>6/2/20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634FC-0FD4-486E-AE8E-C0E764AA401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4579EC-21F5-4531-A2A9-BB0C7160FFB2}" type="datetimeFigureOut">
              <a:rPr lang="en-US" smtClean="0"/>
              <a:pPr/>
              <a:t>6/2/20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E634FC-0FD4-486E-AE8E-C0E764AA40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4579EC-21F5-4531-A2A9-BB0C7160FFB2}" type="datetimeFigureOut">
              <a:rPr lang="en-US" smtClean="0"/>
              <a:pPr/>
              <a:t>6/2/20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E634FC-0FD4-486E-AE8E-C0E764AA40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4579EC-21F5-4531-A2A9-BB0C7160FFB2}" type="datetimeFigureOut">
              <a:rPr lang="en-US" smtClean="0"/>
              <a:pPr/>
              <a:t>6/2/20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E634FC-0FD4-486E-AE8E-C0E764AA40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4579EC-21F5-4531-A2A9-BB0C7160FFB2}" type="datetimeFigureOut">
              <a:rPr lang="en-US" smtClean="0"/>
              <a:pPr/>
              <a:t>6/2/20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E634FC-0FD4-486E-AE8E-C0E764AA40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579EC-21F5-4531-A2A9-BB0C7160FFB2}" type="datetimeFigureOut">
              <a:rPr lang="en-US" smtClean="0"/>
              <a:pPr/>
              <a:t>6/2/20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E634FC-0FD4-486E-AE8E-C0E764AA401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579EC-21F5-4531-A2A9-BB0C7160FFB2}" type="datetimeFigureOut">
              <a:rPr lang="en-US" smtClean="0"/>
              <a:pPr/>
              <a:t>6/2/20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E634FC-0FD4-486E-AE8E-C0E764AA401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579EC-21F5-4531-A2A9-BB0C7160FFB2}" type="datetimeFigureOut">
              <a:rPr lang="en-US" smtClean="0"/>
              <a:pPr/>
              <a:t>6/2/20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634FC-0FD4-486E-AE8E-C0E764AA40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Michelangelo" TargetMode="External"/><Relationship Id="rId4" Type="http://schemas.openxmlformats.org/officeDocument/2006/relationships/hyperlink" Target="https://en.wikipedia.org/wiki/Carlo_Maderno" TargetMode="External"/><Relationship Id="rId5" Type="http://schemas.openxmlformats.org/officeDocument/2006/relationships/hyperlink" Target="https://en.wikipedia.org/wiki/Gian_Lorenzo_Bernini" TargetMode="External"/><Relationship Id="rId6" Type="http://schemas.openxmlformats.org/officeDocument/2006/relationships/hyperlink" Target="https://en.wikipedia.org/wiki/Renaissance_architecture" TargetMode="External"/><Relationship Id="rId7" Type="http://schemas.openxmlformats.org/officeDocument/2006/relationships/hyperlink" Target="https://en.wikipedia.org/wiki/St._Peter's_Basilica" TargetMode="External"/><Relationship Id="rId8" Type="http://schemas.openxmlformats.org/officeDocument/2006/relationships/hyperlink" Target="https://en.wikipedia.org/wiki/List_of_largest_church_buildings_in_the_world" TargetMode="External"/><Relationship Id="rId1" Type="http://schemas.openxmlformats.org/officeDocument/2006/relationships/slideLayout" Target="../slideLayouts/slideLayout2.xml"/><Relationship Id="rId2" Type="http://schemas.openxmlformats.org/officeDocument/2006/relationships/hyperlink" Target="https://en.wikipedia.org/wiki/Donato_Bramante" TargetMode="External"/></Relationships>
</file>

<file path=ppt/slides/_rels/slide2.xml.rels><?xml version="1.0" encoding="UTF-8" standalone="yes"?>
<Relationships xmlns="http://schemas.openxmlformats.org/package/2006/relationships"><Relationship Id="rId9" Type="http://schemas.openxmlformats.org/officeDocument/2006/relationships/hyperlink" Target="https://en.wikipedia.org/wiki/Catholic_theology" TargetMode="External"/><Relationship Id="rId20" Type="http://schemas.openxmlformats.org/officeDocument/2006/relationships/hyperlink" Target="https://en.wikipedia.org/wiki/Aristotelianism" TargetMode="External"/><Relationship Id="rId21" Type="http://schemas.openxmlformats.org/officeDocument/2006/relationships/hyperlink" Target="https://en.wikipedia.org/wiki/Summa_Theologica" TargetMode="External"/><Relationship Id="rId22" Type="http://schemas.openxmlformats.org/officeDocument/2006/relationships/hyperlink" Target="https://en.wikipedia.org/wiki/Summa_contra_Gentiles" TargetMode="External"/><Relationship Id="rId23" Type="http://schemas.openxmlformats.org/officeDocument/2006/relationships/hyperlink" Target="https://en.wikipedia.org/wiki/Catholic_Church" TargetMode="External"/><Relationship Id="rId24" Type="http://schemas.openxmlformats.org/officeDocument/2006/relationships/hyperlink" Target="https://en.wikipedia.org/wiki/Saint" TargetMode="External"/><Relationship Id="rId25" Type="http://schemas.openxmlformats.org/officeDocument/2006/relationships/hyperlink" Target="https://en.wikipedia.org/wiki/Speculative_reason" TargetMode="External"/><Relationship Id="rId26" Type="http://schemas.openxmlformats.org/officeDocument/2006/relationships/hyperlink" Target="https://en.wikipedia.org/wiki/Theology" TargetMode="External"/><Relationship Id="rId10" Type="http://schemas.openxmlformats.org/officeDocument/2006/relationships/hyperlink" Target="https://en.wikipedia.org/wiki/Jurist" TargetMode="External"/><Relationship Id="rId11" Type="http://schemas.openxmlformats.org/officeDocument/2006/relationships/hyperlink" Target="https://en.wikipedia.org/wiki/Scholasticism" TargetMode="External"/><Relationship Id="rId12" Type="http://schemas.openxmlformats.org/officeDocument/2006/relationships/hyperlink" Target="https://en.wikipedia.org/wiki/Natural_theology" TargetMode="External"/><Relationship Id="rId13" Type="http://schemas.openxmlformats.org/officeDocument/2006/relationships/hyperlink" Target="https://en.wikipedia.org/wiki/Thomism" TargetMode="External"/><Relationship Id="rId14" Type="http://schemas.openxmlformats.org/officeDocument/2006/relationships/hyperlink" Target="https://en.wikipedia.org/wiki/Reason" TargetMode="External"/><Relationship Id="rId15" Type="http://schemas.openxmlformats.org/officeDocument/2006/relationships/hyperlink" Target="https://en.wikipedia.org/wiki/Western_thought" TargetMode="External"/><Relationship Id="rId16" Type="http://schemas.openxmlformats.org/officeDocument/2006/relationships/hyperlink" Target="https://en.wikipedia.org/wiki/Modern_philosophy" TargetMode="External"/><Relationship Id="rId17" Type="http://schemas.openxmlformats.org/officeDocument/2006/relationships/hyperlink" Target="https://en.wikipedia.org/wiki/Natural_law" TargetMode="External"/><Relationship Id="rId18" Type="http://schemas.openxmlformats.org/officeDocument/2006/relationships/hyperlink" Target="https://en.wikipedia.org/wiki/Metaphysics" TargetMode="External"/><Relationship Id="rId19" Type="http://schemas.openxmlformats.org/officeDocument/2006/relationships/hyperlink" Target="https://en.wikipedia.org/wiki/Aristotle" TargetMode="External"/><Relationship Id="rId1" Type="http://schemas.openxmlformats.org/officeDocument/2006/relationships/slideLayout" Target="../slideLayouts/slideLayout2.xml"/><Relationship Id="rId2" Type="http://schemas.openxmlformats.org/officeDocument/2006/relationships/hyperlink" Target="https://en.wikipedia.org/wiki/Italians" TargetMode="External"/><Relationship Id="rId3" Type="http://schemas.openxmlformats.org/officeDocument/2006/relationships/hyperlink" Target="https://en.wikipedia.org/wiki/Thomas_Aquinas" TargetMode="External"/><Relationship Id="rId4" Type="http://schemas.openxmlformats.org/officeDocument/2006/relationships/hyperlink" Target="https://en.wikipedia.org/wiki/Dominican_Order" TargetMode="External"/><Relationship Id="rId5" Type="http://schemas.openxmlformats.org/officeDocument/2006/relationships/hyperlink" Target="https://en.wikipedia.org/wiki/Friar" TargetMode="External"/><Relationship Id="rId6" Type="http://schemas.openxmlformats.org/officeDocument/2006/relationships/hyperlink" Target="https://en.wikipedia.org/wiki/Catholic_priest" TargetMode="External"/><Relationship Id="rId7" Type="http://schemas.openxmlformats.org/officeDocument/2006/relationships/hyperlink" Target="https://en.wikipedia.org/wiki/Doctor_of_the_Church" TargetMode="External"/><Relationship Id="rId8" Type="http://schemas.openxmlformats.org/officeDocument/2006/relationships/hyperlink" Target="https://en.wikipedia.org/wiki/List_of_Catholic_philosophers_and_theologian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Scholasticism" TargetMode="External"/><Relationship Id="rId4" Type="http://schemas.openxmlformats.org/officeDocument/2006/relationships/hyperlink" Target="https://en.wikipedia.org/wiki/Empirical_evidence" TargetMode="External"/><Relationship Id="rId5" Type="http://schemas.openxmlformats.org/officeDocument/2006/relationships/hyperlink" Target="https://en.wikipedia.org/wiki/Poetry" TargetMode="External"/><Relationship Id="rId6" Type="http://schemas.openxmlformats.org/officeDocument/2006/relationships/hyperlink" Target="https://en.wikipedia.org/wiki/Grammar" TargetMode="External"/><Relationship Id="rId7" Type="http://schemas.openxmlformats.org/officeDocument/2006/relationships/hyperlink" Target="https://en.wikipedia.org/wiki/History" TargetMode="External"/><Relationship Id="rId8" Type="http://schemas.openxmlformats.org/officeDocument/2006/relationships/hyperlink" Target="https://en.wikipedia.org/wiki/Moral_philosophy" TargetMode="External"/><Relationship Id="rId9" Type="http://schemas.openxmlformats.org/officeDocument/2006/relationships/hyperlink" Target="https://en.wikipedia.org/wiki/Rhetoric" TargetMode="External"/><Relationship Id="rId10" Type="http://schemas.openxmlformats.org/officeDocument/2006/relationships/hyperlink" Target="https://en.wikipedia.org/wiki/Renaissance" TargetMode="External"/><Relationship Id="rId1" Type="http://schemas.openxmlformats.org/officeDocument/2006/relationships/slideLayout" Target="../slideLayouts/slideLayout2.xml"/><Relationship Id="rId2" Type="http://schemas.openxmlformats.org/officeDocument/2006/relationships/hyperlink" Target="https://en.wikipedia.org/wiki/Renaissance_humanis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Church</a:t>
            </a:r>
            <a:endParaRPr lang="en-US" dirty="0"/>
          </a:p>
        </p:txBody>
      </p:sp>
      <p:sp>
        <p:nvSpPr>
          <p:cNvPr id="3" name="Content Placeholder 2"/>
          <p:cNvSpPr>
            <a:spLocks noGrp="1"/>
          </p:cNvSpPr>
          <p:nvPr>
            <p:ph idx="1"/>
          </p:nvPr>
        </p:nvSpPr>
        <p:spPr/>
        <p:txBody>
          <a:bodyPr/>
          <a:lstStyle/>
          <a:p>
            <a:r>
              <a:rPr lang="en-US" dirty="0" smtClean="0"/>
              <a:t>Major land owner in Europe;  wealth of Europe in hands of clergy</a:t>
            </a:r>
          </a:p>
          <a:p>
            <a:r>
              <a:rPr lang="en-US" dirty="0" smtClean="0"/>
              <a:t>Bishops, Priests, monks, nuns, friars---communities of faith and service—education, care for the sick.</a:t>
            </a:r>
          </a:p>
          <a:p>
            <a:r>
              <a:rPr lang="en-US" dirty="0" smtClean="0"/>
              <a:t>Through use of sacraments, controlled means of salvation, hope, eternal life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Introduced Latin and Greek literary texts, including the Greek New Testament to Europe.  Refugees from fall of Constantinople, brought with them. </a:t>
            </a:r>
          </a:p>
          <a:p>
            <a:r>
              <a:rPr lang="en-US" dirty="0" smtClean="0"/>
              <a:t> Encouraged use of common languages, in turn lead to spread of education across societies. </a:t>
            </a:r>
          </a:p>
          <a:p>
            <a:r>
              <a:rPr lang="en-US" dirty="0" smtClean="0"/>
              <a:t>Erasmus, (1516)Dutch scholar, collected various Biblical manuscripts into a translation of the Vulgate(Latin) and Greek (NT)---basis of King James Bible.</a:t>
            </a:r>
          </a:p>
          <a:p>
            <a:r>
              <a:rPr lang="en-US" dirty="0" smtClean="0"/>
              <a:t>Gutenberg—Printing press, 1439, invented movable metal type, mass printing possible.</a:t>
            </a:r>
          </a:p>
          <a:p>
            <a:endParaRPr lang="en-US" dirty="0" smtClean="0"/>
          </a:p>
          <a:p>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Florence Celebrates</a:t>
            </a:r>
            <a:endParaRPr lang="en-US" dirty="0"/>
          </a:p>
        </p:txBody>
      </p:sp>
      <p:sp>
        <p:nvSpPr>
          <p:cNvPr id="3" name="Content Placeholder 2"/>
          <p:cNvSpPr>
            <a:spLocks noGrp="1"/>
          </p:cNvSpPr>
          <p:nvPr>
            <p:ph idx="1"/>
          </p:nvPr>
        </p:nvSpPr>
        <p:spPr/>
        <p:txBody>
          <a:bodyPr/>
          <a:lstStyle/>
          <a:p>
            <a:r>
              <a:rPr lang="en-US" dirty="0" smtClean="0"/>
              <a:t>13</a:t>
            </a:r>
            <a:r>
              <a:rPr lang="en-US" baseline="30000" dirty="0" smtClean="0"/>
              <a:t>th</a:t>
            </a:r>
            <a:r>
              <a:rPr lang="en-US" dirty="0" smtClean="0"/>
              <a:t> Cent.  Medici family among others fund artists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029200" y="1524000"/>
            <a:ext cx="8229600" cy="4525963"/>
          </a:xfrm>
        </p:spPr>
        <p:txBody>
          <a:bodyPr/>
          <a:lstStyle/>
          <a:p>
            <a:r>
              <a:rPr lang="en-US" dirty="0" smtClean="0"/>
              <a:t>Machiavelli-politics</a:t>
            </a:r>
          </a:p>
          <a:p>
            <a:r>
              <a:rPr lang="en-US" dirty="0" smtClean="0"/>
              <a:t>Of power, ruthless,</a:t>
            </a:r>
          </a:p>
          <a:p>
            <a:r>
              <a:rPr lang="en-US" dirty="0" smtClean="0"/>
              <a:t>devious</a:t>
            </a:r>
            <a:endParaRPr lang="en-US" dirty="0"/>
          </a:p>
        </p:txBody>
      </p:sp>
      <p:pic>
        <p:nvPicPr>
          <p:cNvPr id="2050" name="Picture 2" descr="C:\Users\User\Desktop\hist. pics\100_1512.jpg"/>
          <p:cNvPicPr>
            <a:picLocks noChangeAspect="1" noChangeArrowheads="1"/>
          </p:cNvPicPr>
          <p:nvPr/>
        </p:nvPicPr>
        <p:blipFill>
          <a:blip r:embed="rId2" cstate="print"/>
          <a:srcRect/>
          <a:stretch>
            <a:fillRect/>
          </a:stretch>
        </p:blipFill>
        <p:spPr bwMode="auto">
          <a:xfrm>
            <a:off x="0" y="0"/>
            <a:ext cx="4857500" cy="6477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257800" y="1600200"/>
            <a:ext cx="8229600" cy="4525963"/>
          </a:xfrm>
        </p:spPr>
        <p:txBody>
          <a:bodyPr/>
          <a:lstStyle/>
          <a:p>
            <a:r>
              <a:rPr lang="en-US" dirty="0" err="1" smtClean="0"/>
              <a:t>DaVinci</a:t>
            </a:r>
            <a:r>
              <a:rPr lang="en-US" dirty="0" smtClean="0"/>
              <a:t>—artist, </a:t>
            </a:r>
          </a:p>
          <a:p>
            <a:r>
              <a:rPr lang="en-US" dirty="0" smtClean="0"/>
              <a:t>Scientist, inventor,</a:t>
            </a:r>
          </a:p>
          <a:p>
            <a:r>
              <a:rPr lang="en-US" dirty="0" smtClean="0"/>
              <a:t>Mona Lisa, reason </a:t>
            </a:r>
          </a:p>
          <a:p>
            <a:r>
              <a:rPr lang="en-US" smtClean="0"/>
              <a:t>Over mysticism,</a:t>
            </a:r>
            <a:endParaRPr lang="en-US" dirty="0"/>
          </a:p>
        </p:txBody>
      </p:sp>
      <p:pic>
        <p:nvPicPr>
          <p:cNvPr id="3075" name="Picture 3" descr="C:\Users\User\Desktop\hist. pics\100_1514.jpg"/>
          <p:cNvPicPr>
            <a:picLocks noChangeAspect="1" noChangeArrowheads="1"/>
          </p:cNvPicPr>
          <p:nvPr/>
        </p:nvPicPr>
        <p:blipFill>
          <a:blip r:embed="rId2" cstate="print"/>
          <a:srcRect/>
          <a:stretch>
            <a:fillRect/>
          </a:stretch>
        </p:blipFill>
        <p:spPr bwMode="auto">
          <a:xfrm>
            <a:off x="0" y="0"/>
            <a:ext cx="5143234"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257800" y="1600200"/>
            <a:ext cx="3429000" cy="4525963"/>
          </a:xfrm>
        </p:spPr>
        <p:txBody>
          <a:bodyPr/>
          <a:lstStyle/>
          <a:p>
            <a:r>
              <a:rPr lang="en-US" dirty="0" smtClean="0"/>
              <a:t>Donatello—artist</a:t>
            </a:r>
          </a:p>
          <a:p>
            <a:r>
              <a:rPr lang="en-US" smtClean="0"/>
              <a:t>Architect </a:t>
            </a:r>
            <a:endParaRPr lang="en-US" dirty="0"/>
          </a:p>
        </p:txBody>
      </p:sp>
      <p:pic>
        <p:nvPicPr>
          <p:cNvPr id="4098" name="Picture 2" descr="C:\Users\User\Desktop\hist. pics\100_1515.jpg"/>
          <p:cNvPicPr>
            <a:picLocks noChangeAspect="1" noChangeArrowheads="1"/>
          </p:cNvPicPr>
          <p:nvPr/>
        </p:nvPicPr>
        <p:blipFill>
          <a:blip r:embed="rId2" cstate="print"/>
          <a:srcRect/>
          <a:stretch>
            <a:fillRect/>
          </a:stretch>
        </p:blipFill>
        <p:spPr bwMode="auto">
          <a:xfrm>
            <a:off x="0" y="0"/>
            <a:ext cx="5143233"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105400" y="1600200"/>
            <a:ext cx="3581400" cy="4525963"/>
          </a:xfrm>
        </p:spPr>
        <p:txBody>
          <a:bodyPr/>
          <a:lstStyle/>
          <a:p>
            <a:r>
              <a:rPr lang="en-US" dirty="0" err="1" smtClean="0"/>
              <a:t>Amerigo</a:t>
            </a:r>
            <a:r>
              <a:rPr lang="en-US" dirty="0" smtClean="0"/>
              <a:t> Vespucci, explorer, cartographer (map maker)</a:t>
            </a:r>
            <a:endParaRPr lang="en-US" dirty="0"/>
          </a:p>
        </p:txBody>
      </p:sp>
      <p:pic>
        <p:nvPicPr>
          <p:cNvPr id="6146" name="Picture 2" descr="C:\Users\User\Desktop\hist. pics\100_1513.jpg"/>
          <p:cNvPicPr>
            <a:picLocks noChangeAspect="1" noChangeArrowheads="1"/>
          </p:cNvPicPr>
          <p:nvPr/>
        </p:nvPicPr>
        <p:blipFill>
          <a:blip r:embed="rId2" cstate="print"/>
          <a:srcRect/>
          <a:stretch>
            <a:fillRect/>
          </a:stretch>
        </p:blipFill>
        <p:spPr bwMode="auto">
          <a:xfrm>
            <a:off x="-1" y="0"/>
            <a:ext cx="5143235"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181600" y="1600200"/>
            <a:ext cx="3505200" cy="4525963"/>
          </a:xfrm>
        </p:spPr>
        <p:txBody>
          <a:bodyPr/>
          <a:lstStyle/>
          <a:p>
            <a:r>
              <a:rPr lang="en-US" dirty="0" err="1" smtClean="0"/>
              <a:t>Baccio</a:t>
            </a:r>
            <a:r>
              <a:rPr lang="en-US" dirty="0" smtClean="0"/>
              <a:t> </a:t>
            </a:r>
            <a:r>
              <a:rPr lang="en-US" dirty="0" err="1" smtClean="0"/>
              <a:t>Bandinelli</a:t>
            </a:r>
            <a:r>
              <a:rPr lang="en-US" dirty="0" smtClean="0"/>
              <a:t> ;  Hercules and </a:t>
            </a:r>
            <a:r>
              <a:rPr lang="en-US" dirty="0" err="1" smtClean="0"/>
              <a:t>Cacus</a:t>
            </a:r>
            <a:endParaRPr lang="en-US" dirty="0"/>
          </a:p>
        </p:txBody>
      </p:sp>
      <p:pic>
        <p:nvPicPr>
          <p:cNvPr id="5122" name="Picture 2" descr="C:\Users\User\Desktop\hist. pics\100_1516.jpg"/>
          <p:cNvPicPr>
            <a:picLocks noChangeAspect="1" noChangeArrowheads="1"/>
          </p:cNvPicPr>
          <p:nvPr/>
        </p:nvPicPr>
        <p:blipFill>
          <a:blip r:embed="rId2" cstate="print"/>
          <a:srcRect/>
          <a:stretch>
            <a:fillRect/>
          </a:stretch>
        </p:blipFill>
        <p:spPr bwMode="auto">
          <a:xfrm>
            <a:off x="-1" y="0"/>
            <a:ext cx="5143233"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181600" y="1600200"/>
            <a:ext cx="3505200" cy="4525963"/>
          </a:xfrm>
        </p:spPr>
        <p:txBody>
          <a:bodyPr/>
          <a:lstStyle/>
          <a:p>
            <a:r>
              <a:rPr lang="en-US" dirty="0" smtClean="0"/>
              <a:t>Michelangelo’s David</a:t>
            </a:r>
            <a:endParaRPr lang="en-US" dirty="0"/>
          </a:p>
        </p:txBody>
      </p:sp>
      <p:pic>
        <p:nvPicPr>
          <p:cNvPr id="7170" name="Picture 2" descr="C:\Users\User\Desktop\hist. pics\100_1519_0001.JPG"/>
          <p:cNvPicPr>
            <a:picLocks noChangeAspect="1" noChangeArrowheads="1"/>
          </p:cNvPicPr>
          <p:nvPr/>
        </p:nvPicPr>
        <p:blipFill>
          <a:blip r:embed="rId2" cstate="print"/>
          <a:srcRect/>
          <a:stretch>
            <a:fillRect/>
          </a:stretch>
        </p:blipFill>
        <p:spPr bwMode="auto">
          <a:xfrm>
            <a:off x="-1" y="0"/>
            <a:ext cx="5143233"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6218237"/>
            <a:ext cx="8229600" cy="639763"/>
          </a:xfrm>
        </p:spPr>
        <p:txBody>
          <a:bodyPr/>
          <a:lstStyle/>
          <a:p>
            <a:r>
              <a:rPr lang="en-US" dirty="0" smtClean="0"/>
              <a:t>Fresco above Door at Cathedral in Florence</a:t>
            </a:r>
            <a:endParaRPr lang="en-US" dirty="0"/>
          </a:p>
        </p:txBody>
      </p:sp>
      <p:pic>
        <p:nvPicPr>
          <p:cNvPr id="8194" name="Picture 2" descr="C:\Users\User\Desktop\hist. pics\100_1560.jpg"/>
          <p:cNvPicPr>
            <a:picLocks noChangeAspect="1" noChangeArrowheads="1"/>
          </p:cNvPicPr>
          <p:nvPr/>
        </p:nvPicPr>
        <p:blipFill>
          <a:blip r:embed="rId2" cstate="print"/>
          <a:srcRect/>
          <a:stretch>
            <a:fillRect/>
          </a:stretch>
        </p:blipFill>
        <p:spPr bwMode="auto">
          <a:xfrm>
            <a:off x="152400" y="0"/>
            <a:ext cx="8382000" cy="628617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 Peter’s Basilica</a:t>
            </a:r>
            <a:endParaRPr lang="en-US" dirty="0"/>
          </a:p>
        </p:txBody>
      </p:sp>
      <p:sp>
        <p:nvSpPr>
          <p:cNvPr id="3" name="Content Placeholder 2"/>
          <p:cNvSpPr>
            <a:spLocks noGrp="1"/>
          </p:cNvSpPr>
          <p:nvPr>
            <p:ph idx="1"/>
          </p:nvPr>
        </p:nvSpPr>
        <p:spPr/>
        <p:txBody>
          <a:bodyPr/>
          <a:lstStyle/>
          <a:p>
            <a:r>
              <a:rPr lang="en-US" dirty="0" smtClean="0"/>
              <a:t>Rebuild begun in 1506 under Pope Julius II</a:t>
            </a:r>
          </a:p>
          <a:p>
            <a:pPr>
              <a:buNone/>
            </a:pPr>
            <a:r>
              <a:rPr lang="en-US" dirty="0" smtClean="0"/>
              <a:t>“Designed principally by </a:t>
            </a:r>
            <a:r>
              <a:rPr lang="en-US" dirty="0" err="1" smtClean="0">
                <a:hlinkClick r:id="rId2" tooltip="Donato Bramante"/>
              </a:rPr>
              <a:t>Donato</a:t>
            </a:r>
            <a:r>
              <a:rPr lang="en-US" dirty="0" smtClean="0">
                <a:hlinkClick r:id="rId2" tooltip="Donato Bramante"/>
              </a:rPr>
              <a:t> Bramante</a:t>
            </a:r>
            <a:r>
              <a:rPr lang="en-US" dirty="0" smtClean="0"/>
              <a:t>, </a:t>
            </a:r>
            <a:r>
              <a:rPr lang="en-US" dirty="0" smtClean="0">
                <a:hlinkClick r:id="rId3" tooltip="Michelangelo"/>
              </a:rPr>
              <a:t>Michelangelo</a:t>
            </a:r>
            <a:r>
              <a:rPr lang="en-US" dirty="0" smtClean="0"/>
              <a:t>, </a:t>
            </a:r>
            <a:r>
              <a:rPr lang="en-US" dirty="0" smtClean="0">
                <a:hlinkClick r:id="rId4" tooltip="Carlo Maderno"/>
              </a:rPr>
              <a:t>Carlo </a:t>
            </a:r>
            <a:r>
              <a:rPr lang="en-US" dirty="0" err="1" smtClean="0">
                <a:hlinkClick r:id="rId4" tooltip="Carlo Maderno"/>
              </a:rPr>
              <a:t>Maderno</a:t>
            </a:r>
            <a:r>
              <a:rPr lang="en-US" dirty="0" smtClean="0"/>
              <a:t> and </a:t>
            </a:r>
            <a:r>
              <a:rPr lang="en-US" dirty="0" err="1" smtClean="0">
                <a:hlinkClick r:id="rId5" tooltip="Gian Lorenzo Bernini"/>
              </a:rPr>
              <a:t>Gian</a:t>
            </a:r>
            <a:r>
              <a:rPr lang="en-US" dirty="0" smtClean="0">
                <a:hlinkClick r:id="rId5" tooltip="Gian Lorenzo Bernini"/>
              </a:rPr>
              <a:t> Lorenzo Bernini</a:t>
            </a:r>
            <a:r>
              <a:rPr lang="en-US" dirty="0" smtClean="0"/>
              <a:t>, St. Peter's is the most renowned work of </a:t>
            </a:r>
            <a:r>
              <a:rPr lang="en-US" dirty="0" smtClean="0">
                <a:hlinkClick r:id="rId6" tooltip="Renaissance architecture"/>
              </a:rPr>
              <a:t>Renaissance architecture</a:t>
            </a:r>
            <a:r>
              <a:rPr lang="en-US" baseline="30000" dirty="0" smtClean="0">
                <a:hlinkClick r:id="rId7"/>
              </a:rPr>
              <a:t>[2]</a:t>
            </a:r>
            <a:r>
              <a:rPr lang="en-US" dirty="0" smtClean="0"/>
              <a:t> and the </a:t>
            </a:r>
            <a:r>
              <a:rPr lang="en-US" dirty="0" smtClean="0">
                <a:hlinkClick r:id="rId8" tooltip="List of largest church buildings in the world"/>
              </a:rPr>
              <a:t>largest church in the world</a:t>
            </a:r>
            <a:r>
              <a:rPr lang="en-US" dirty="0" smtClean="0"/>
              <a:t>.</a:t>
            </a:r>
            <a:r>
              <a:rPr lang="en-US" baseline="30000" dirty="0" smtClean="0">
                <a:hlinkClick r:id="rId7"/>
              </a:rPr>
              <a:t>[3]</a:t>
            </a:r>
            <a:r>
              <a:rPr lang="en-US" baseline="30000" dirty="0" smtClean="0"/>
              <a:t>” https://en.wikipedia.org/wiki/St._Peter%27s_Basilica</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Thomas Aquinas</a:t>
            </a:r>
            <a:endParaRPr lang="en-US" dirty="0"/>
          </a:p>
        </p:txBody>
      </p:sp>
      <p:sp>
        <p:nvSpPr>
          <p:cNvPr id="3" name="Content Placeholder 2"/>
          <p:cNvSpPr>
            <a:spLocks noGrp="1"/>
          </p:cNvSpPr>
          <p:nvPr>
            <p:ph idx="1"/>
          </p:nvPr>
        </p:nvSpPr>
        <p:spPr/>
        <p:txBody>
          <a:bodyPr>
            <a:normAutofit fontScale="47500" lnSpcReduction="20000"/>
          </a:bodyPr>
          <a:lstStyle/>
          <a:p>
            <a:r>
              <a:rPr lang="en-US" b="1" dirty="0" smtClean="0"/>
              <a:t>“Saint Thomas Aquinas</a:t>
            </a:r>
            <a:r>
              <a:rPr lang="en-US" dirty="0" smtClean="0"/>
              <a:t> : 1225 – 7 March 1274) was an </a:t>
            </a:r>
            <a:r>
              <a:rPr lang="en-US" dirty="0" smtClean="0">
                <a:hlinkClick r:id="rId2" tooltip="Italians"/>
              </a:rPr>
              <a:t>Italian</a:t>
            </a:r>
            <a:r>
              <a:rPr lang="en-US" baseline="30000" dirty="0" smtClean="0">
                <a:hlinkClick r:id="rId3"/>
              </a:rPr>
              <a:t>[6][7]</a:t>
            </a:r>
            <a:r>
              <a:rPr lang="en-US" dirty="0" smtClean="0">
                <a:hlinkClick r:id="rId4" tooltip="Dominican Order"/>
              </a:rPr>
              <a:t>Dominican</a:t>
            </a:r>
            <a:r>
              <a:rPr lang="en-US" dirty="0" smtClean="0"/>
              <a:t> </a:t>
            </a:r>
            <a:r>
              <a:rPr lang="en-US" dirty="0" smtClean="0">
                <a:hlinkClick r:id="rId5" tooltip="Friar"/>
              </a:rPr>
              <a:t>friar</a:t>
            </a:r>
            <a:r>
              <a:rPr lang="en-US" dirty="0" smtClean="0"/>
              <a:t>, </a:t>
            </a:r>
            <a:r>
              <a:rPr lang="en-US" dirty="0" smtClean="0">
                <a:hlinkClick r:id="rId6" tooltip="Catholic priest"/>
              </a:rPr>
              <a:t>Catholic priest</a:t>
            </a:r>
            <a:r>
              <a:rPr lang="en-US" dirty="0" smtClean="0"/>
              <a:t>, and </a:t>
            </a:r>
            <a:r>
              <a:rPr lang="en-US" dirty="0" smtClean="0">
                <a:hlinkClick r:id="rId7" tooltip="Doctor of the Church"/>
              </a:rPr>
              <a:t>Doctor of the Church</a:t>
            </a:r>
            <a:r>
              <a:rPr lang="en-US" dirty="0" smtClean="0"/>
              <a:t>. He was an immensely influential </a:t>
            </a:r>
            <a:r>
              <a:rPr lang="en-US" dirty="0" smtClean="0">
                <a:hlinkClick r:id="rId8" tooltip="List of Catholic philosophers and theologians"/>
              </a:rPr>
              <a:t>philosopher</a:t>
            </a:r>
            <a:r>
              <a:rPr lang="en-US" dirty="0" smtClean="0"/>
              <a:t>, </a:t>
            </a:r>
            <a:r>
              <a:rPr lang="en-US" dirty="0" smtClean="0">
                <a:hlinkClick r:id="rId9" tooltip="Catholic theology"/>
              </a:rPr>
              <a:t>theologian</a:t>
            </a:r>
            <a:r>
              <a:rPr lang="en-US" dirty="0" smtClean="0"/>
              <a:t>, and </a:t>
            </a:r>
            <a:r>
              <a:rPr lang="en-US" dirty="0" smtClean="0">
                <a:hlinkClick r:id="rId10" tooltip="Jurist"/>
              </a:rPr>
              <a:t>jurist</a:t>
            </a:r>
            <a:r>
              <a:rPr lang="en-US" dirty="0" smtClean="0"/>
              <a:t> in the tradition of </a:t>
            </a:r>
            <a:r>
              <a:rPr lang="en-US" dirty="0" smtClean="0">
                <a:hlinkClick r:id="rId11" tooltip="Scholasticism"/>
              </a:rPr>
              <a:t>scholasticism</a:t>
            </a:r>
            <a:r>
              <a:rPr lang="en-US" dirty="0" smtClean="0"/>
              <a:t>, within which he is also known as the </a:t>
            </a:r>
            <a:r>
              <a:rPr lang="en-US" b="1" i="1" dirty="0" smtClean="0"/>
              <a:t>Doctor </a:t>
            </a:r>
            <a:r>
              <a:rPr lang="en-US" b="1" i="1" dirty="0" err="1" smtClean="0"/>
              <a:t>Angelicus</a:t>
            </a:r>
            <a:r>
              <a:rPr lang="en-US" dirty="0" smtClean="0"/>
              <a:t> and the </a:t>
            </a:r>
            <a:r>
              <a:rPr lang="en-US" b="1" i="1" dirty="0" smtClean="0"/>
              <a:t>Doctor </a:t>
            </a:r>
            <a:r>
              <a:rPr lang="en-US" b="1" i="1" dirty="0" err="1" smtClean="0"/>
              <a:t>Communis</a:t>
            </a:r>
            <a:r>
              <a:rPr lang="en-US" dirty="0" smtClean="0"/>
              <a:t>….</a:t>
            </a:r>
          </a:p>
          <a:p>
            <a:r>
              <a:rPr lang="en-US" dirty="0" smtClean="0"/>
              <a:t>He was the foremost classical proponent of </a:t>
            </a:r>
            <a:r>
              <a:rPr lang="en-US" dirty="0" smtClean="0">
                <a:hlinkClick r:id="rId12" tooltip="Natural theology"/>
              </a:rPr>
              <a:t>natural theology</a:t>
            </a:r>
            <a:r>
              <a:rPr lang="en-US" dirty="0" smtClean="0"/>
              <a:t> and the father of </a:t>
            </a:r>
            <a:r>
              <a:rPr lang="en-US" dirty="0" smtClean="0">
                <a:hlinkClick r:id="rId13" tooltip="Thomism"/>
              </a:rPr>
              <a:t>Thomism</a:t>
            </a:r>
            <a:r>
              <a:rPr lang="en-US" dirty="0" smtClean="0"/>
              <a:t>; of which he argued that </a:t>
            </a:r>
            <a:r>
              <a:rPr lang="en-US" dirty="0" smtClean="0">
                <a:hlinkClick r:id="rId14" tooltip="Reason"/>
              </a:rPr>
              <a:t>reason</a:t>
            </a:r>
            <a:r>
              <a:rPr lang="en-US" dirty="0" smtClean="0"/>
              <a:t> is found in God. His influence on </a:t>
            </a:r>
            <a:r>
              <a:rPr lang="en-US" dirty="0" smtClean="0">
                <a:hlinkClick r:id="rId15" tooltip="Western thought"/>
              </a:rPr>
              <a:t>Western thought</a:t>
            </a:r>
            <a:r>
              <a:rPr lang="en-US" dirty="0" smtClean="0"/>
              <a:t> is considerable, and much of </a:t>
            </a:r>
            <a:r>
              <a:rPr lang="en-US" dirty="0" smtClean="0">
                <a:hlinkClick r:id="rId16" tooltip="Modern philosophy"/>
              </a:rPr>
              <a:t>modern philosophy</a:t>
            </a:r>
            <a:r>
              <a:rPr lang="en-US" dirty="0" smtClean="0"/>
              <a:t> developed or opposed his ideas, particularly in the areas of ethics, </a:t>
            </a:r>
            <a:r>
              <a:rPr lang="en-US" dirty="0" smtClean="0">
                <a:hlinkClick r:id="rId17" tooltip="Natural law"/>
              </a:rPr>
              <a:t>natural law</a:t>
            </a:r>
            <a:r>
              <a:rPr lang="en-US" dirty="0" smtClean="0"/>
              <a:t>, </a:t>
            </a:r>
            <a:r>
              <a:rPr lang="en-US" dirty="0" smtClean="0">
                <a:hlinkClick r:id="rId18" tooltip="Metaphysics"/>
              </a:rPr>
              <a:t>metaphysics</a:t>
            </a:r>
            <a:r>
              <a:rPr lang="en-US" dirty="0" smtClean="0"/>
              <a:t>, and political theory. Unlike many currents in the Church of the time,</a:t>
            </a:r>
            <a:r>
              <a:rPr lang="en-US" baseline="30000" dirty="0" smtClean="0">
                <a:hlinkClick r:id="rId3"/>
              </a:rPr>
              <a:t>[9]</a:t>
            </a:r>
            <a:r>
              <a:rPr lang="en-US" dirty="0" smtClean="0"/>
              <a:t> Thomas embraced several ideas put forward by </a:t>
            </a:r>
            <a:r>
              <a:rPr lang="en-US" dirty="0" smtClean="0">
                <a:hlinkClick r:id="rId19" tooltip="Aristotle"/>
              </a:rPr>
              <a:t>Aristotle</a:t>
            </a:r>
            <a:r>
              <a:rPr lang="en-US" dirty="0" smtClean="0"/>
              <a:t>—whom he called "the Philosopher"—and attempted to synthesize </a:t>
            </a:r>
            <a:r>
              <a:rPr lang="en-US" dirty="0" smtClean="0">
                <a:hlinkClick r:id="rId20" tooltip="Aristotelianism"/>
              </a:rPr>
              <a:t>Aristotelian philosophy</a:t>
            </a:r>
            <a:r>
              <a:rPr lang="en-US" dirty="0" smtClean="0"/>
              <a:t> with the principles of Christianity.</a:t>
            </a:r>
            <a:r>
              <a:rPr lang="en-US" baseline="30000" dirty="0" smtClean="0">
                <a:hlinkClick r:id="rId3"/>
              </a:rPr>
              <a:t>[10]</a:t>
            </a:r>
            <a:r>
              <a:rPr lang="en-US" dirty="0" smtClean="0"/>
              <a:t> His best-known works are the </a:t>
            </a:r>
            <a:r>
              <a:rPr lang="en-US" i="1" dirty="0" smtClean="0"/>
              <a:t>Disputed Questions on Truth</a:t>
            </a:r>
            <a:r>
              <a:rPr lang="en-US" dirty="0" smtClean="0"/>
              <a:t> (1256-59), the </a:t>
            </a:r>
            <a:r>
              <a:rPr lang="en-US" i="1" dirty="0" smtClean="0">
                <a:hlinkClick r:id="rId21" tooltip="Summa Theologica"/>
              </a:rPr>
              <a:t>Summa </a:t>
            </a:r>
            <a:r>
              <a:rPr lang="en-US" i="1" dirty="0" err="1" smtClean="0">
                <a:hlinkClick r:id="rId21" tooltip="Summa Theologica"/>
              </a:rPr>
              <a:t>Theologiae</a:t>
            </a:r>
            <a:r>
              <a:rPr lang="en-US" dirty="0" smtClean="0"/>
              <a:t> (1261-63) and the </a:t>
            </a:r>
            <a:r>
              <a:rPr lang="en-US" i="1" dirty="0" smtClean="0">
                <a:hlinkClick r:id="rId22" tooltip="Summa contra Gentiles"/>
              </a:rPr>
              <a:t>Summa contra Gentiles</a:t>
            </a:r>
            <a:r>
              <a:rPr lang="en-US" dirty="0" smtClean="0"/>
              <a:t> (1265-73). ….</a:t>
            </a:r>
          </a:p>
          <a:p>
            <a:r>
              <a:rPr lang="en-US" dirty="0" smtClean="0"/>
              <a:t>The </a:t>
            </a:r>
            <a:r>
              <a:rPr lang="en-US" dirty="0" smtClean="0">
                <a:hlinkClick r:id="rId23" tooltip="Catholic Church"/>
              </a:rPr>
              <a:t>Catholic Church</a:t>
            </a:r>
            <a:r>
              <a:rPr lang="en-US" dirty="0" smtClean="0"/>
              <a:t> honors Thomas Aquinas as a </a:t>
            </a:r>
            <a:r>
              <a:rPr lang="en-US" dirty="0" smtClean="0">
                <a:hlinkClick r:id="rId24" tooltip="Saint"/>
              </a:rPr>
              <a:t>saint</a:t>
            </a:r>
            <a:r>
              <a:rPr lang="en-US" dirty="0" smtClean="0"/>
              <a:t> and regards him as the model teacher for those studying for the priesthood, and indeed the highest expression of both natural reason and </a:t>
            </a:r>
            <a:r>
              <a:rPr lang="en-US" dirty="0" smtClean="0">
                <a:hlinkClick r:id="rId25" tooltip="Speculative reason"/>
              </a:rPr>
              <a:t>speculative</a:t>
            </a:r>
            <a:r>
              <a:rPr lang="en-US" dirty="0" smtClean="0"/>
              <a:t> </a:t>
            </a:r>
            <a:r>
              <a:rPr lang="en-US" dirty="0" smtClean="0">
                <a:hlinkClick r:id="rId26" tooltip="Theology"/>
              </a:rPr>
              <a:t>theology</a:t>
            </a:r>
            <a:r>
              <a:rPr lang="en-US" dirty="0" smtClean="0"/>
              <a:t>. “</a:t>
            </a:r>
          </a:p>
          <a:p>
            <a:endParaRPr lang="en-US" dirty="0" smtClean="0"/>
          </a:p>
          <a:p>
            <a:r>
              <a:rPr lang="en-US" dirty="0" smtClean="0"/>
              <a:t>https://en.wikipedia.org/wiki/Thomas_Aquinas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a:t>
            </a:r>
            <a:endParaRPr lang="en-US" dirty="0"/>
          </a:p>
        </p:txBody>
      </p:sp>
      <p:sp>
        <p:nvSpPr>
          <p:cNvPr id="3" name="Content Placeholder 2"/>
          <p:cNvSpPr>
            <a:spLocks noGrp="1"/>
          </p:cNvSpPr>
          <p:nvPr>
            <p:ph idx="1"/>
          </p:nvPr>
        </p:nvSpPr>
        <p:spPr/>
        <p:txBody>
          <a:bodyPr>
            <a:normAutofit lnSpcReduction="10000"/>
          </a:bodyPr>
          <a:lstStyle/>
          <a:p>
            <a:r>
              <a:rPr lang="en-US" dirty="0" smtClean="0"/>
              <a:t>Sale of indulgences:  As an aspect of the practice of penance for one’s sins, the certificate of Indulgence frees in part or in while the person from the temporal punishment of sins, including Purgatory.  Not forgiveness, but like doing other good works—demonstrates sincerity of one’s repentance.  </a:t>
            </a:r>
          </a:p>
          <a:p>
            <a:r>
              <a:rPr lang="en-US" dirty="0" smtClean="0"/>
              <a:t>Aggressive sales esp. in Germany—</a:t>
            </a:r>
            <a:r>
              <a:rPr lang="en-US" dirty="0" err="1" smtClean="0"/>
              <a:t>Teztel</a:t>
            </a:r>
            <a:r>
              <a:rPr lang="en-US" dirty="0" smtClean="0"/>
              <a:t> vs. Luther</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Section Three: </a:t>
            </a:r>
            <a:br>
              <a:rPr lang="en-US" dirty="0" smtClean="0"/>
            </a:br>
            <a:r>
              <a:rPr lang="en-US" dirty="0" smtClean="0"/>
              <a:t>1000-1500 A.D.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 International Trade</a:t>
            </a:r>
          </a:p>
          <a:p>
            <a:pPr lvl="1"/>
            <a:r>
              <a:rPr lang="en-US" dirty="0" smtClean="0"/>
              <a:t>Silk Routes, Sea Routes, Viking Trade Routes,  Inca and Aztec</a:t>
            </a:r>
          </a:p>
          <a:p>
            <a:r>
              <a:rPr lang="en-US" dirty="0" smtClean="0"/>
              <a:t>2. Hostile Take-</a:t>
            </a:r>
            <a:r>
              <a:rPr lang="en-US" dirty="0" err="1" smtClean="0"/>
              <a:t>Overs</a:t>
            </a:r>
            <a:r>
              <a:rPr lang="en-US" dirty="0" smtClean="0"/>
              <a:t> (Conquests</a:t>
            </a:r>
          </a:p>
          <a:p>
            <a:pPr lvl="1"/>
            <a:r>
              <a:rPr lang="en-US" dirty="0" smtClean="0"/>
              <a:t>Norman, Turkish, Aztec, Inca, Mongol</a:t>
            </a:r>
          </a:p>
          <a:p>
            <a:r>
              <a:rPr lang="en-US" dirty="0" smtClean="0"/>
              <a:t>3.) Clash of Religions</a:t>
            </a:r>
          </a:p>
          <a:p>
            <a:pPr lvl="1"/>
            <a:r>
              <a:rPr lang="en-US" dirty="0" smtClean="0"/>
              <a:t> Buddhism,  Islam, Christianity</a:t>
            </a:r>
          </a:p>
          <a:p>
            <a:r>
              <a:rPr lang="en-US" dirty="0" smtClean="0"/>
              <a:t>4.Political/Social Organization	</a:t>
            </a:r>
          </a:p>
          <a:p>
            <a:pPr lvl="1"/>
            <a:r>
              <a:rPr lang="en-US" dirty="0" smtClean="0"/>
              <a:t>Rise of national identify,  Chinese Dynasties, Black Death, Church, Renaissance</a:t>
            </a:r>
          </a:p>
          <a:p>
            <a:pPr>
              <a:buNone/>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Christian Leaders Institute World History 102</a:t>
            </a:r>
          </a:p>
          <a:p>
            <a:r>
              <a:rPr lang="en-US" dirty="0" smtClean="0"/>
              <a:t>1500---Recent times</a:t>
            </a:r>
          </a:p>
          <a:p>
            <a:r>
              <a:rPr lang="en-US" dirty="0" smtClean="0"/>
              <a:t>Age of Exploration, Reformation, Empire Building, Enlightenment, Search for Independence, Industrial/Technical Revolutions, World at War, Search for a </a:t>
            </a:r>
            <a:r>
              <a:rPr lang="en-US" smtClean="0"/>
              <a:t>Lasting Peace….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my body”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St. Augustine-(Early 5</a:t>
            </a:r>
            <a:r>
              <a:rPr lang="en-US" baseline="30000" dirty="0" smtClean="0"/>
              <a:t>th</a:t>
            </a:r>
            <a:r>
              <a:rPr lang="en-US" dirty="0" smtClean="0"/>
              <a:t> Cent.)—figurative, spiritual meaning---”</a:t>
            </a:r>
            <a:r>
              <a:rPr lang="en-US" i="1" dirty="0" smtClean="0"/>
              <a:t>What you see on God's altar, you've already observed during the night that has now ended. But you've heard nothing about just what it might be, or what it might mean, or what great thing it might be said to symbolize. For what you see is simply bread and a cup - this is the information your eyes report. But your faith demands far subtler insight: the bread is Christ's body, the cup is Christ's blood.” http://www.earlychurchtexts.com/public/augustine_sermon_272_eucharist.htm</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Transubstantiation</a:t>
            </a:r>
            <a:endParaRPr lang="en-US" dirty="0"/>
          </a:p>
        </p:txBody>
      </p:sp>
      <p:sp>
        <p:nvSpPr>
          <p:cNvPr id="3" name="Content Placeholder 2"/>
          <p:cNvSpPr>
            <a:spLocks noGrp="1"/>
          </p:cNvSpPr>
          <p:nvPr>
            <p:ph idx="1"/>
          </p:nvPr>
        </p:nvSpPr>
        <p:spPr/>
        <p:txBody>
          <a:bodyPr/>
          <a:lstStyle/>
          <a:p>
            <a:r>
              <a:rPr lang="en-US" dirty="0" smtClean="0"/>
              <a:t>Church teaching that the bread and wine change into the actual Body and Blood of Christ.  </a:t>
            </a:r>
          </a:p>
          <a:p>
            <a:r>
              <a:rPr lang="en-US" dirty="0" smtClean="0"/>
              <a:t>Thomas Aquinas, wedding Aristotle to faith, presented logical arguments to prove this doctrine was true.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Thomas and Natural Law</a:t>
            </a:r>
            <a:endParaRPr lang="en-US" dirty="0"/>
          </a:p>
        </p:txBody>
      </p:sp>
      <p:sp>
        <p:nvSpPr>
          <p:cNvPr id="3" name="Content Placeholder 2"/>
          <p:cNvSpPr>
            <a:spLocks noGrp="1"/>
          </p:cNvSpPr>
          <p:nvPr>
            <p:ph idx="1"/>
          </p:nvPr>
        </p:nvSpPr>
        <p:spPr/>
        <p:txBody>
          <a:bodyPr/>
          <a:lstStyle/>
          <a:p>
            <a:r>
              <a:rPr lang="en-US" dirty="0" smtClean="0"/>
              <a:t>Rules that all people will be able to grasp by using reason.  Natural Laws are binding on everyone and are discernible from our common human inclinations:  1. Self Preservation, 2. Reproduction, 3. Use of reason to order our lives.  </a:t>
            </a:r>
          </a:p>
          <a:p>
            <a:r>
              <a:rPr lang="en-US" dirty="0" smtClean="0"/>
              <a:t>Adopted as key to Catholic ethics---position on birth control, abortion</a:t>
            </a:r>
            <a:r>
              <a:rPr lang="en-US" smtClean="0"/>
              <a:t>, euthanasia---</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Renaissance</a:t>
            </a:r>
            <a:endParaRPr lang="en-US" dirty="0"/>
          </a:p>
        </p:txBody>
      </p:sp>
      <p:sp>
        <p:nvSpPr>
          <p:cNvPr id="3" name="Content Placeholder 2"/>
          <p:cNvSpPr>
            <a:spLocks noGrp="1"/>
          </p:cNvSpPr>
          <p:nvPr>
            <p:ph idx="1"/>
          </p:nvPr>
        </p:nvSpPr>
        <p:spPr/>
        <p:txBody>
          <a:bodyPr/>
          <a:lstStyle/>
          <a:p>
            <a:r>
              <a:rPr lang="en-US" dirty="0" smtClean="0"/>
              <a:t>Reading Assignment: https://en.wikipedia.org/wiki/Renaissance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Renaissance</a:t>
            </a:r>
            <a:endParaRPr lang="en-US" dirty="0"/>
          </a:p>
        </p:txBody>
      </p:sp>
      <p:sp>
        <p:nvSpPr>
          <p:cNvPr id="3" name="Content Placeholder 2"/>
          <p:cNvSpPr>
            <a:spLocks noGrp="1"/>
          </p:cNvSpPr>
          <p:nvPr>
            <p:ph idx="1"/>
          </p:nvPr>
        </p:nvSpPr>
        <p:spPr/>
        <p:txBody>
          <a:bodyPr>
            <a:normAutofit/>
          </a:bodyPr>
          <a:lstStyle/>
          <a:p>
            <a:r>
              <a:rPr lang="en-US" dirty="0" smtClean="0"/>
              <a:t>14</a:t>
            </a:r>
            <a:r>
              <a:rPr lang="en-US" baseline="30000" dirty="0" smtClean="0"/>
              <a:t>th</a:t>
            </a:r>
            <a:r>
              <a:rPr lang="en-US" dirty="0" smtClean="0"/>
              <a:t> Century intellectual and cultural change that applied the classical Greek and Roman values to their own time.  Promoted a sense that the human person is the center of meaning rather than a </a:t>
            </a:r>
            <a:r>
              <a:rPr lang="en-US" dirty="0" err="1" smtClean="0"/>
              <a:t>theocentric</a:t>
            </a:r>
            <a:r>
              <a:rPr lang="en-US" dirty="0" smtClean="0"/>
              <a:t> center.  Beginnings of values of “humanism”.</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81000" y="228600"/>
            <a:ext cx="8229600" cy="4525963"/>
          </a:xfrm>
        </p:spPr>
        <p:txBody>
          <a:bodyPr>
            <a:noAutofit/>
          </a:bodyPr>
          <a:lstStyle/>
          <a:p>
            <a:r>
              <a:rPr lang="en-US" sz="1800" dirty="0" smtClean="0"/>
              <a:t>“In some ways </a:t>
            </a:r>
            <a:r>
              <a:rPr lang="en-US" sz="1800" dirty="0" smtClean="0">
                <a:hlinkClick r:id="rId2" tooltip="Renaissance humanism"/>
              </a:rPr>
              <a:t>humanism</a:t>
            </a:r>
            <a:r>
              <a:rPr lang="en-US" sz="1800" dirty="0" smtClean="0"/>
              <a:t> was not a philosophy but a method of learning. In contrast to the medieval </a:t>
            </a:r>
            <a:r>
              <a:rPr lang="en-US" sz="1800" dirty="0" smtClean="0">
                <a:hlinkClick r:id="rId3" tooltip="Scholasticism"/>
              </a:rPr>
              <a:t>scholastic</a:t>
            </a:r>
            <a:r>
              <a:rPr lang="en-US" sz="1800" dirty="0" smtClean="0"/>
              <a:t> mode, which focused on resolving contradictions between authors, humanists would study ancient texts in the original and appraise them through a combination of reasoning and </a:t>
            </a:r>
            <a:r>
              <a:rPr lang="en-US" sz="1800" dirty="0" smtClean="0">
                <a:hlinkClick r:id="rId4" tooltip="Empirical evidence"/>
              </a:rPr>
              <a:t>empirical evidence</a:t>
            </a:r>
            <a:r>
              <a:rPr lang="en-US" sz="1800" dirty="0" smtClean="0"/>
              <a:t>. Humanist education was based on the </a:t>
            </a:r>
            <a:r>
              <a:rPr lang="en-US" sz="1800" dirty="0" err="1" smtClean="0"/>
              <a:t>programme</a:t>
            </a:r>
            <a:r>
              <a:rPr lang="en-US" sz="1800" dirty="0" smtClean="0"/>
              <a:t> of '</a:t>
            </a:r>
            <a:r>
              <a:rPr lang="en-US" sz="1800" dirty="0" err="1" smtClean="0"/>
              <a:t>Studia</a:t>
            </a:r>
            <a:r>
              <a:rPr lang="en-US" sz="1800" dirty="0" smtClean="0"/>
              <a:t> </a:t>
            </a:r>
            <a:r>
              <a:rPr lang="en-US" sz="1800" dirty="0" err="1" smtClean="0"/>
              <a:t>Humanitatis</a:t>
            </a:r>
            <a:r>
              <a:rPr lang="en-US" sz="1800" dirty="0" smtClean="0"/>
              <a:t>', the study of five humanities: </a:t>
            </a:r>
            <a:r>
              <a:rPr lang="en-US" sz="1800" dirty="0" smtClean="0">
                <a:hlinkClick r:id="rId5" tooltip="Poetry"/>
              </a:rPr>
              <a:t>poetry</a:t>
            </a:r>
            <a:r>
              <a:rPr lang="en-US" sz="1800" dirty="0" smtClean="0"/>
              <a:t>, </a:t>
            </a:r>
            <a:r>
              <a:rPr lang="en-US" sz="1800" dirty="0" smtClean="0">
                <a:hlinkClick r:id="rId6" tooltip="Grammar"/>
              </a:rPr>
              <a:t>grammar</a:t>
            </a:r>
            <a:r>
              <a:rPr lang="en-US" sz="1800" dirty="0" smtClean="0"/>
              <a:t>, </a:t>
            </a:r>
            <a:r>
              <a:rPr lang="en-US" sz="1800" dirty="0" smtClean="0">
                <a:hlinkClick r:id="rId7" tooltip="History"/>
              </a:rPr>
              <a:t>history</a:t>
            </a:r>
            <a:r>
              <a:rPr lang="en-US" sz="1800" dirty="0" smtClean="0"/>
              <a:t>, </a:t>
            </a:r>
            <a:r>
              <a:rPr lang="en-US" sz="1800" dirty="0" smtClean="0">
                <a:hlinkClick r:id="rId8" tooltip="Moral philosophy"/>
              </a:rPr>
              <a:t>moral philosophy</a:t>
            </a:r>
            <a:r>
              <a:rPr lang="en-US" sz="1800" dirty="0" smtClean="0"/>
              <a:t> and </a:t>
            </a:r>
            <a:r>
              <a:rPr lang="en-US" sz="1800" dirty="0" smtClean="0">
                <a:hlinkClick r:id="rId9" tooltip="Rhetoric"/>
              </a:rPr>
              <a:t>rhetoric</a:t>
            </a:r>
            <a:r>
              <a:rPr lang="en-US" sz="1800" dirty="0" smtClean="0"/>
              <a:t>. Although historians have sometimes struggled to define humanism precisely, most have settled on "a middle of the road definition... the movement to recover, interpret, and assimilate the language, literature, learning and values of ancient Greece and Rome".</a:t>
            </a:r>
            <a:r>
              <a:rPr lang="en-US" sz="1800" baseline="30000" dirty="0" smtClean="0">
                <a:hlinkClick r:id="rId10"/>
              </a:rPr>
              <a:t>[46]</a:t>
            </a:r>
            <a:r>
              <a:rPr lang="en-US" sz="1800" dirty="0" smtClean="0"/>
              <a:t> Above all, humanists asserted "the genius of man ... the unique and extraordinary ability of the human mind".</a:t>
            </a:r>
            <a:r>
              <a:rPr lang="en-US" sz="1800" baseline="30000" dirty="0" smtClean="0">
                <a:hlinkClick r:id="rId10"/>
              </a:rPr>
              <a:t>[47]</a:t>
            </a:r>
            <a:r>
              <a:rPr lang="en-US" sz="1800" baseline="30000" dirty="0" smtClean="0"/>
              <a:t>” </a:t>
            </a:r>
            <a:r>
              <a:rPr lang="en-US" sz="1800" dirty="0" smtClean="0"/>
              <a:t>In some ways </a:t>
            </a:r>
            <a:r>
              <a:rPr lang="en-US" sz="1800" dirty="0" smtClean="0">
                <a:hlinkClick r:id="rId2" tooltip="Renaissance humanism"/>
              </a:rPr>
              <a:t>humanism</a:t>
            </a:r>
            <a:r>
              <a:rPr lang="en-US" sz="1800" dirty="0" smtClean="0"/>
              <a:t> was not a philosophy but a method of learning. In contrast to the medieval </a:t>
            </a:r>
            <a:r>
              <a:rPr lang="en-US" sz="1800" dirty="0" smtClean="0">
                <a:hlinkClick r:id="rId3" tooltip="Scholasticism"/>
              </a:rPr>
              <a:t>scholastic</a:t>
            </a:r>
            <a:r>
              <a:rPr lang="en-US" sz="1800" dirty="0" smtClean="0"/>
              <a:t> mode, which focused on resolving contradictions between authors, humanists would study ancient texts in the original and appraise them through a combination of reasoning and </a:t>
            </a:r>
            <a:r>
              <a:rPr lang="en-US" sz="1800" dirty="0" smtClean="0">
                <a:hlinkClick r:id="rId4" tooltip="Empirical evidence"/>
              </a:rPr>
              <a:t>empirical evidence</a:t>
            </a:r>
            <a:r>
              <a:rPr lang="en-US" sz="1800" dirty="0" smtClean="0"/>
              <a:t>. Humanist education was based on the </a:t>
            </a:r>
            <a:r>
              <a:rPr lang="en-US" sz="1800" dirty="0" err="1" smtClean="0"/>
              <a:t>programme</a:t>
            </a:r>
            <a:r>
              <a:rPr lang="en-US" sz="1800" dirty="0" smtClean="0"/>
              <a:t> of '</a:t>
            </a:r>
            <a:r>
              <a:rPr lang="en-US" sz="1800" dirty="0" err="1" smtClean="0"/>
              <a:t>Studia</a:t>
            </a:r>
            <a:r>
              <a:rPr lang="en-US" sz="1800" dirty="0" smtClean="0"/>
              <a:t> </a:t>
            </a:r>
            <a:r>
              <a:rPr lang="en-US" sz="1800" dirty="0" err="1" smtClean="0"/>
              <a:t>Humanitatis</a:t>
            </a:r>
            <a:r>
              <a:rPr lang="en-US" sz="1800" dirty="0" smtClean="0"/>
              <a:t>', the study of five humanities: </a:t>
            </a:r>
            <a:r>
              <a:rPr lang="en-US" sz="1800" dirty="0" smtClean="0">
                <a:hlinkClick r:id="rId5" tooltip="Poetry"/>
              </a:rPr>
              <a:t>poetry</a:t>
            </a:r>
            <a:r>
              <a:rPr lang="en-US" sz="1800" dirty="0" smtClean="0"/>
              <a:t>, </a:t>
            </a:r>
            <a:r>
              <a:rPr lang="en-US" sz="1800" dirty="0" smtClean="0">
                <a:hlinkClick r:id="rId6" tooltip="Grammar"/>
              </a:rPr>
              <a:t>grammar</a:t>
            </a:r>
            <a:r>
              <a:rPr lang="en-US" sz="1800" dirty="0" smtClean="0"/>
              <a:t>, </a:t>
            </a:r>
            <a:r>
              <a:rPr lang="en-US" sz="1800" dirty="0" smtClean="0">
                <a:hlinkClick r:id="rId7" tooltip="History"/>
              </a:rPr>
              <a:t>history</a:t>
            </a:r>
            <a:r>
              <a:rPr lang="en-US" sz="1800" dirty="0" smtClean="0"/>
              <a:t>, </a:t>
            </a:r>
            <a:r>
              <a:rPr lang="en-US" sz="1800" dirty="0" smtClean="0">
                <a:hlinkClick r:id="rId8" tooltip="Moral philosophy"/>
              </a:rPr>
              <a:t>moral philosophy</a:t>
            </a:r>
            <a:r>
              <a:rPr lang="en-US" sz="1800" dirty="0" smtClean="0"/>
              <a:t> and </a:t>
            </a:r>
            <a:r>
              <a:rPr lang="en-US" sz="1800" dirty="0" smtClean="0">
                <a:hlinkClick r:id="rId9" tooltip="Rhetoric"/>
              </a:rPr>
              <a:t>rhetoric</a:t>
            </a:r>
            <a:r>
              <a:rPr lang="en-US" sz="1800" dirty="0" smtClean="0"/>
              <a:t>. Although historians have sometimes struggled to define humanism precisely, most have settled on "a middle of the road definition... the movement to recover, interpret, and assimilate the language, literature, learning and values of ancient Greece and Rome".</a:t>
            </a:r>
            <a:r>
              <a:rPr lang="en-US" sz="1800" baseline="30000" dirty="0" smtClean="0">
                <a:hlinkClick r:id="rId10"/>
              </a:rPr>
              <a:t>[46]</a:t>
            </a:r>
            <a:r>
              <a:rPr lang="en-US" sz="1800" dirty="0" smtClean="0"/>
              <a:t> Above all, humanists asserted "the genius of man ... the unique and extraordinary ability of the human mind".</a:t>
            </a:r>
            <a:r>
              <a:rPr lang="en-US" sz="1800" baseline="30000" dirty="0" smtClean="0">
                <a:hlinkClick r:id="rId10"/>
              </a:rPr>
              <a:t>[47]</a:t>
            </a:r>
            <a:r>
              <a:rPr lang="en-US" sz="1800" baseline="30000" dirty="0" smtClean="0"/>
              <a:t> </a:t>
            </a:r>
            <a:r>
              <a:rPr lang="en-US" sz="1800" dirty="0" smtClean="0"/>
              <a:t>https://en.wikipedia.org/wiki/Renaissance</a:t>
            </a:r>
            <a:endParaRPr lang="en-US"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Examines the Greek and Roman plays, stories, philosophies and histories for inspiration.</a:t>
            </a:r>
          </a:p>
          <a:p>
            <a:r>
              <a:rPr lang="en-US" dirty="0" smtClean="0"/>
              <a:t>Bible, religious, artistic, and political pamphlets spread through-out Europe.</a:t>
            </a:r>
            <a:endParaRPr lang="en-US" dirty="0"/>
          </a:p>
        </p:txBody>
      </p:sp>
    </p:spTree>
  </p:cSld>
  <p:clrMapOvr>
    <a:masterClrMapping/>
  </p:clrMapOvr>
</p:sld>
</file>

<file path=ppt/theme/theme1.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51444</TotalTime>
  <Words>655</Words>
  <Application>Microsoft Macintosh PowerPoint</Application>
  <PresentationFormat>On-screen Show (4:3)</PresentationFormat>
  <Paragraphs>63</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The Church</vt:lpstr>
      <vt:lpstr>Thomas Aquinas</vt:lpstr>
      <vt:lpstr>“This is my body”</vt:lpstr>
      <vt:lpstr>Transubstantiation</vt:lpstr>
      <vt:lpstr>Thomas and Natural Law</vt:lpstr>
      <vt:lpstr>Renaissance</vt:lpstr>
      <vt:lpstr>Renaissance</vt:lpstr>
      <vt:lpstr>PowerPoint Presentation</vt:lpstr>
      <vt:lpstr>PowerPoint Presentation</vt:lpstr>
      <vt:lpstr>PowerPoint Presentation</vt:lpstr>
      <vt:lpstr>Florence Celebrates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 Peter’s Basilica</vt:lpstr>
      <vt:lpstr>Funding?</vt:lpstr>
      <vt:lpstr> Section Three:  1000-1500 A.D.</vt:lpstr>
      <vt:lpstr>Thank You</vt:lpstr>
    </vt:vector>
  </TitlesOfParts>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 101 The Beginnings of Civilization to 1500 A.D.</dc:title>
  <dc:creator>User</dc:creator>
  <cp:lastModifiedBy>Wally DELAFUENTE</cp:lastModifiedBy>
  <cp:revision>585</cp:revision>
  <dcterms:created xsi:type="dcterms:W3CDTF">2016-04-22T19:18:58Z</dcterms:created>
  <dcterms:modified xsi:type="dcterms:W3CDTF">2020-06-02T16:26:18Z</dcterms:modified>
</cp:coreProperties>
</file>