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1"/>
  </p:notesMasterIdLst>
  <p:handoutMasterIdLst>
    <p:handoutMasterId r:id="rId22"/>
  </p:handoutMasterIdLst>
  <p:sldIdLst>
    <p:sldId id="265" r:id="rId3"/>
    <p:sldId id="324" r:id="rId4"/>
    <p:sldId id="288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68" r:id="rId13"/>
    <p:sldId id="369" r:id="rId14"/>
    <p:sldId id="370" r:id="rId15"/>
    <p:sldId id="371" r:id="rId16"/>
    <p:sldId id="372" r:id="rId17"/>
    <p:sldId id="398" r:id="rId18"/>
    <p:sldId id="360" r:id="rId19"/>
    <p:sldId id="39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888" y="3557175"/>
            <a:ext cx="9144000" cy="1655762"/>
          </a:xfrm>
        </p:spPr>
        <p:txBody>
          <a:bodyPr>
            <a:noAutofit/>
          </a:bodyPr>
          <a:lstStyle/>
          <a:p>
            <a:r>
              <a:rPr lang="en-US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Leaders Institute</a:t>
            </a:r>
          </a:p>
          <a:p>
            <a:r>
              <a:rPr lang="en-US" sz="36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</a:t>
            </a:r>
            <a:r>
              <a:rPr lang="en-US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36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Líderes</a:t>
            </a:r>
            <a:r>
              <a:rPr lang="en-US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Cristianos</a:t>
            </a:r>
            <a:endParaRPr lang="en-US" sz="36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Gabriela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Tijerina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-Pike, Ph.D.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Administración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Básica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para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Ministerios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Cristianos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50594" name="AutoShape 2" descr="Resultado de imagen para breakfast cartoon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504950" y="236478"/>
            <a:ext cx="1068705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Créditos: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 créditos: 12 unidades de 1.5 horas de estudio dirigido (video) y 1 hora de estudio independiente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4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Administración y Requisitos del Curso: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Haber tomado el curso </a:t>
            </a:r>
            <a:r>
              <a:rPr lang="es-MX" sz="2400" b="1" i="1" u="sng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Iglesia y Ministerio</a:t>
            </a:r>
            <a:r>
              <a:rPr lang="es-MX" sz="2400" b="1" i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CLI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es-MX" sz="24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Para aprobar este Curso el estudiante debe: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1.	Estudiar el contenido de cada sesión (36 lecciones grabadas en video).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2.	Estudiar el contenido de toda la presentación </a:t>
            </a:r>
            <a:r>
              <a:rPr lang="es-MX" sz="24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Power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Point (36 lecciones)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3.	Realizar las tareas que se indican en cada lección.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4.	Considerar que el material de cada unidad es acumulativo.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5.	Considerar que el material de estudio para presentar cada examen de 	unidad es el contenido de los videos, las tareas  y las lecturas asignadas.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6.	Tomar un examen escrito (virtual) al final de cada unidad (12 unidades).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7.	Terminar el curso en menos de 6 meses.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400300" y="339513"/>
            <a:ext cx="878205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PROGRAMA Y CONTENIDO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1 Antecedentes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	Lección 1. Introducción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	Lección 2. Iglesia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	Lección 3. Ministerio Cristiano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1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2 Ministerio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4	Lección 1. Inicio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5	Lección 2. Progreso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6	Lección 3. Madurez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1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3 Administración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7	Lección 1. Fundamentos Bíblicos de Administración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8	Lección 2. Teología de la Administración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9	Lección 3. Responsabilidad y Toma de Decisiones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295650" y="662678"/>
            <a:ext cx="72390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4 Planeación 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10	Lección 1.  Misión y Visión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11	Lección 2.  Metas y Objetivos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12	Lección 3.  Planificación Estratégica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1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5 Planeación II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13	Lección 1.  Presupuesto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14	Lección 2.  Políticas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15	Lección 3.  Procedimientos y Protocolos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1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6 Organización I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16	Lección 1. Estructura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17	Lección 2. Tareas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18	Lección 3. Juntas / Reuniones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9143244" y="291584"/>
            <a:ext cx="2743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s-MX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PROGRAMA Y CONTENIDO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943350" y="662678"/>
            <a:ext cx="75438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7 Organización II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19	Lección 1. Cambio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20	Lección 2. Comunicación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21	Lección 3. Corrección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1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8 Recursos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22	Lección 1. Selección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23	Lección 2. Desarrollo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24	Lección 3. Ética y Legalidad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1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9 Dirección 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25	Lección 1. Liderazgo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26	Lección 2. Supervisión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27	Lección 3. Colaboración</a:t>
            </a:r>
          </a:p>
        </p:txBody>
      </p:sp>
      <p:sp>
        <p:nvSpPr>
          <p:cNvPr id="4" name="3 Rectángulo"/>
          <p:cNvSpPr/>
          <p:nvPr/>
        </p:nvSpPr>
        <p:spPr>
          <a:xfrm>
            <a:off x="9162672" y="329684"/>
            <a:ext cx="2743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s-MX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PROGRAMA Y CONTENIDO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705100" y="757929"/>
            <a:ext cx="7432128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10 Dirección II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28	Lección 1.  Conflictos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29	Lección 2.  Oportunidades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30	Lección 3.  Responsabilidades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1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11 Evaluación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31	Lección 1. Desempeño colectivo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32	Lección 2. Desempeño individual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33	Lección 3. Retroalimentación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1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MX" sz="28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Unidad 12 Reflexiones Teológicas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34	Lección 1. Administración Sustentable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35	Lección 2. Desarrollo Sustentable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36	Lección 3. Compromiso Personal y Familiar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9162672" y="272534"/>
            <a:ext cx="2743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s-MX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PROGRAMA Y CONTENIDO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600200" y="1244590"/>
            <a:ext cx="1019175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Administración </a:t>
            </a:r>
          </a:p>
          <a:p>
            <a:pPr algn="ctr"/>
            <a:r>
              <a:rPr lang="es-MX" sz="8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Básica de </a:t>
            </a:r>
          </a:p>
          <a:p>
            <a:pPr algn="ctr"/>
            <a:r>
              <a:rPr lang="es-MX" sz="8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Ministerios Cristianos</a:t>
            </a:r>
            <a:endParaRPr lang="es-MX" sz="8000" b="1" dirty="0">
              <a:solidFill>
                <a:schemeClr val="accent6">
                  <a:lumMod val="40000"/>
                  <a:lumOff val="6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5572" y="727610"/>
            <a:ext cx="10862442" cy="565414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Cero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96409" y="1952296"/>
            <a:ext cx="9697107" cy="14859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kumimoji="0" lang="en-US" sz="1100" b="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Wide Latin" pitchFamily="18" charset="0"/>
                <a:ea typeface="+mj-ea"/>
                <a:cs typeface="+mj-cs"/>
              </a:rPr>
              <a:t> </a:t>
            </a:r>
            <a:endParaRPr lang="en-US" sz="4000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latin typeface="Wide Latin" pitchFamily="18" charset="0"/>
              <a:ea typeface="+mj-ea"/>
              <a:cs typeface="+mj-cs"/>
            </a:endParaRPr>
          </a:p>
          <a:p>
            <a:pPr>
              <a:spcBef>
                <a:spcPct val="0"/>
              </a:spcBef>
              <a:buFont typeface="Arial" pitchFamily="34" charset="0"/>
              <a:buChar char="•"/>
            </a:pP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 Para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cada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Lección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(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Lecciones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1a la 33): Leer 13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páginas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las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Lecturas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Asignada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(437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páginas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en total).</a:t>
            </a:r>
          </a:p>
          <a:p>
            <a:pPr>
              <a:spcBef>
                <a:spcPct val="0"/>
              </a:spcBef>
              <a:buFont typeface="Arial" pitchFamily="34" charset="0"/>
              <a:buChar char="•"/>
            </a:pP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39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páginas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en total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por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unidad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.</a:t>
            </a:r>
          </a:p>
          <a:p>
            <a:pPr lvl="0">
              <a:spcBef>
                <a:spcPct val="0"/>
              </a:spcBef>
              <a:buFont typeface="Arial" pitchFamily="34" charset="0"/>
              <a:buChar char="•"/>
            </a:pP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En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cada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examen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Unidad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se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preguntará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sobe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el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avance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la </a:t>
            </a:r>
            <a:r>
              <a:rPr lang="en-US" sz="4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lectura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.</a:t>
            </a: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5500" y="727610"/>
            <a:ext cx="7751865" cy="430159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 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67000" y="1981200"/>
            <a:ext cx="6724650" cy="14859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kumimoji="0" lang="en-US" sz="1100" b="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Wide Latin" pitchFamily="18" charset="0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Wide Latin" pitchFamily="18" charset="0"/>
                <a:ea typeface="+mj-ea"/>
                <a:cs typeface="+mj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Wide Latin" pitchFamily="18" charset="0"/>
                <a:ea typeface="+mj-ea"/>
                <a:cs typeface="+mj-cs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1.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Enlistar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s-MX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30 tipos de ministerios que conozca.</a:t>
            </a:r>
          </a:p>
          <a:p>
            <a:pPr lvl="0">
              <a:spcBef>
                <a:spcPct val="0"/>
              </a:spcBef>
            </a:pPr>
            <a:r>
              <a:rPr lang="es-MX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2. Enlistar todos los tipos de ministerio en que haya servido.</a:t>
            </a: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1600200" y="1244590"/>
            <a:ext cx="101917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8000" b="1" dirty="0">
              <a:solidFill>
                <a:schemeClr val="accent6">
                  <a:lumMod val="40000"/>
                  <a:lumOff val="6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885090" y="547678"/>
            <a:ext cx="8261131" cy="550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</a:rPr>
              <a:t>Ejemplo de Tarea</a:t>
            </a: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>
              <a:solidFill>
                <a:schemeClr val="bg1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933700" y="1481668"/>
          <a:ext cx="8172450" cy="4858239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106686"/>
                <a:gridCol w="3054097"/>
                <a:gridCol w="4011667"/>
              </a:tblGrid>
              <a:tr h="1624139"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Ministerio que Conozco</a:t>
                      </a: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Ministerio </a:t>
                      </a:r>
                    </a:p>
                    <a:p>
                      <a:pPr algn="ctr"/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que he Servido</a:t>
                      </a:r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09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Ministerio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que Conozco</a:t>
                      </a:r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23884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Wide Latin" pitchFamily="18" charset="0"/>
              </a:rPr>
              <a:t>1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effectLst/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 Antecedentes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Introducción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695450" y="1808770"/>
            <a:ext cx="984885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5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Elaboración e</a:t>
            </a:r>
            <a:r>
              <a:rPr kumimoji="0" lang="es-MX" sz="5400" b="1" i="0" u="none" strike="noStrike" cap="none" normalizeH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Impartición </a:t>
            </a:r>
            <a:endParaRPr kumimoji="0" lang="es-MX" sz="54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4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400" b="0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400" i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400" b="0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5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Gabriela Tijerina-Pike, </a:t>
            </a:r>
            <a:r>
              <a:rPr kumimoji="0" lang="es-MX" sz="54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Ph.D.</a:t>
            </a:r>
            <a:endParaRPr kumimoji="0" lang="es-MX" sz="5400" b="0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2800" i="1" dirty="0" smtClean="0">
              <a:solidFill>
                <a:schemeClr val="accent4">
                  <a:lumMod val="40000"/>
                  <a:lumOff val="60000"/>
                </a:schemeClr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2800" i="1" dirty="0" smtClean="0">
              <a:solidFill>
                <a:schemeClr val="accent4">
                  <a:lumMod val="40000"/>
                  <a:lumOff val="60000"/>
                </a:schemeClr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2800" i="1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libri" pitchFamily="34" charset="0"/>
                <a:cs typeface="Times New Roman" pitchFamily="18" charset="0"/>
              </a:rPr>
              <a:t>Facebook</a:t>
            </a:r>
            <a:r>
              <a:rPr lang="es-MX" sz="2800" i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libri" pitchFamily="34" charset="0"/>
                <a:cs typeface="Times New Roman" pitchFamily="18" charset="0"/>
              </a:rPr>
              <a:t>: </a:t>
            </a:r>
            <a:r>
              <a:rPr lang="es-MX" sz="2800" i="1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libri" pitchFamily="34" charset="0"/>
                <a:cs typeface="Times New Roman" pitchFamily="18" charset="0"/>
              </a:rPr>
              <a:t>Sky</a:t>
            </a:r>
            <a:r>
              <a:rPr lang="es-MX" sz="2800" i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libri" pitchFamily="34" charset="0"/>
                <a:cs typeface="Times New Roman" pitchFamily="18" charset="0"/>
              </a:rPr>
              <a:t> Pike &amp; Gabriela Tijerina-Pike</a:t>
            </a:r>
            <a:endParaRPr kumimoji="0" lang="es-MX" sz="2800" b="0" i="1" u="none" strike="noStrike" cap="none" normalizeH="0" baseline="0" dirty="0" smtClean="0">
              <a:ln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981200" y="823886"/>
            <a:ext cx="95631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Objetivo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Que el estudiante aprenda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 aplicar los fundamentos básicos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 administración para el inicio,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el progreso y la madurez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 su ministerio.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800" b="0" i="1" u="none" strike="noStrike" cap="none" normalizeH="0" baseline="0" dirty="0" smtClean="0">
              <a:ln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768569" y="954856"/>
            <a:ext cx="1068705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Consideración del Alcance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4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Este curso no es un curso de teología eclesiástica. El alcance de su contenido sólo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se concentra en la aplicación práctica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 la doctrina del Nuevo Testamento en la Iglesia.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800" b="0" i="1" u="none" strike="noStrike" cap="none" normalizeH="0" baseline="0" dirty="0" smtClean="0">
              <a:ln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257300" y="1177148"/>
            <a:ext cx="1068705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Fundamentos teóricos y prácticos basados en: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Las Sagradas Escrituras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36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Libro de Texto: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</a:t>
            </a:r>
            <a:r>
              <a:rPr lang="es-MX" sz="3600" b="1" i="1" u="sng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Administración Básica para Iglesias y Ministerios Cristianos</a:t>
            </a:r>
            <a:r>
              <a:rPr lang="es-MX" sz="3600" b="1" u="sng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Editores Michael J. Anthony y James </a:t>
            </a:r>
            <a:r>
              <a:rPr lang="es-MX" sz="36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Estep</a:t>
            </a: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Hijo (Editorial Mundo Hispano, 2008). 	(445 páginas)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495300" y="0"/>
            <a:ext cx="1068705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Lecturas Asignadas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4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La Administración de la Iglesia Cristiana (Administración Eclesiástica), por   	Wilfredo  Calderón (Instituto Internacional de Estudios Bíblicos, 1982).  (166 	páginas)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La Administración de la Iglesia Local, por Casa Nazarena de Publicaciones 	(2003).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Principios Bíblicos de Administración, por </a:t>
            </a:r>
            <a:r>
              <a:rPr lang="es-MX" sz="24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Harvest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International </a:t>
            </a:r>
            <a:r>
              <a:rPr lang="es-MX" sz="24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Institute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 	(142 páginas)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Principios Bíblicos de Mayordomía, por Iglesia Luterana-Sínodo de </a:t>
            </a:r>
            <a:r>
              <a:rPr lang="es-MX" sz="24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Misouri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	(1998).  (19 páginas)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La Mayordomía, por Dallas </a:t>
            </a:r>
            <a:r>
              <a:rPr lang="es-MX" sz="24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Witmer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(Publicadora Lámpara y Luz, (1980). 		(68 páginas)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El ABC sobre el Presupuesto…, por </a:t>
            </a:r>
            <a:r>
              <a:rPr lang="es-MX" sz="24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LifeWay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Christian </a:t>
            </a:r>
            <a:r>
              <a:rPr lang="es-MX" sz="24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Resources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(1999).		(42 páginas)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8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131176" y="860582"/>
            <a:ext cx="1068705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8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Lecturas Sugeridas para Refuerzo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0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Los Asuntos de la Iglesia, por </a:t>
            </a:r>
            <a:r>
              <a:rPr lang="es-MX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Watchman</a:t>
            </a: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MX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Nee</a:t>
            </a: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(escrito 1948, 	traducido 1982).  (188 páginas)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•	La Iglesia del Nuevo Testamento, por Roy E. </a:t>
            </a:r>
            <a:r>
              <a:rPr lang="es-MX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Cogdill</a:t>
            </a: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(escrito 1953, 	traducido 2008).  (120 páginas)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404</Words>
  <Application>Microsoft Office PowerPoint</Application>
  <PresentationFormat>Personalizado</PresentationFormat>
  <Paragraphs>205</Paragraphs>
  <Slides>18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Whirligig design template</vt:lpstr>
      <vt:lpstr>Administración Básica para Ministerios Cristianos</vt:lpstr>
      <vt:lpstr>1</vt:lpstr>
      <vt:lpstr>U. 1 Antecedentes L. 1 Introducción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</vt:lpstr>
      <vt:lpstr>  Tarea Cero  </vt:lpstr>
      <vt:lpstr>  Tarea  No. 1   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2018-02-16T23:37:13Z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