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2"/>
  </p:notesMasterIdLst>
  <p:handoutMasterIdLst>
    <p:handoutMasterId r:id="rId23"/>
  </p:handoutMasterIdLst>
  <p:sldIdLst>
    <p:sldId id="1005" r:id="rId4"/>
    <p:sldId id="1063" r:id="rId5"/>
    <p:sldId id="1048" r:id="rId6"/>
    <p:sldId id="1043" r:id="rId7"/>
    <p:sldId id="1109" r:id="rId8"/>
    <p:sldId id="1110" r:id="rId9"/>
    <p:sldId id="1111" r:id="rId10"/>
    <p:sldId id="1116" r:id="rId11"/>
    <p:sldId id="1112" r:id="rId12"/>
    <p:sldId id="1113" r:id="rId13"/>
    <p:sldId id="1114" r:id="rId14"/>
    <p:sldId id="1115" r:id="rId15"/>
    <p:sldId id="1117" r:id="rId16"/>
    <p:sldId id="1118" r:id="rId17"/>
    <p:sldId id="1119" r:id="rId18"/>
    <p:sldId id="1120" r:id="rId19"/>
    <p:sldId id="1121" r:id="rId20"/>
    <p:sldId id="1042" r:id="rId21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043"/>
            <p14:sldId id="1109"/>
            <p14:sldId id="1110"/>
            <p14:sldId id="1111"/>
            <p14:sldId id="1116"/>
            <p14:sldId id="1112"/>
            <p14:sldId id="1113"/>
            <p14:sldId id="1114"/>
            <p14:sldId id="1115"/>
            <p14:sldId id="1117"/>
            <p14:sldId id="1118"/>
            <p14:sldId id="1119"/>
            <p14:sldId id="1120"/>
            <p14:sldId id="1121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10/4/2021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10/4/2021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48680"/>
            <a:ext cx="10515600" cy="59046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La </a:t>
            </a:r>
            <a:r>
              <a:rPr lang="en-US" sz="6000" dirty="0" err="1">
                <a:latin typeface="Century Gothic" panose="020B0502020202020204" pitchFamily="34" charset="0"/>
              </a:rPr>
              <a:t>iglesia</a:t>
            </a:r>
            <a:r>
              <a:rPr lang="en-US" sz="6000" dirty="0">
                <a:latin typeface="Century Gothic" panose="020B0502020202020204" pitchFamily="34" charset="0"/>
              </a:rPr>
              <a:t> no solo debe </a:t>
            </a:r>
            <a:r>
              <a:rPr lang="en-US" sz="6000" dirty="0" err="1">
                <a:latin typeface="Century Gothic" panose="020B0502020202020204" pitchFamily="34" charset="0"/>
              </a:rPr>
              <a:t>tener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respuestas</a:t>
            </a:r>
            <a:r>
              <a:rPr lang="en-US" sz="6000" dirty="0">
                <a:latin typeface="Century Gothic" panose="020B0502020202020204" pitchFamily="34" charset="0"/>
              </a:rPr>
              <a:t> para los </a:t>
            </a:r>
            <a:r>
              <a:rPr lang="en-US" sz="6000" dirty="0" err="1">
                <a:latin typeface="Century Gothic" panose="020B0502020202020204" pitchFamily="34" charset="0"/>
              </a:rPr>
              <a:t>jóvenes</a:t>
            </a:r>
            <a:r>
              <a:rPr lang="en-US" sz="6000" dirty="0">
                <a:latin typeface="Century Gothic" panose="020B0502020202020204" pitchFamily="34" charset="0"/>
              </a:rPr>
              <a:t> de sus </a:t>
            </a:r>
            <a:r>
              <a:rPr lang="en-US" sz="6000" dirty="0" err="1">
                <a:latin typeface="Century Gothic" panose="020B0502020202020204" pitchFamily="34" charset="0"/>
              </a:rPr>
              <a:t>templos</a:t>
            </a:r>
            <a:r>
              <a:rPr lang="en-US" sz="6000" dirty="0">
                <a:latin typeface="Century Gothic" panose="020B0502020202020204" pitchFamily="34" charset="0"/>
              </a:rPr>
              <a:t>, </a:t>
            </a:r>
            <a:r>
              <a:rPr lang="en-US" sz="6000" dirty="0" err="1">
                <a:latin typeface="Century Gothic" panose="020B0502020202020204" pitchFamily="34" charset="0"/>
              </a:rPr>
              <a:t>sino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también</a:t>
            </a:r>
            <a:r>
              <a:rPr lang="en-US" sz="6000" dirty="0">
                <a:latin typeface="Century Gothic" panose="020B0502020202020204" pitchFamily="34" charset="0"/>
              </a:rPr>
              <a:t> para sus </a:t>
            </a:r>
            <a:r>
              <a:rPr lang="en-US" sz="6000" dirty="0" err="1">
                <a:latin typeface="Century Gothic" panose="020B0502020202020204" pitchFamily="34" charset="0"/>
              </a:rPr>
              <a:t>compañeros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188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48680"/>
            <a:ext cx="10515600" cy="59046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err="1">
                <a:latin typeface="Century Gothic" panose="020B0502020202020204" pitchFamily="34" charset="0"/>
              </a:rPr>
              <a:t>Conetarse</a:t>
            </a:r>
            <a:r>
              <a:rPr lang="en-US" sz="6000" dirty="0">
                <a:latin typeface="Century Gothic" panose="020B0502020202020204" pitchFamily="34" charset="0"/>
              </a:rPr>
              <a:t> con la </a:t>
            </a:r>
            <a:r>
              <a:rPr lang="en-US" sz="6000" dirty="0" err="1">
                <a:latin typeface="Century Gothic" panose="020B0502020202020204" pitchFamily="34" charset="0"/>
              </a:rPr>
              <a:t>realidad</a:t>
            </a:r>
            <a:r>
              <a:rPr lang="en-US" sz="6000" dirty="0">
                <a:latin typeface="Century Gothic" panose="020B0502020202020204" pitchFamily="34" charset="0"/>
              </a:rPr>
              <a:t> de los </a:t>
            </a:r>
            <a:r>
              <a:rPr lang="en-US" sz="6000" dirty="0" err="1">
                <a:latin typeface="Century Gothic" panose="020B0502020202020204" pitchFamily="34" charset="0"/>
              </a:rPr>
              <a:t>jóvenes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4861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48680"/>
            <a:ext cx="10515600" cy="59046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err="1">
                <a:latin typeface="Century Gothic" panose="020B0502020202020204" pitchFamily="34" charset="0"/>
              </a:rPr>
              <a:t>Conetarse</a:t>
            </a:r>
            <a:r>
              <a:rPr lang="en-US" sz="6000" dirty="0">
                <a:latin typeface="Century Gothic" panose="020B0502020202020204" pitchFamily="34" charset="0"/>
              </a:rPr>
              <a:t> con la </a:t>
            </a:r>
            <a:r>
              <a:rPr lang="en-US" sz="6000" dirty="0" err="1">
                <a:latin typeface="Century Gothic" panose="020B0502020202020204" pitchFamily="34" charset="0"/>
              </a:rPr>
              <a:t>realidad</a:t>
            </a:r>
            <a:r>
              <a:rPr lang="en-US" sz="6000" dirty="0">
                <a:latin typeface="Century Gothic" panose="020B0502020202020204" pitchFamily="34" charset="0"/>
              </a:rPr>
              <a:t> de los </a:t>
            </a:r>
            <a:r>
              <a:rPr lang="en-US" sz="6000" dirty="0" err="1">
                <a:latin typeface="Century Gothic" panose="020B0502020202020204" pitchFamily="34" charset="0"/>
              </a:rPr>
              <a:t>jóvenes</a:t>
            </a:r>
            <a:br>
              <a:rPr lang="en-US" sz="6000" dirty="0">
                <a:latin typeface="Century Gothic" panose="020B0502020202020204" pitchFamily="34" charset="0"/>
              </a:rPr>
            </a:b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 err="1">
                <a:latin typeface="Century Gothic" panose="020B0502020202020204" pitchFamily="34" charset="0"/>
              </a:rPr>
              <a:t>Elementos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nuestra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cultura</a:t>
            </a:r>
            <a:r>
              <a:rPr lang="en-US" sz="6000" dirty="0">
                <a:latin typeface="Century Gothic" panose="020B0502020202020204" pitchFamily="34" charset="0"/>
              </a:rPr>
              <a:t> y </a:t>
            </a:r>
            <a:r>
              <a:rPr lang="en-US" sz="6000" dirty="0" err="1">
                <a:latin typeface="Century Gothic" panose="020B0502020202020204" pitchFamily="34" charset="0"/>
              </a:rPr>
              <a:t>vida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diaria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999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429000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Planificar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707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48680"/>
            <a:ext cx="10515600" cy="59046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Los </a:t>
            </a:r>
            <a:r>
              <a:rPr lang="en-US" sz="6000" dirty="0" err="1">
                <a:latin typeface="Century Gothic" panose="020B0502020202020204" pitchFamily="34" charset="0"/>
              </a:rPr>
              <a:t>ministerios</a:t>
            </a:r>
            <a:r>
              <a:rPr lang="en-US" sz="6000" dirty="0">
                <a:latin typeface="Century Gothic" panose="020B0502020202020204" pitchFamily="34" charset="0"/>
              </a:rPr>
              <a:t> que no </a:t>
            </a:r>
            <a:r>
              <a:rPr lang="en-US" sz="6000" dirty="0" err="1">
                <a:latin typeface="Century Gothic" panose="020B0502020202020204" pitchFamily="34" charset="0"/>
              </a:rPr>
              <a:t>planean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caen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más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fácilmente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la </a:t>
            </a:r>
            <a:r>
              <a:rPr lang="en-US" sz="6000" dirty="0" err="1">
                <a:latin typeface="Century Gothic" panose="020B0502020202020204" pitchFamily="34" charset="0"/>
              </a:rPr>
              <a:t>rutina</a:t>
            </a:r>
            <a:r>
              <a:rPr lang="en-US" sz="6000" dirty="0">
                <a:latin typeface="Century Gothic" panose="020B0502020202020204" pitchFamily="34" charset="0"/>
              </a:rPr>
              <a:t>, </a:t>
            </a:r>
            <a:r>
              <a:rPr lang="en-US" sz="6000" dirty="0" err="1">
                <a:latin typeface="Century Gothic" panose="020B0502020202020204" pitchFamily="34" charset="0"/>
              </a:rPr>
              <a:t>aburrimiento</a:t>
            </a:r>
            <a:r>
              <a:rPr lang="en-US" sz="6000" dirty="0">
                <a:latin typeface="Century Gothic" panose="020B0502020202020204" pitchFamily="34" charset="0"/>
              </a:rPr>
              <a:t>, </a:t>
            </a:r>
            <a:r>
              <a:rPr lang="en-US" sz="6000" dirty="0" err="1">
                <a:latin typeface="Century Gothic" panose="020B0502020202020204" pitchFamily="34" charset="0"/>
              </a:rPr>
              <a:t>ineficacia</a:t>
            </a:r>
            <a:r>
              <a:rPr lang="en-US" sz="6000" dirty="0">
                <a:latin typeface="Century Gothic" panose="020B0502020202020204" pitchFamily="34" charset="0"/>
              </a:rPr>
              <a:t> o </a:t>
            </a:r>
            <a:r>
              <a:rPr lang="en-US" sz="6000" dirty="0" err="1">
                <a:latin typeface="Century Gothic" panose="020B0502020202020204" pitchFamily="34" charset="0"/>
              </a:rPr>
              <a:t>desbalance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4413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48680"/>
            <a:ext cx="10515600" cy="59046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La vision dada por Dios </a:t>
            </a:r>
            <a:r>
              <a:rPr lang="en-US" sz="6000" dirty="0" err="1">
                <a:latin typeface="Century Gothic" panose="020B0502020202020204" pitchFamily="34" charset="0"/>
              </a:rPr>
              <a:t>ebe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traducirse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una </a:t>
            </a:r>
            <a:r>
              <a:rPr lang="en-US" sz="6000" dirty="0" err="1">
                <a:latin typeface="Century Gothic" panose="020B0502020202020204" pitchFamily="34" charset="0"/>
              </a:rPr>
              <a:t>programación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623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48680"/>
            <a:ext cx="10515600" cy="59046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Las </a:t>
            </a:r>
            <a:r>
              <a:rPr lang="en-US" sz="6000" dirty="0" err="1">
                <a:latin typeface="Century Gothic" panose="020B0502020202020204" pitchFamily="34" charset="0"/>
              </a:rPr>
              <a:t>necesidades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esenciales</a:t>
            </a:r>
            <a:r>
              <a:rPr lang="en-US" sz="6000" dirty="0">
                <a:latin typeface="Century Gothic" panose="020B0502020202020204" pitchFamily="34" charset="0"/>
              </a:rPr>
              <a:t> no </a:t>
            </a:r>
            <a:r>
              <a:rPr lang="en-US" sz="6000" dirty="0" err="1">
                <a:latin typeface="Century Gothic" panose="020B0502020202020204" pitchFamily="34" charset="0"/>
              </a:rPr>
              <a:t>serán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resueltas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           1 </a:t>
            </a:r>
            <a:r>
              <a:rPr lang="en-US" sz="6000" dirty="0" err="1">
                <a:latin typeface="Century Gothic" panose="020B0502020202020204" pitchFamily="34" charset="0"/>
              </a:rPr>
              <a:t>reunión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72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48680"/>
            <a:ext cx="10515600" cy="288032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Las </a:t>
            </a:r>
            <a:r>
              <a:rPr lang="en-US" sz="6000" dirty="0" err="1">
                <a:latin typeface="Century Gothic" panose="020B0502020202020204" pitchFamily="34" charset="0"/>
              </a:rPr>
              <a:t>necesidades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esenciales</a:t>
            </a:r>
            <a:r>
              <a:rPr lang="en-US" sz="6000" dirty="0">
                <a:latin typeface="Century Gothic" panose="020B0502020202020204" pitchFamily="34" charset="0"/>
              </a:rPr>
              <a:t> no </a:t>
            </a:r>
            <a:r>
              <a:rPr lang="en-US" sz="6000" dirty="0" err="1">
                <a:latin typeface="Century Gothic" panose="020B0502020202020204" pitchFamily="34" charset="0"/>
              </a:rPr>
              <a:t>serán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resueltas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           1 </a:t>
            </a:r>
            <a:r>
              <a:rPr lang="en-US" sz="6000" dirty="0" err="1">
                <a:latin typeface="Century Gothic" panose="020B0502020202020204" pitchFamily="34" charset="0"/>
              </a:rPr>
              <a:t>reunión</a:t>
            </a:r>
            <a:endParaRPr lang="en-US" sz="6000" dirty="0">
              <a:latin typeface="Century Gothic" panose="020B0502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A9F9718-353B-453B-A1ED-7CEE253FDCBA}"/>
              </a:ext>
            </a:extLst>
          </p:cNvPr>
          <p:cNvSpPr txBox="1">
            <a:spLocks/>
          </p:cNvSpPr>
          <p:nvPr/>
        </p:nvSpPr>
        <p:spPr>
          <a:xfrm>
            <a:off x="873022" y="3429000"/>
            <a:ext cx="10515600" cy="2880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6000" dirty="0" err="1">
                <a:latin typeface="Century Gothic" panose="020B0502020202020204" pitchFamily="34" charset="0"/>
              </a:rPr>
              <a:t>Tiempo</a:t>
            </a:r>
            <a:endParaRPr lang="en-US" sz="6000" dirty="0">
              <a:latin typeface="Century Gothic" panose="020B0502020202020204" pitchFamily="34" charset="0"/>
            </a:endParaRPr>
          </a:p>
          <a:p>
            <a:r>
              <a:rPr lang="en-US" sz="6000" dirty="0" err="1">
                <a:latin typeface="Century Gothic" panose="020B0502020202020204" pitchFamily="34" charset="0"/>
              </a:rPr>
              <a:t>Esfuerzo</a:t>
            </a:r>
            <a:endParaRPr lang="en-US" sz="6000" dirty="0">
              <a:latin typeface="Century Gothic" panose="020B0502020202020204" pitchFamily="34" charset="0"/>
            </a:endParaRPr>
          </a:p>
          <a:p>
            <a:r>
              <a:rPr lang="en-US" sz="6000" dirty="0" err="1">
                <a:latin typeface="Century Gothic" panose="020B0502020202020204" pitchFamily="34" charset="0"/>
              </a:rPr>
              <a:t>Oración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770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127448" y="2996952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Programas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429000"/>
            <a:ext cx="7776864" cy="3024336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Conexión</a:t>
            </a:r>
            <a:r>
              <a:rPr lang="en-US" sz="9600" dirty="0">
                <a:latin typeface="Century Gothic" panose="020B0502020202020204" pitchFamily="34" charset="0"/>
              </a:rPr>
              <a:t> con </a:t>
            </a:r>
            <a:r>
              <a:rPr lang="en-US" sz="9600" dirty="0" err="1">
                <a:latin typeface="Century Gothic" panose="020B0502020202020204" pitchFamily="34" charset="0"/>
              </a:rPr>
              <a:t>el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Propósito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Un </a:t>
            </a:r>
            <a:r>
              <a:rPr lang="en-US" sz="6000" dirty="0" err="1">
                <a:latin typeface="Century Gothic" panose="020B0502020202020204" pitchFamily="34" charset="0"/>
              </a:rPr>
              <a:t>liderazgo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orientado</a:t>
            </a:r>
            <a:r>
              <a:rPr lang="en-US" sz="6000" dirty="0">
                <a:latin typeface="Century Gothic" panose="020B0502020202020204" pitchFamily="34" charset="0"/>
              </a:rPr>
              <a:t> a “</a:t>
            </a:r>
            <a:r>
              <a:rPr lang="en-US" sz="6000" dirty="0" err="1">
                <a:latin typeface="Century Gothic" panose="020B0502020202020204" pitchFamily="34" charset="0"/>
              </a:rPr>
              <a:t>mantener</a:t>
            </a:r>
            <a:r>
              <a:rPr lang="en-US" sz="6000" dirty="0">
                <a:latin typeface="Century Gothic" panose="020B0502020202020204" pitchFamily="34" charset="0"/>
              </a:rPr>
              <a:t>” un </a:t>
            </a:r>
            <a:r>
              <a:rPr lang="en-US" sz="6000" dirty="0" err="1">
                <a:latin typeface="Century Gothic" panose="020B0502020202020204" pitchFamily="34" charset="0"/>
              </a:rPr>
              <a:t>grupo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jóvenes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depende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actividades</a:t>
            </a:r>
            <a:r>
              <a:rPr lang="en-US" sz="6000" dirty="0">
                <a:latin typeface="Century Gothic" panose="020B0502020202020204" pitchFamily="34" charset="0"/>
              </a:rPr>
              <a:t> para </a:t>
            </a:r>
            <a:r>
              <a:rPr lang="en-US" sz="6000" dirty="0" err="1">
                <a:latin typeface="Century Gothic" panose="020B0502020202020204" pitchFamily="34" charset="0"/>
              </a:rPr>
              <a:t>encender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entusiasmo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err="1">
                <a:latin typeface="Century Gothic" panose="020B0502020202020204" pitchFamily="34" charset="0"/>
              </a:rPr>
              <a:t>Detras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cada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actividad</a:t>
            </a:r>
            <a:r>
              <a:rPr lang="en-US" sz="6000" dirty="0">
                <a:latin typeface="Century Gothic" panose="020B0502020202020204" pitchFamily="34" charset="0"/>
              </a:rPr>
              <a:t> debe </a:t>
            </a:r>
            <a:r>
              <a:rPr lang="en-US" sz="6000" dirty="0" err="1">
                <a:latin typeface="Century Gothic" panose="020B0502020202020204" pitchFamily="34" charset="0"/>
              </a:rPr>
              <a:t>haber</a:t>
            </a:r>
            <a:r>
              <a:rPr lang="en-US" sz="6000" dirty="0">
                <a:latin typeface="Century Gothic" panose="020B0502020202020204" pitchFamily="34" charset="0"/>
              </a:rPr>
              <a:t> una </a:t>
            </a:r>
            <a:r>
              <a:rPr lang="en-US" sz="6000" dirty="0" err="1">
                <a:latin typeface="Century Gothic" panose="020B0502020202020204" pitchFamily="34" charset="0"/>
              </a:rPr>
              <a:t>motivación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clara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 panose="020B0502020202020204" pitchFamily="34" charset="0"/>
              </a:rPr>
              <a:t>No Podemos </a:t>
            </a:r>
            <a:r>
              <a:rPr lang="en-US" sz="6000" dirty="0" err="1">
                <a:latin typeface="Century Gothic" panose="020B0502020202020204" pitchFamily="34" charset="0"/>
              </a:rPr>
              <a:t>olvidar</a:t>
            </a:r>
            <a:r>
              <a:rPr lang="en-US" sz="6000" dirty="0">
                <a:latin typeface="Century Gothic" panose="020B0502020202020204" pitchFamily="34" charset="0"/>
              </a:rPr>
              <a:t> la Meta: </a:t>
            </a:r>
            <a:r>
              <a:rPr lang="en-US" sz="6000" dirty="0" err="1">
                <a:latin typeface="Century Gothic" panose="020B0502020202020204" pitchFamily="34" charset="0"/>
              </a:rPr>
              <a:t>Madurez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63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El </a:t>
            </a:r>
            <a:r>
              <a:rPr lang="en-US" sz="6000" dirty="0" err="1">
                <a:latin typeface="Century Gothic" panose="020B0502020202020204" pitchFamily="34" charset="0"/>
              </a:rPr>
              <a:t>porqué</a:t>
            </a:r>
            <a:r>
              <a:rPr lang="en-US" sz="6000" dirty="0">
                <a:latin typeface="Century Gothic" panose="020B0502020202020204" pitchFamily="34" charset="0"/>
              </a:rPr>
              <a:t> y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para </a:t>
            </a:r>
            <a:r>
              <a:rPr lang="en-US" sz="6000" dirty="0" err="1">
                <a:latin typeface="Century Gothic" panose="020B0502020202020204" pitchFamily="34" charset="0"/>
              </a:rPr>
              <a:t>qué</a:t>
            </a:r>
            <a:r>
              <a:rPr lang="en-US" sz="6000" dirty="0">
                <a:latin typeface="Century Gothic" panose="020B0502020202020204" pitchFamily="34" charset="0"/>
              </a:rPr>
              <a:t> es fundamental y </a:t>
            </a:r>
            <a:r>
              <a:rPr lang="en-US" sz="6000" dirty="0" err="1">
                <a:latin typeface="Century Gothic" panose="020B0502020202020204" pitchFamily="34" charset="0"/>
              </a:rPr>
              <a:t>después</a:t>
            </a:r>
            <a:r>
              <a:rPr lang="en-US" sz="6000" dirty="0">
                <a:latin typeface="Century Gothic" panose="020B0502020202020204" pitchFamily="34" charset="0"/>
              </a:rPr>
              <a:t> se </a:t>
            </a:r>
            <a:r>
              <a:rPr lang="en-US" sz="6000" dirty="0" err="1">
                <a:latin typeface="Century Gothic" panose="020B0502020202020204" pitchFamily="34" charset="0"/>
              </a:rPr>
              <a:t>buscan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medios</a:t>
            </a:r>
            <a:r>
              <a:rPr lang="en-US" sz="6000" dirty="0">
                <a:latin typeface="Century Gothic" panose="020B0502020202020204" pitchFamily="34" charset="0"/>
              </a:rPr>
              <a:t>, </a:t>
            </a:r>
            <a:r>
              <a:rPr lang="en-US" sz="6000" dirty="0" err="1">
                <a:latin typeface="Century Gothic" panose="020B0502020202020204" pitchFamily="34" charset="0"/>
              </a:rPr>
              <a:t>estrategias</a:t>
            </a:r>
            <a:r>
              <a:rPr lang="en-US" sz="6000" dirty="0">
                <a:latin typeface="Century Gothic" panose="020B0502020202020204" pitchFamily="34" charset="0"/>
              </a:rPr>
              <a:t> y </a:t>
            </a:r>
            <a:r>
              <a:rPr lang="en-US" sz="6000" dirty="0" err="1">
                <a:latin typeface="Century Gothic" panose="020B0502020202020204" pitchFamily="34" charset="0"/>
              </a:rPr>
              <a:t>metologías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864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48680"/>
            <a:ext cx="10515600" cy="59046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 err="1">
                <a:latin typeface="Century Gothic" panose="020B0502020202020204" pitchFamily="34" charset="0"/>
              </a:rPr>
              <a:t>Liderazgos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orientados</a:t>
            </a:r>
            <a:r>
              <a:rPr lang="en-US" sz="5400" dirty="0">
                <a:latin typeface="Century Gothic" panose="020B0502020202020204" pitchFamily="34" charset="0"/>
              </a:rPr>
              <a:t> a </a:t>
            </a:r>
            <a:r>
              <a:rPr lang="en-US" sz="5400" dirty="0" err="1">
                <a:latin typeface="Century Gothic" panose="020B0502020202020204" pitchFamily="34" charset="0"/>
              </a:rPr>
              <a:t>guardar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tradiciones</a:t>
            </a:r>
            <a:r>
              <a:rPr lang="en-US" sz="5400" dirty="0">
                <a:latin typeface="Century Gothic" panose="020B0502020202020204" pitchFamily="34" charset="0"/>
              </a:rPr>
              <a:t> y “</a:t>
            </a:r>
            <a:r>
              <a:rPr lang="en-US" sz="5400" dirty="0" err="1">
                <a:latin typeface="Century Gothic" panose="020B0502020202020204" pitchFamily="34" charset="0"/>
              </a:rPr>
              <a:t>mantener</a:t>
            </a:r>
            <a:r>
              <a:rPr lang="en-US" sz="5400" dirty="0">
                <a:latin typeface="Century Gothic" panose="020B0502020202020204" pitchFamily="34" charset="0"/>
              </a:rPr>
              <a:t>” a los </a:t>
            </a:r>
            <a:r>
              <a:rPr lang="en-US" sz="5400" dirty="0" err="1">
                <a:latin typeface="Century Gothic" panose="020B0502020202020204" pitchFamily="34" charset="0"/>
              </a:rPr>
              <a:t>jóvenes</a:t>
            </a:r>
            <a:r>
              <a:rPr lang="en-US" sz="5400" dirty="0">
                <a:latin typeface="Century Gothic" panose="020B0502020202020204" pitchFamily="34" charset="0"/>
              </a:rPr>
              <a:t>, </a:t>
            </a:r>
            <a:r>
              <a:rPr lang="en-US" sz="5400" dirty="0" err="1">
                <a:latin typeface="Century Gothic" panose="020B0502020202020204" pitchFamily="34" charset="0"/>
              </a:rPr>
              <a:t>consideran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más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importantes</a:t>
            </a:r>
            <a:r>
              <a:rPr lang="en-US" sz="5400" dirty="0">
                <a:latin typeface="Century Gothic" panose="020B0502020202020204" pitchFamily="34" charset="0"/>
              </a:rPr>
              <a:t> a </a:t>
            </a:r>
            <a:r>
              <a:rPr lang="en-US" sz="5400" dirty="0" err="1">
                <a:latin typeface="Century Gothic" panose="020B0502020202020204" pitchFamily="34" charset="0"/>
              </a:rPr>
              <a:t>reglas</a:t>
            </a:r>
            <a:r>
              <a:rPr lang="en-US" sz="5400" dirty="0">
                <a:latin typeface="Century Gothic" panose="020B0502020202020204" pitchFamily="34" charset="0"/>
              </a:rPr>
              <a:t> y </a:t>
            </a:r>
            <a:r>
              <a:rPr lang="en-US" sz="5400" dirty="0" err="1">
                <a:latin typeface="Century Gothic" panose="020B0502020202020204" pitchFamily="34" charset="0"/>
              </a:rPr>
              <a:t>actividades</a:t>
            </a:r>
            <a:r>
              <a:rPr lang="en-US" sz="5400" dirty="0">
                <a:latin typeface="Century Gothic" panose="020B0502020202020204" pitchFamily="34" charset="0"/>
              </a:rPr>
              <a:t> que </a:t>
            </a:r>
            <a:r>
              <a:rPr lang="en-US" sz="5400" dirty="0" err="1">
                <a:latin typeface="Century Gothic" panose="020B0502020202020204" pitchFamily="34" charset="0"/>
              </a:rPr>
              <a:t>alguna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vez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sirvieron</a:t>
            </a:r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03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429000"/>
            <a:ext cx="7776864" cy="3024336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Conexión</a:t>
            </a:r>
            <a:r>
              <a:rPr lang="en-US" sz="9600" dirty="0">
                <a:latin typeface="Century Gothic" panose="020B0502020202020204" pitchFamily="34" charset="0"/>
              </a:rPr>
              <a:t> con lo  </a:t>
            </a:r>
            <a:r>
              <a:rPr lang="en-US" sz="9600" dirty="0" err="1">
                <a:latin typeface="Century Gothic" panose="020B0502020202020204" pitchFamily="34" charset="0"/>
              </a:rPr>
              <a:t>Relevante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43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48680"/>
            <a:ext cx="10515600" cy="59046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Se debe </a:t>
            </a:r>
            <a:r>
              <a:rPr lang="en-US" sz="6000" dirty="0" err="1">
                <a:latin typeface="Century Gothic" panose="020B0502020202020204" pitchFamily="34" charset="0"/>
              </a:rPr>
              <a:t>hacer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contacto</a:t>
            </a:r>
            <a:r>
              <a:rPr lang="en-US" sz="6000" dirty="0">
                <a:latin typeface="Century Gothic" panose="020B0502020202020204" pitchFamily="34" charset="0"/>
              </a:rPr>
              <a:t> con los </a:t>
            </a:r>
            <a:r>
              <a:rPr lang="en-US" sz="6000" dirty="0" err="1">
                <a:latin typeface="Century Gothic" panose="020B0502020202020204" pitchFamily="34" charset="0"/>
              </a:rPr>
              <a:t>temas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interés</a:t>
            </a:r>
            <a:r>
              <a:rPr lang="en-US" sz="6000" dirty="0">
                <a:latin typeface="Century Gothic" panose="020B0502020202020204" pitchFamily="34" charset="0"/>
              </a:rPr>
              <a:t> de los </a:t>
            </a:r>
            <a:r>
              <a:rPr lang="en-US" sz="6000" dirty="0" err="1">
                <a:latin typeface="Century Gothic" panose="020B0502020202020204" pitchFamily="34" charset="0"/>
              </a:rPr>
              <a:t>jóvenes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03511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75638</TotalTime>
  <Words>213</Words>
  <Application>Microsoft Office PowerPoint</Application>
  <PresentationFormat>Panorámica</PresentationFormat>
  <Paragraphs>23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Un liderazgo orientado a “mantener” un grupo de jóvenes depende de actividades para encender el entusiasmo</vt:lpstr>
      <vt:lpstr>Detras de cada actividad debe haber una motivación clara No Podemos olvidar la Meta: Madurez</vt:lpstr>
      <vt:lpstr>El porqué y el para qué es fundamental y después se buscan medios, estrategias y metologías</vt:lpstr>
      <vt:lpstr>Liderazgos orientados a guardar tradiciones y “mantener” a los jóvenes, consideran más importantes a reglas y actividades que alguna vez sirvieron</vt:lpstr>
      <vt:lpstr>Presentación de PowerPoint</vt:lpstr>
      <vt:lpstr>Se debe hacer contacto con los temas de interés de los jóvenes</vt:lpstr>
      <vt:lpstr>La iglesia no solo debe tener respuestas para los jóvenes de sus templos, sino también para sus compañeros</vt:lpstr>
      <vt:lpstr>Conetarse con la realidad de los jóvenes </vt:lpstr>
      <vt:lpstr>Conetarse con la realidad de los jóvenes  Elementos de nuestra cultura y vida diaria</vt:lpstr>
      <vt:lpstr>Presentación de PowerPoint</vt:lpstr>
      <vt:lpstr>Los ministerios que no planean caen más fácilmente en la rutina, aburrimiento, ineficacia o desbalance </vt:lpstr>
      <vt:lpstr>La vision dada por Dios ebe traducirse en una programación</vt:lpstr>
      <vt:lpstr>Las necesidades esenciales no serán resueltas en            1 reunión</vt:lpstr>
      <vt:lpstr>Las necesidades esenciales no serán resueltas en            1 reunión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110</cp:revision>
  <dcterms:created xsi:type="dcterms:W3CDTF">2011-05-09T14:18:21Z</dcterms:created>
  <dcterms:modified xsi:type="dcterms:W3CDTF">2021-10-05T01:39:23Z</dcterms:modified>
  <cp:category>Templates</cp:category>
</cp:coreProperties>
</file>